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9E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90" autoAdjust="0"/>
    <p:restoredTop sz="94660"/>
  </p:normalViewPr>
  <p:slideViewPr>
    <p:cSldViewPr snapToGrid="0">
      <p:cViewPr varScale="1">
        <p:scale>
          <a:sx n="87" d="100"/>
          <a:sy n="87" d="100"/>
        </p:scale>
        <p:origin x="51" y="13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428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619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802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265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900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121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356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78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881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424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304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221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KMT | Diagnostic Ques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76" y="787940"/>
            <a:ext cx="4859357" cy="494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69233" y="934400"/>
            <a:ext cx="5736057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 smtClean="0">
                <a:solidFill>
                  <a:srgbClr val="0000FF"/>
                </a:solidFill>
              </a:rPr>
              <a:t>Senior </a:t>
            </a:r>
            <a:r>
              <a:rPr lang="en-GB" sz="8000" b="1" smtClean="0">
                <a:solidFill>
                  <a:srgbClr val="0000FF"/>
                </a:solidFill>
              </a:rPr>
              <a:t>Challenge 3</a:t>
            </a:r>
            <a:endParaRPr lang="en-GB" sz="8000" b="1" dirty="0" smtClean="0">
              <a:solidFill>
                <a:srgbClr val="0000FF"/>
              </a:solidFill>
            </a:endParaRPr>
          </a:p>
          <a:p>
            <a:pPr algn="ctr"/>
            <a:endParaRPr lang="en-GB" sz="4000" b="1" dirty="0">
              <a:solidFill>
                <a:srgbClr val="0000FF"/>
              </a:solidFill>
            </a:endParaRPr>
          </a:p>
          <a:p>
            <a:pPr algn="ctr"/>
            <a:r>
              <a:rPr lang="en-GB" sz="9600" b="1" dirty="0" smtClean="0">
                <a:solidFill>
                  <a:srgbClr val="0000FF"/>
                </a:solidFill>
              </a:rPr>
              <a:t>GOLD</a:t>
            </a:r>
            <a:endParaRPr lang="en-GB" sz="9600" b="1" dirty="0">
              <a:solidFill>
                <a:srgbClr val="0000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335" y="43645"/>
            <a:ext cx="12052570" cy="6721813"/>
          </a:xfrm>
          <a:prstGeom prst="rect">
            <a:avLst/>
          </a:prstGeom>
          <a:noFill/>
          <a:ln w="1397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19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Q1.</a:t>
            </a:r>
            <a:endParaRPr lang="en-GB" sz="6000" b="1" dirty="0"/>
          </a:p>
        </p:txBody>
      </p:sp>
      <p:pic>
        <p:nvPicPr>
          <p:cNvPr id="1026" name="Picture 2" descr="https://images.diagnosticquestions.com/uploads/questions/616e57d9-392d-43c5-a97a-5c179d8a349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9022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6368546" y="3586204"/>
            <a:ext cx="2341821" cy="54273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3277052" y="4279127"/>
            <a:ext cx="720108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0000FF"/>
                </a:solidFill>
                <a:latin typeface="robotolight"/>
              </a:rPr>
              <a:t>i</a:t>
            </a:r>
            <a:r>
              <a:rPr lang="en-US" sz="2800" b="1" dirty="0" smtClean="0">
                <a:solidFill>
                  <a:srgbClr val="0000FF"/>
                </a:solidFill>
                <a:latin typeface="robotolight"/>
              </a:rPr>
              <a:t> and </a:t>
            </a:r>
            <a:r>
              <a:rPr lang="en-US" sz="2800" b="1" dirty="0">
                <a:solidFill>
                  <a:srgbClr val="0000FF"/>
                </a:solidFill>
                <a:latin typeface="robotolight"/>
              </a:rPr>
              <a:t>ii have real solutions such as </a:t>
            </a:r>
            <a:r>
              <a:rPr lang="en-US" sz="2800" b="1" dirty="0" smtClean="0">
                <a:solidFill>
                  <a:srgbClr val="0000FF"/>
                </a:solidFill>
                <a:latin typeface="robotolight"/>
              </a:rPr>
              <a:t>x = 3 </a:t>
            </a:r>
            <a:r>
              <a:rPr lang="en-US" sz="2800" b="1" dirty="0">
                <a:solidFill>
                  <a:srgbClr val="0000FF"/>
                </a:solidFill>
                <a:latin typeface="robotolight"/>
              </a:rPr>
              <a:t>and </a:t>
            </a:r>
            <a:r>
              <a:rPr lang="en-US" sz="2800" b="1" dirty="0" smtClean="0">
                <a:solidFill>
                  <a:srgbClr val="0000FF"/>
                </a:solidFill>
                <a:latin typeface="robotolight"/>
              </a:rPr>
              <a:t>x = 0.5 </a:t>
            </a:r>
            <a:r>
              <a:rPr lang="en-US" sz="2800" b="1" dirty="0">
                <a:solidFill>
                  <a:srgbClr val="0000FF"/>
                </a:solidFill>
                <a:latin typeface="robotolight"/>
              </a:rPr>
              <a:t>respectively so by process of elimination the answer is D</a:t>
            </a:r>
            <a:endParaRPr lang="en-GB" sz="28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73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Q2.</a:t>
            </a:r>
            <a:endParaRPr lang="en-GB" sz="6000" b="1" dirty="0"/>
          </a:p>
        </p:txBody>
      </p:sp>
      <p:pic>
        <p:nvPicPr>
          <p:cNvPr id="2050" name="Picture 2" descr="https://images.diagnosticquestions.com/uploads/questions/bbeb0e28-2266-40f7-8360-40734678ec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742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2094807" y="3150218"/>
            <a:ext cx="970295" cy="931587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462539" y="4091229"/>
                <a:ext cx="6586434" cy="17553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0000FF"/>
                    </a:solidFill>
                    <a:latin typeface="robotolight"/>
                  </a:rPr>
                  <a:t>Triangle PQV and SVU are similar so the height of triangle. PQV </a:t>
                </a:r>
                <a:r>
                  <a:rPr lang="en-US" sz="2400" b="1" dirty="0">
                    <a:solidFill>
                      <a:srgbClr val="0000FF"/>
                    </a:solidFill>
                    <a:latin typeface="robotolight"/>
                  </a:rPr>
                  <a:t>is 2/3 of PQ and the height of triangle SVU is 1/3 of PQ. </a:t>
                </a:r>
                <a:r>
                  <a:rPr lang="en-US" sz="2400" b="1" dirty="0" smtClean="0">
                    <a:solidFill>
                      <a:srgbClr val="0000FF"/>
                    </a:solidFill>
                    <a:latin typeface="robotolight"/>
                  </a:rPr>
                  <a:t>Triangle </a:t>
                </a:r>
                <a:r>
                  <a:rPr lang="en-US" sz="2400" b="1" dirty="0">
                    <a:solidFill>
                      <a:srgbClr val="0000FF"/>
                    </a:solidFill>
                    <a:latin typeface="robotolight"/>
                  </a:rPr>
                  <a:t>PQS is a half so the area is </a:t>
                </a:r>
                <a:r>
                  <a:rPr lang="en-US" sz="2400" b="1" dirty="0" smtClean="0">
                    <a:solidFill>
                      <a:srgbClr val="0000FF"/>
                    </a:solidFill>
                    <a:latin typeface="robotolight"/>
                  </a:rPr>
                  <a:t>1 -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US" sz="24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f>
                          <m:fPr>
                            <m:ctrlPr>
                              <a:rPr lang="en-US" sz="2400" b="1" i="1" dirty="0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400" b="1" i="1" dirty="0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GB" sz="2400" b="1" i="1" dirty="0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e>
                    </m:box>
                  </m:oMath>
                </a14:m>
                <a:r>
                  <a:rPr lang="en-US" sz="2400" b="1" dirty="0" smtClean="0">
                    <a:solidFill>
                      <a:srgbClr val="0000FF"/>
                    </a:solidFill>
                    <a:latin typeface="robotolight"/>
                  </a:rPr>
                  <a:t> -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US" sz="24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f>
                          <m:fPr>
                            <m:ctrlPr>
                              <a:rPr lang="en-US" sz="2400" b="1" i="1" dirty="0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400" b="1" i="1" dirty="0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GB" sz="2400" b="1" i="1" dirty="0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𝟔</m:t>
                            </m:r>
                          </m:den>
                        </m:f>
                      </m:e>
                    </m:box>
                  </m:oMath>
                </a14:m>
                <a:r>
                  <a:rPr lang="en-US" sz="2400" b="1" dirty="0" smtClean="0">
                    <a:solidFill>
                      <a:srgbClr val="0000FF"/>
                    </a:solidFill>
                    <a:latin typeface="robotolight"/>
                  </a:rPr>
                  <a:t> </a:t>
                </a:r>
                <a:endParaRPr lang="en-GB" sz="24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2539" y="4091229"/>
                <a:ext cx="6586434" cy="1755352"/>
              </a:xfrm>
              <a:prstGeom prst="rect">
                <a:avLst/>
              </a:prstGeom>
              <a:blipFill>
                <a:blip r:embed="rId3"/>
                <a:stretch>
                  <a:fillRect l="-1389" t="-2431" r="-556" b="-10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69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Q3.</a:t>
            </a:r>
            <a:endParaRPr lang="en-GB" sz="6000" b="1" dirty="0"/>
          </a:p>
        </p:txBody>
      </p:sp>
      <p:pic>
        <p:nvPicPr>
          <p:cNvPr id="3074" name="Picture 2" descr="https://images.diagnosticquestions.com/uploads/questions/69a68eac-44f9-44f8-add2-b838f69f696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889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4193130" y="3346043"/>
            <a:ext cx="1519513" cy="98086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3465767" y="4308049"/>
                <a:ext cx="6809450" cy="16541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1" dirty="0" smtClean="0">
                    <a:solidFill>
                      <a:srgbClr val="0000FF"/>
                    </a:solidFill>
                    <a:latin typeface="robotolight"/>
                  </a:rPr>
                  <a:t>The area of triangle YVX is equal to </a:t>
                </a:r>
                <a:r>
                  <a:rPr lang="en-US" b="1" i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r>
                  <a:rPr lang="en-US" b="1" dirty="0" smtClean="0">
                    <a:solidFill>
                      <a:srgbClr val="0000FF"/>
                    </a:solidFill>
                    <a:latin typeface="robotolight"/>
                  </a:rPr>
                  <a:t> times 4</a:t>
                </a:r>
                <a:r>
                  <a:rPr lang="en-US" b="1" i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r>
                  <a:rPr lang="en-US" b="1" dirty="0" smtClean="0">
                    <a:solidFill>
                      <a:srgbClr val="0000FF"/>
                    </a:solidFill>
                    <a:latin typeface="robotolight"/>
                  </a:rPr>
                  <a:t> over 2 so 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p>
                        <m:r>
                          <a:rPr lang="en-GB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b="1" dirty="0" smtClean="0">
                    <a:solidFill>
                      <a:srgbClr val="0000FF"/>
                    </a:solidFill>
                    <a:latin typeface="robotolight"/>
                  </a:rPr>
                  <a:t> </a:t>
                </a:r>
              </a:p>
              <a:p>
                <a:r>
                  <a:rPr lang="en-US" b="1" dirty="0" smtClean="0">
                    <a:solidFill>
                      <a:srgbClr val="0000FF"/>
                    </a:solidFill>
                    <a:latin typeface="robotolight"/>
                  </a:rPr>
                  <a:t>We </a:t>
                </a:r>
                <a:r>
                  <a:rPr lang="en-US" b="1" dirty="0">
                    <a:solidFill>
                      <a:srgbClr val="0000FF"/>
                    </a:solidFill>
                    <a:latin typeface="robotolight"/>
                  </a:rPr>
                  <a:t>use this to find the height of Y from UX. </a:t>
                </a:r>
                <a:endParaRPr lang="en-US" b="1" dirty="0" smtClean="0">
                  <a:solidFill>
                    <a:srgbClr val="0000FF"/>
                  </a:solidFill>
                  <a:latin typeface="robotolight"/>
                </a:endParaRPr>
              </a:p>
              <a:p>
                <a:r>
                  <a:rPr lang="en-US" b="1" dirty="0" smtClean="0">
                    <a:solidFill>
                      <a:srgbClr val="0000FF"/>
                    </a:solidFill>
                    <a:latin typeface="robotolight"/>
                  </a:rPr>
                  <a:t>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p>
                        <m:r>
                          <a:rPr lang="en-GB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b="1" dirty="0" smtClean="0">
                    <a:solidFill>
                      <a:srgbClr val="0000FF"/>
                    </a:solidFill>
                    <a:latin typeface="robotolight"/>
                  </a:rPr>
                  <a:t> = 3</a:t>
                </a:r>
                <a:r>
                  <a:rPr lang="en-US" b="1" i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r>
                  <a:rPr lang="en-US" b="1" dirty="0" smtClean="0">
                    <a:solidFill>
                      <a:srgbClr val="0000FF"/>
                    </a:solidFill>
                    <a:latin typeface="robotolight"/>
                  </a:rPr>
                  <a:t> x (Y ÷ 2) </a:t>
                </a:r>
              </a:p>
              <a:p>
                <a:r>
                  <a:rPr lang="en-US" b="1" dirty="0" smtClean="0">
                    <a:solidFill>
                      <a:srgbClr val="0000FF"/>
                    </a:solidFill>
                    <a:latin typeface="robotolight"/>
                  </a:rPr>
                  <a:t>Y = 4</a:t>
                </a:r>
                <a:r>
                  <a:rPr lang="en-US" b="1" i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r>
                  <a:rPr lang="en-US" b="1" dirty="0" smtClean="0">
                    <a:solidFill>
                      <a:srgbClr val="0000FF"/>
                    </a:solidFill>
                    <a:latin typeface="robotolight"/>
                  </a:rPr>
                  <a:t> ÷ 3 </a:t>
                </a:r>
              </a:p>
              <a:p>
                <a:r>
                  <a:rPr lang="en-US" b="1" dirty="0" smtClean="0">
                    <a:solidFill>
                      <a:srgbClr val="0000FF"/>
                    </a:solidFill>
                    <a:latin typeface="robotolight"/>
                  </a:rPr>
                  <a:t>Area </a:t>
                </a:r>
                <a:r>
                  <a:rPr lang="en-US" b="1" dirty="0">
                    <a:solidFill>
                      <a:srgbClr val="0000FF"/>
                    </a:solidFill>
                    <a:latin typeface="robotolight"/>
                  </a:rPr>
                  <a:t>of YVW equals (</a:t>
                </a:r>
                <a:r>
                  <a:rPr lang="en-US" b="1" dirty="0" smtClean="0">
                    <a:solidFill>
                      <a:srgbClr val="0000FF"/>
                    </a:solidFill>
                    <a:latin typeface="robotolight"/>
                  </a:rPr>
                  <a:t>r </a:t>
                </a:r>
                <a:r>
                  <a:rPr lang="en-US" b="1" dirty="0">
                    <a:solidFill>
                      <a:srgbClr val="0000FF"/>
                    </a:solidFill>
                    <a:latin typeface="robotolight"/>
                  </a:rPr>
                  <a:t>x</a:t>
                </a:r>
                <a:r>
                  <a:rPr lang="en-US" b="1" dirty="0" smtClean="0">
                    <a:solidFill>
                      <a:srgbClr val="0000FF"/>
                    </a:solidFill>
                    <a:latin typeface="robotolight"/>
                  </a:rPr>
                  <a:t> 4r ÷ 3) ÷ 2 = 2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US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f>
                          <m:fPr>
                            <m:ctrlPr>
                              <a:rPr lang="en-US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b="1" i="1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b="1" i="1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p>
                                <m:box>
                                  <m:boxPr>
                                    <m:ctrlPr>
                                      <a:rPr lang="en-US" b="1" i="1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r>
                                      <a:rPr lang="en-GB" b="1" i="1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e>
                                </m:box>
                              </m:sup>
                            </m:sSup>
                          </m:num>
                          <m:den>
                            <m:r>
                              <a:rPr lang="en-GB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</m:e>
                    </m:box>
                  </m:oMath>
                </a14:m>
                <a:endParaRPr lang="en-GB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5767" y="4308049"/>
                <a:ext cx="6809450" cy="1654171"/>
              </a:xfrm>
              <a:prstGeom prst="rect">
                <a:avLst/>
              </a:prstGeom>
              <a:blipFill>
                <a:blip r:embed="rId3"/>
                <a:stretch>
                  <a:fillRect l="-806" t="-1845" b="-14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349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Q4.</a:t>
            </a:r>
            <a:endParaRPr lang="en-GB" sz="6000" b="1" dirty="0"/>
          </a:p>
        </p:txBody>
      </p:sp>
      <p:pic>
        <p:nvPicPr>
          <p:cNvPr id="4098" name="Picture 2" descr="https://images.diagnosticquestions.com/uploads/questions/58e5bb8a-c671-47e9-a307-9d595d0564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730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218928" y="3353339"/>
            <a:ext cx="1899067" cy="775601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3443926" y="4205907"/>
                <a:ext cx="7132949" cy="16575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0000FF"/>
                    </a:solidFill>
                  </a:rPr>
                  <a:t>The outermost angle of the kite is 45 degrees. </a:t>
                </a:r>
              </a:p>
              <a:p>
                <a:r>
                  <a:rPr lang="en-US" sz="2400" b="1" dirty="0" smtClean="0">
                    <a:solidFill>
                      <a:srgbClr val="0000FF"/>
                    </a:solidFill>
                  </a:rPr>
                  <a:t>Therefore </a:t>
                </a:r>
                <a:r>
                  <a:rPr lang="en-US" sz="2400" b="1" dirty="0">
                    <a:solidFill>
                      <a:srgbClr val="0000FF"/>
                    </a:solidFill>
                  </a:rPr>
                  <a:t>the length of the two equal sides is 1 +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24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sz="2400" b="1" dirty="0" smtClean="0">
                    <a:solidFill>
                      <a:srgbClr val="0000FF"/>
                    </a:solidFill>
                  </a:rPr>
                  <a:t> </a:t>
                </a:r>
              </a:p>
              <a:p>
                <a:r>
                  <a:rPr lang="en-US" sz="2400" b="1" dirty="0" smtClean="0">
                    <a:solidFill>
                      <a:srgbClr val="0000FF"/>
                    </a:solidFill>
                  </a:rPr>
                  <a:t>If </a:t>
                </a:r>
                <a:r>
                  <a:rPr lang="en-US" sz="2400" b="1" dirty="0">
                    <a:solidFill>
                      <a:srgbClr val="0000FF"/>
                    </a:solidFill>
                  </a:rPr>
                  <a:t>we split each kite into 2 then the area = (1 +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24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sz="2400" b="1" dirty="0" smtClean="0">
                    <a:solidFill>
                      <a:srgbClr val="0000FF"/>
                    </a:solidFill>
                  </a:rPr>
                  <a:t>)/2 </a:t>
                </a:r>
              </a:p>
              <a:p>
                <a:r>
                  <a:rPr lang="en-US" sz="2400" b="1" dirty="0" smtClean="0">
                    <a:solidFill>
                      <a:srgbClr val="0000FF"/>
                    </a:solidFill>
                  </a:rPr>
                  <a:t>so answer </a:t>
                </a:r>
                <a:r>
                  <a:rPr lang="en-US" sz="2400" b="1" dirty="0">
                    <a:solidFill>
                      <a:srgbClr val="0000FF"/>
                    </a:solidFill>
                  </a:rPr>
                  <a:t>= 1 + root 2</a:t>
                </a:r>
                <a:endParaRPr lang="en-GB" sz="24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3926" y="4205907"/>
                <a:ext cx="7132949" cy="1657570"/>
              </a:xfrm>
              <a:prstGeom prst="rect">
                <a:avLst/>
              </a:prstGeom>
              <a:blipFill>
                <a:blip r:embed="rId3"/>
                <a:stretch>
                  <a:fillRect l="-1368" t="-2941" b="-62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245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Q5.</a:t>
            </a:r>
            <a:endParaRPr lang="en-GB" sz="6000" b="1" dirty="0"/>
          </a:p>
        </p:txBody>
      </p:sp>
      <p:pic>
        <p:nvPicPr>
          <p:cNvPr id="5122" name="Picture 2" descr="https://images.diagnosticquestions.com/uploads/questions/ccc3f90e-cc7c-40de-be31-ef43d25407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7303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6087252" y="3221241"/>
            <a:ext cx="1041520" cy="66634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3029571" y="3887585"/>
                <a:ext cx="7721732" cy="16451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b="1" dirty="0" smtClean="0">
                    <a:solidFill>
                      <a:srgbClr val="0000FF"/>
                    </a:solidFill>
                    <a:latin typeface="robotolight"/>
                  </a:rPr>
                  <a:t>Suppose X has n digits of 1, then X = [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en-GB" sz="2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GB" sz="2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2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p>
                    </m:sSup>
                    <m:r>
                      <a:rPr lang="en-GB" sz="2000" b="1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000" b="1" dirty="0">
                    <a:solidFill>
                      <a:srgbClr val="0000FF"/>
                    </a:solidFill>
                    <a:latin typeface="robotolight"/>
                  </a:rPr>
                  <a:t> </a:t>
                </a:r>
                <a:r>
                  <a:rPr lang="en-US" sz="2000" b="1" dirty="0" smtClean="0">
                    <a:solidFill>
                      <a:srgbClr val="0000FF"/>
                    </a:solidFill>
                    <a:latin typeface="robotolight"/>
                  </a:rPr>
                  <a:t>1]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÷</m:t>
                    </m:r>
                    <m:r>
                      <a:rPr lang="en-GB" sz="2000" b="1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b="1" dirty="0" smtClean="0">
                    <a:solidFill>
                      <a:srgbClr val="0000FF"/>
                    </a:solidFill>
                    <a:latin typeface="robotolight"/>
                  </a:rPr>
                  <a:t>9</a:t>
                </a:r>
                <a:r>
                  <a:rPr lang="en-US" sz="2000" b="1" dirty="0">
                    <a:solidFill>
                      <a:srgbClr val="0000FF"/>
                    </a:solidFill>
                    <a:latin typeface="robotolight"/>
                  </a:rPr>
                  <a:t>. </a:t>
                </a:r>
                <a:endParaRPr lang="en-US" sz="2000" b="1" dirty="0" smtClean="0">
                  <a:solidFill>
                    <a:srgbClr val="0000FF"/>
                  </a:solidFill>
                  <a:latin typeface="robotolight"/>
                </a:endParaRPr>
              </a:p>
              <a:p>
                <a:r>
                  <a:rPr lang="en-US" sz="2000" b="1" dirty="0" smtClean="0">
                    <a:solidFill>
                      <a:srgbClr val="0000FF"/>
                    </a:solidFill>
                    <a:latin typeface="robotolight"/>
                  </a:rPr>
                  <a:t>Let </a:t>
                </a:r>
                <a:r>
                  <a:rPr lang="en-US" sz="2000" b="1" dirty="0">
                    <a:solidFill>
                      <a:srgbClr val="0000FF"/>
                    </a:solidFill>
                    <a:latin typeface="robotolight"/>
                  </a:rPr>
                  <a:t>p = 9, q = 2, r = 0, then the integer in question will be </a:t>
                </a:r>
                <a:endParaRPr lang="en-US" sz="2000" b="1" dirty="0" smtClean="0">
                  <a:solidFill>
                    <a:srgbClr val="0000FF"/>
                  </a:solidFill>
                  <a:latin typeface="robotolight"/>
                </a:endParaRPr>
              </a:p>
              <a:p>
                <a:r>
                  <a:rPr lang="en-US" sz="2000" b="1" dirty="0" smtClean="0">
                    <a:solidFill>
                      <a:srgbClr val="0000FF"/>
                    </a:solidFill>
                    <a:latin typeface="robotolight"/>
                  </a:rPr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en-GB" sz="2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GB" sz="2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GB" sz="2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2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GB" sz="2000" b="1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000" b="1" dirty="0" smtClean="0">
                    <a:solidFill>
                      <a:srgbClr val="0000FF"/>
                    </a:solidFill>
                    <a:latin typeface="robotolight"/>
                  </a:rPr>
                  <a:t> 2(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en-GB" sz="2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GB" sz="2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2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0000FF"/>
                    </a:solidFill>
                    <a:latin typeface="robotolight"/>
                  </a:rPr>
                  <a:t>) </a:t>
                </a:r>
                <a:r>
                  <a:rPr lang="en-US" sz="2000" b="1" dirty="0">
                    <a:solidFill>
                      <a:srgbClr val="0000FF"/>
                    </a:solidFill>
                    <a:latin typeface="robotolight"/>
                  </a:rPr>
                  <a:t>+ </a:t>
                </a:r>
                <a:r>
                  <a:rPr lang="en-US" sz="2000" b="1" dirty="0" smtClean="0">
                    <a:solidFill>
                      <a:srgbClr val="0000FF"/>
                    </a:solidFill>
                    <a:latin typeface="robotolight"/>
                  </a:rPr>
                  <a:t>1) ÷ 9 </a:t>
                </a:r>
                <a:r>
                  <a:rPr lang="en-US" sz="2000" b="1" dirty="0">
                    <a:solidFill>
                      <a:srgbClr val="0000FF"/>
                    </a:solidFill>
                    <a:latin typeface="robotolight"/>
                  </a:rPr>
                  <a:t>+ [2(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en-GB" sz="2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GB" sz="2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2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p>
                    </m:sSup>
                  </m:oMath>
                </a14:m>
                <a:r>
                  <a:rPr lang="en-US" sz="2000" b="1" dirty="0">
                    <a:solidFill>
                      <a:srgbClr val="0000FF"/>
                    </a:solidFill>
                    <a:latin typeface="robotolight"/>
                  </a:rPr>
                  <a:t>) </a:t>
                </a:r>
                <a14:m>
                  <m:oMath xmlns:m="http://schemas.openxmlformats.org/officeDocument/2006/math">
                    <m:r>
                      <a:rPr lang="en-GB" sz="2000" b="1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2000" b="1" dirty="0" smtClean="0">
                    <a:solidFill>
                      <a:srgbClr val="0000FF"/>
                    </a:solidFill>
                    <a:latin typeface="robotolight"/>
                  </a:rPr>
                  <a:t>2] ÷ 9 </a:t>
                </a:r>
                <a:r>
                  <a:rPr lang="en-US" sz="2000" b="1" dirty="0">
                    <a:solidFill>
                      <a:srgbClr val="0000FF"/>
                    </a:solidFill>
                    <a:latin typeface="robotolight"/>
                  </a:rPr>
                  <a:t>= </a:t>
                </a:r>
                <a:r>
                  <a:rPr lang="en-US" sz="2000" b="1" dirty="0" smtClean="0">
                    <a:solidFill>
                      <a:srgbClr val="0000FF"/>
                    </a:solidFill>
                    <a:latin typeface="robotolight"/>
                  </a:rPr>
                  <a:t>[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en-GB" sz="2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GB" sz="2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GB" sz="2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2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0000FF"/>
                    </a:solidFill>
                    <a:latin typeface="robotolight"/>
                  </a:rPr>
                  <a:t>- 1] ÷ 9 </a:t>
                </a:r>
              </a:p>
              <a:p>
                <a:r>
                  <a:rPr lang="en-US" sz="2000" b="1" dirty="0" smtClean="0">
                    <a:solidFill>
                      <a:srgbClr val="0000FF"/>
                    </a:solidFill>
                    <a:latin typeface="robotolight"/>
                  </a:rPr>
                  <a:t>which </a:t>
                </a:r>
                <a:r>
                  <a:rPr lang="en-US" sz="2000" b="1" dirty="0">
                    <a:solidFill>
                      <a:srgbClr val="0000FF"/>
                    </a:solidFill>
                    <a:latin typeface="robotolight"/>
                  </a:rPr>
                  <a:t>is an integer with 2n+1 digits of 1. </a:t>
                </a:r>
                <a:endParaRPr lang="en-US" sz="2000" b="1" dirty="0" smtClean="0">
                  <a:solidFill>
                    <a:srgbClr val="0000FF"/>
                  </a:solidFill>
                  <a:latin typeface="robotolight"/>
                </a:endParaRPr>
              </a:p>
              <a:p>
                <a:r>
                  <a:rPr lang="en-US" sz="2000" b="1" dirty="0" smtClean="0">
                    <a:solidFill>
                      <a:srgbClr val="0000FF"/>
                    </a:solidFill>
                    <a:latin typeface="robotolight"/>
                  </a:rPr>
                  <a:t>Hence </a:t>
                </a:r>
                <a:r>
                  <a:rPr lang="en-US" sz="2000" b="1" dirty="0">
                    <a:solidFill>
                      <a:srgbClr val="0000FF"/>
                    </a:solidFill>
                    <a:latin typeface="robotolight"/>
                  </a:rPr>
                  <a:t>q can be 2</a:t>
                </a:r>
                <a:endParaRPr lang="en-GB" sz="20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9571" y="3887585"/>
                <a:ext cx="7721732" cy="1645194"/>
              </a:xfrm>
              <a:prstGeom prst="rect">
                <a:avLst/>
              </a:prstGeom>
              <a:blipFill>
                <a:blip r:embed="rId3"/>
                <a:stretch>
                  <a:fillRect l="-868" t="-1481" b="-55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372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128</Words>
  <Application>Microsoft Office PowerPoint</Application>
  <PresentationFormat>Widescreen</PresentationFormat>
  <Paragraphs>24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Cambria Math</vt:lpstr>
      <vt:lpstr>robotolight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21</cp:revision>
  <dcterms:created xsi:type="dcterms:W3CDTF">2020-06-11T04:03:37Z</dcterms:created>
  <dcterms:modified xsi:type="dcterms:W3CDTF">2020-06-14T12:48:11Z</dcterms:modified>
</cp:coreProperties>
</file>