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73" r:id="rId2"/>
    <p:sldId id="270" r:id="rId3"/>
    <p:sldId id="271" r:id="rId4"/>
    <p:sldId id="272" r:id="rId5"/>
    <p:sldId id="256" r:id="rId6"/>
    <p:sldId id="259" r:id="rId7"/>
    <p:sldId id="261" r:id="rId8"/>
    <p:sldId id="262" r:id="rId9"/>
    <p:sldId id="264" r:id="rId10"/>
    <p:sldId id="265" r:id="rId11"/>
    <p:sldId id="267" r:id="rId12"/>
    <p:sldId id="266" r:id="rId13"/>
    <p:sldId id="268" r:id="rId14"/>
    <p:sldId id="275" r:id="rId15"/>
    <p:sldId id="269" r:id="rId16"/>
    <p:sldId id="274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BFD10F-FFA7-4763-BE95-A333F64181D5}" v="75" dt="2025-03-17T05:45:14.14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9" autoAdjust="0"/>
    <p:restoredTop sz="94660"/>
  </p:normalViewPr>
  <p:slideViewPr>
    <p:cSldViewPr snapToGrid="0">
      <p:cViewPr varScale="1">
        <p:scale>
          <a:sx n="73" d="100"/>
          <a:sy n="73" d="100"/>
        </p:scale>
        <p:origin x="69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2CBFD10F-FFA7-4763-BE95-A333F64181D5}"/>
    <pc:docChg chg="undo custSel addSld delSld modSld sldOrd">
      <pc:chgData name="Stewart Gale" userId="3647ddd2-6040-41ae-a96d-232c23482af8" providerId="ADAL" clId="{2CBFD10F-FFA7-4763-BE95-A333F64181D5}" dt="2025-03-17T05:45:14.146" v="266"/>
      <pc:docMkLst>
        <pc:docMk/>
      </pc:docMkLst>
      <pc:sldChg chg="delSp modSp mod">
        <pc:chgData name="Stewart Gale" userId="3647ddd2-6040-41ae-a96d-232c23482af8" providerId="ADAL" clId="{2CBFD10F-FFA7-4763-BE95-A333F64181D5}" dt="2021-09-20T17:37:48.253" v="64" actId="1076"/>
        <pc:sldMkLst>
          <pc:docMk/>
          <pc:sldMk cId="3404807381" sldId="256"/>
        </pc:sldMkLst>
      </pc:sldChg>
      <pc:sldChg chg="delSp modSp add mod ord">
        <pc:chgData name="Stewart Gale" userId="3647ddd2-6040-41ae-a96d-232c23482af8" providerId="ADAL" clId="{2CBFD10F-FFA7-4763-BE95-A333F64181D5}" dt="2021-09-20T17:34:43.714" v="13" actId="1076"/>
        <pc:sldMkLst>
          <pc:docMk/>
          <pc:sldMk cId="3624105870" sldId="273"/>
        </pc:sldMkLst>
      </pc:sldChg>
      <pc:sldChg chg="addSp delSp modSp new mod modAnim">
        <pc:chgData name="Stewart Gale" userId="3647ddd2-6040-41ae-a96d-232c23482af8" providerId="ADAL" clId="{2CBFD10F-FFA7-4763-BE95-A333F64181D5}" dt="2025-03-17T05:45:14.146" v="266"/>
        <pc:sldMkLst>
          <pc:docMk/>
          <pc:sldMk cId="40744395" sldId="274"/>
        </pc:sldMkLst>
        <pc:spChg chg="add del">
          <ac:chgData name="Stewart Gale" userId="3647ddd2-6040-41ae-a96d-232c23482af8" providerId="ADAL" clId="{2CBFD10F-FFA7-4763-BE95-A333F64181D5}" dt="2025-03-17T05:44:57.887" v="261" actId="22"/>
          <ac:spMkLst>
            <pc:docMk/>
            <pc:sldMk cId="40744395" sldId="274"/>
            <ac:spMk id="3" creationId="{783FFA1A-A1C0-D12E-7113-1A85580669B9}"/>
          </ac:spMkLst>
        </pc:spChg>
        <pc:spChg chg="add mod">
          <ac:chgData name="Stewart Gale" userId="3647ddd2-6040-41ae-a96d-232c23482af8" providerId="ADAL" clId="{2CBFD10F-FFA7-4763-BE95-A333F64181D5}" dt="2025-03-17T05:44:53.565" v="259" actId="1076"/>
          <ac:spMkLst>
            <pc:docMk/>
            <pc:sldMk cId="40744395" sldId="274"/>
            <ac:spMk id="7" creationId="{FCE0C4AB-D5C4-953C-F2C4-2C9C909D0681}"/>
          </ac:spMkLst>
        </pc:spChg>
        <pc:spChg chg="add mod">
          <ac:chgData name="Stewart Gale" userId="3647ddd2-6040-41ae-a96d-232c23482af8" providerId="ADAL" clId="{2CBFD10F-FFA7-4763-BE95-A333F64181D5}" dt="2025-03-17T05:45:07.812" v="264" actId="14100"/>
          <ac:spMkLst>
            <pc:docMk/>
            <pc:sldMk cId="40744395" sldId="274"/>
            <ac:spMk id="9" creationId="{38410F61-4BEE-E7D8-F8B0-E78B1AB3AC0B}"/>
          </ac:spMkLst>
        </pc:spChg>
      </pc:sldChg>
      <pc:sldChg chg="delSp new del mod">
        <pc:chgData name="Stewart Gale" userId="3647ddd2-6040-41ae-a96d-232c23482af8" providerId="ADAL" clId="{2CBFD10F-FFA7-4763-BE95-A333F64181D5}" dt="2023-04-24T07:16:48.508" v="67" actId="47"/>
        <pc:sldMkLst>
          <pc:docMk/>
          <pc:sldMk cId="54432121" sldId="274"/>
        </pc:sldMkLst>
      </pc:sldChg>
      <pc:sldChg chg="addSp delSp modSp add mod modAnim">
        <pc:chgData name="Stewart Gale" userId="3647ddd2-6040-41ae-a96d-232c23482af8" providerId="ADAL" clId="{2CBFD10F-FFA7-4763-BE95-A333F64181D5}" dt="2024-04-15T07:26:19.545" v="248" actId="1076"/>
        <pc:sldMkLst>
          <pc:docMk/>
          <pc:sldMk cId="2596118670" sldId="27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11EC65-0AED-42EA-9A33-2D44AEF114B2}" type="datetimeFigureOut">
              <a:rPr lang="en-GB" smtClean="0"/>
              <a:t>17/03/2025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E798F0-4127-42AD-AC82-3518B0E476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8629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0310F-E7E3-46CB-934D-805066DD3557}" type="datetimeFigureOut">
              <a:rPr lang="en-GB" smtClean="0"/>
              <a:t>17/03/2025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053F2-A91D-41E1-9D9F-D7EFE4BEFB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009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0310F-E7E3-46CB-934D-805066DD3557}" type="datetimeFigureOut">
              <a:rPr lang="en-GB" smtClean="0"/>
              <a:t>17/03/2025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053F2-A91D-41E1-9D9F-D7EFE4BEFB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8921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0310F-E7E3-46CB-934D-805066DD3557}" type="datetimeFigureOut">
              <a:rPr lang="en-GB" smtClean="0"/>
              <a:t>17/03/2025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053F2-A91D-41E1-9D9F-D7EFE4BEFB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3239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0310F-E7E3-46CB-934D-805066DD3557}" type="datetimeFigureOut">
              <a:rPr lang="en-GB" smtClean="0"/>
              <a:t>17/03/2025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053F2-A91D-41E1-9D9F-D7EFE4BEFB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5219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0310F-E7E3-46CB-934D-805066DD3557}" type="datetimeFigureOut">
              <a:rPr lang="en-GB" smtClean="0"/>
              <a:t>17/03/2025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053F2-A91D-41E1-9D9F-D7EFE4BEFB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9018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0310F-E7E3-46CB-934D-805066DD3557}" type="datetimeFigureOut">
              <a:rPr lang="en-GB" smtClean="0"/>
              <a:t>17/03/2025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053F2-A91D-41E1-9D9F-D7EFE4BEFB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1742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0310F-E7E3-46CB-934D-805066DD3557}" type="datetimeFigureOut">
              <a:rPr lang="en-GB" smtClean="0"/>
              <a:t>17/03/2025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053F2-A91D-41E1-9D9F-D7EFE4BEFB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5397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0310F-E7E3-46CB-934D-805066DD3557}" type="datetimeFigureOut">
              <a:rPr lang="en-GB" smtClean="0"/>
              <a:t>17/03/2025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053F2-A91D-41E1-9D9F-D7EFE4BEFB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20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0310F-E7E3-46CB-934D-805066DD3557}" type="datetimeFigureOut">
              <a:rPr lang="en-GB" smtClean="0"/>
              <a:t>17/03/2025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053F2-A91D-41E1-9D9F-D7EFE4BEFB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1079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0310F-E7E3-46CB-934D-805066DD3557}" type="datetimeFigureOut">
              <a:rPr lang="en-GB" smtClean="0"/>
              <a:t>17/03/2025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053F2-A91D-41E1-9D9F-D7EFE4BEFB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7651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0310F-E7E3-46CB-934D-805066DD3557}" type="datetimeFigureOut">
              <a:rPr lang="en-GB" smtClean="0"/>
              <a:t>17/03/2025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053F2-A91D-41E1-9D9F-D7EFE4BEFB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9452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60310F-E7E3-46CB-934D-805066DD3557}" type="datetimeFigureOut">
              <a:rPr lang="en-GB" smtClean="0"/>
              <a:t>17/03/2025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7053F2-A91D-41E1-9D9F-D7EFE4BEFB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3071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8085" y="1231736"/>
            <a:ext cx="11114314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5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Expanding </a:t>
            </a:r>
            <a:r>
              <a:rPr lang="en-US" sz="115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D</a:t>
            </a:r>
            <a:r>
              <a:rPr lang="en-US" sz="115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ouble </a:t>
            </a:r>
            <a:r>
              <a:rPr lang="en-US" sz="115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B</a:t>
            </a:r>
            <a:r>
              <a:rPr lang="en-US" sz="115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rackets</a:t>
            </a:r>
            <a:r>
              <a:rPr lang="en-US" sz="11500" dirty="0"/>
              <a:t> </a:t>
            </a:r>
            <a:endParaRPr lang="en-GB" sz="11500" dirty="0"/>
          </a:p>
        </p:txBody>
      </p:sp>
    </p:spTree>
    <p:extLst>
      <p:ext uri="{BB962C8B-B14F-4D97-AF65-F5344CB8AC3E}">
        <p14:creationId xmlns:p14="http://schemas.microsoft.com/office/powerpoint/2010/main" val="36241058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83399" y="1627225"/>
            <a:ext cx="8978740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en-GB" sz="115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 – </a:t>
            </a:r>
            <a:r>
              <a:rPr lang="en-GB" sz="11500" dirty="0">
                <a:solidFill>
                  <a:srgbClr val="FF0000"/>
                </a:solidFill>
                <a:latin typeface="Calibri" panose="020F0502020204030204" pitchFamily="34" charset="0"/>
              </a:rPr>
              <a:t>2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)(</a:t>
            </a:r>
            <a:r>
              <a:rPr lang="en-GB" sz="115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 + </a:t>
            </a:r>
            <a:r>
              <a:rPr lang="en-GB" sz="11500" dirty="0">
                <a:solidFill>
                  <a:srgbClr val="0000FF"/>
                </a:solidFill>
                <a:latin typeface="Calibri" panose="020F0502020204030204" pitchFamily="34" charset="0"/>
              </a:rPr>
              <a:t>7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) =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150254" y="3953906"/>
            <a:ext cx="7445026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baseline="30000" dirty="0">
                <a:latin typeface="Calibri" panose="020F0502020204030204" pitchFamily="34" charset="0"/>
              </a:rPr>
              <a:t>2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 + 5</a:t>
            </a:r>
            <a:r>
              <a:rPr lang="en-GB" sz="115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 – 14</a:t>
            </a:r>
          </a:p>
        </p:txBody>
      </p:sp>
      <p:sp>
        <p:nvSpPr>
          <p:cNvPr id="3" name="Rectangle 2"/>
          <p:cNvSpPr/>
          <p:nvPr/>
        </p:nvSpPr>
        <p:spPr>
          <a:xfrm>
            <a:off x="2083910" y="265265"/>
            <a:ext cx="792370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dirty="0"/>
              <a:t>Expand and Simplify.</a:t>
            </a:r>
          </a:p>
        </p:txBody>
      </p:sp>
    </p:spTree>
    <p:extLst>
      <p:ext uri="{BB962C8B-B14F-4D97-AF65-F5344CB8AC3E}">
        <p14:creationId xmlns:p14="http://schemas.microsoft.com/office/powerpoint/2010/main" val="2405453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50111" y="1627225"/>
            <a:ext cx="8645316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en-GB" sz="115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 + </a:t>
            </a:r>
            <a:r>
              <a:rPr lang="en-GB" sz="11500" dirty="0">
                <a:solidFill>
                  <a:srgbClr val="FF0000"/>
                </a:solidFill>
                <a:latin typeface="Calibri" panose="020F0502020204030204" pitchFamily="34" charset="0"/>
              </a:rPr>
              <a:t>2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)(</a:t>
            </a:r>
            <a:r>
              <a:rPr lang="en-GB" sz="115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 – </a:t>
            </a:r>
            <a:r>
              <a:rPr lang="en-GB" sz="11500" dirty="0">
                <a:solidFill>
                  <a:srgbClr val="0000FF"/>
                </a:solidFill>
                <a:latin typeface="Calibri" panose="020F0502020204030204" pitchFamily="34" charset="0"/>
              </a:rPr>
              <a:t>7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) =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150254" y="3953906"/>
            <a:ext cx="7445026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baseline="30000" dirty="0">
                <a:latin typeface="Calibri" panose="020F0502020204030204" pitchFamily="34" charset="0"/>
              </a:rPr>
              <a:t>2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 – 5</a:t>
            </a:r>
            <a:r>
              <a:rPr lang="en-GB" sz="115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 – 14</a:t>
            </a:r>
          </a:p>
        </p:txBody>
      </p:sp>
      <p:sp>
        <p:nvSpPr>
          <p:cNvPr id="3" name="Rectangle 2"/>
          <p:cNvSpPr/>
          <p:nvPr/>
        </p:nvSpPr>
        <p:spPr>
          <a:xfrm>
            <a:off x="2083910" y="265265"/>
            <a:ext cx="792370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dirty="0"/>
              <a:t>Expand and Simplify.</a:t>
            </a:r>
          </a:p>
        </p:txBody>
      </p:sp>
    </p:spTree>
    <p:extLst>
      <p:ext uri="{BB962C8B-B14F-4D97-AF65-F5344CB8AC3E}">
        <p14:creationId xmlns:p14="http://schemas.microsoft.com/office/powerpoint/2010/main" val="4213544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50111" y="1627225"/>
            <a:ext cx="8645316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en-GB" sz="115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 – </a:t>
            </a:r>
            <a:r>
              <a:rPr lang="en-GB" sz="11500" dirty="0">
                <a:solidFill>
                  <a:srgbClr val="FF0000"/>
                </a:solidFill>
                <a:latin typeface="Calibri" panose="020F0502020204030204" pitchFamily="34" charset="0"/>
              </a:rPr>
              <a:t>2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)(</a:t>
            </a:r>
            <a:r>
              <a:rPr lang="en-GB" sz="115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 – </a:t>
            </a:r>
            <a:r>
              <a:rPr lang="en-GB" sz="11500" dirty="0">
                <a:solidFill>
                  <a:srgbClr val="0000FF"/>
                </a:solidFill>
                <a:latin typeface="Calibri" panose="020F0502020204030204" pitchFamily="34" charset="0"/>
              </a:rPr>
              <a:t>7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) =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150254" y="3953906"/>
            <a:ext cx="7445026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baseline="30000" dirty="0">
                <a:latin typeface="Calibri" panose="020F0502020204030204" pitchFamily="34" charset="0"/>
              </a:rPr>
              <a:t>2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 – 9</a:t>
            </a:r>
            <a:r>
              <a:rPr lang="en-GB" sz="115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 + 14</a:t>
            </a:r>
          </a:p>
        </p:txBody>
      </p:sp>
      <p:sp>
        <p:nvSpPr>
          <p:cNvPr id="3" name="Rectangle 2"/>
          <p:cNvSpPr/>
          <p:nvPr/>
        </p:nvSpPr>
        <p:spPr>
          <a:xfrm>
            <a:off x="2083910" y="265265"/>
            <a:ext cx="792370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dirty="0"/>
              <a:t>Expand and Simplify.</a:t>
            </a:r>
          </a:p>
        </p:txBody>
      </p:sp>
    </p:spTree>
    <p:extLst>
      <p:ext uri="{BB962C8B-B14F-4D97-AF65-F5344CB8AC3E}">
        <p14:creationId xmlns:p14="http://schemas.microsoft.com/office/powerpoint/2010/main" val="114914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94325" y="1371411"/>
            <a:ext cx="9392316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en-GB" sz="11500" dirty="0">
                <a:solidFill>
                  <a:srgbClr val="FF0000"/>
                </a:solidFill>
                <a:latin typeface="Calibri" panose="020F0502020204030204" pitchFamily="34" charset="0"/>
              </a:rPr>
              <a:t>2</a:t>
            </a:r>
            <a:r>
              <a:rPr lang="en-GB" sz="115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 – </a:t>
            </a:r>
            <a:r>
              <a:rPr lang="en-GB" sz="11500" dirty="0">
                <a:solidFill>
                  <a:srgbClr val="FF0000"/>
                </a:solidFill>
                <a:latin typeface="Calibri" panose="020F0502020204030204" pitchFamily="34" charset="0"/>
              </a:rPr>
              <a:t>2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)(</a:t>
            </a:r>
            <a:r>
              <a:rPr lang="en-GB" sz="115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 – </a:t>
            </a:r>
            <a:r>
              <a:rPr lang="en-GB" sz="11500" dirty="0">
                <a:solidFill>
                  <a:srgbClr val="0000FF"/>
                </a:solidFill>
                <a:latin typeface="Calibri" panose="020F0502020204030204" pitchFamily="34" charset="0"/>
              </a:rPr>
              <a:t>7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) =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109242" y="5088409"/>
            <a:ext cx="955765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9600" b="1" dirty="0">
                <a:cs typeface="Times New Roman" panose="02020603050405020304" pitchFamily="18" charset="0"/>
              </a:rPr>
              <a:t>2</a:t>
            </a:r>
            <a:r>
              <a:rPr lang="en-GB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b="1" baseline="30000" dirty="0">
                <a:latin typeface="Calibri" panose="020F0502020204030204" pitchFamily="34" charset="0"/>
              </a:rPr>
              <a:t>2</a:t>
            </a:r>
            <a:r>
              <a:rPr lang="en-GB" sz="9600" b="1" dirty="0">
                <a:solidFill>
                  <a:srgbClr val="000000"/>
                </a:solidFill>
                <a:latin typeface="Calibri" panose="020F0502020204030204" pitchFamily="34" charset="0"/>
              </a:rPr>
              <a:t> – 16</a:t>
            </a:r>
            <a:r>
              <a:rPr lang="en-GB" sz="9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b="1" dirty="0">
                <a:solidFill>
                  <a:srgbClr val="000000"/>
                </a:solidFill>
                <a:latin typeface="Calibri" panose="020F0502020204030204" pitchFamily="34" charset="0"/>
              </a:rPr>
              <a:t> + 14</a:t>
            </a:r>
          </a:p>
        </p:txBody>
      </p:sp>
      <p:sp>
        <p:nvSpPr>
          <p:cNvPr id="3" name="Rectangle 2"/>
          <p:cNvSpPr/>
          <p:nvPr/>
        </p:nvSpPr>
        <p:spPr>
          <a:xfrm>
            <a:off x="2083910" y="265265"/>
            <a:ext cx="792370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dirty="0"/>
              <a:t>Expand and Simplify.</a:t>
            </a:r>
          </a:p>
        </p:txBody>
      </p:sp>
      <p:sp>
        <p:nvSpPr>
          <p:cNvPr id="5" name="Rectangle 4"/>
          <p:cNvSpPr/>
          <p:nvPr/>
        </p:nvSpPr>
        <p:spPr>
          <a:xfrm>
            <a:off x="621439" y="3376104"/>
            <a:ext cx="1107526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9600" dirty="0">
                <a:cs typeface="Times New Roman" panose="02020603050405020304" pitchFamily="18" charset="0"/>
              </a:rPr>
              <a:t>2</a:t>
            </a:r>
            <a:r>
              <a:rPr lang="en-GB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baseline="30000" dirty="0">
                <a:latin typeface="Calibri" panose="020F0502020204030204" pitchFamily="34" charset="0"/>
              </a:rPr>
              <a:t>2</a:t>
            </a:r>
            <a:r>
              <a:rPr lang="en-GB" sz="9600" dirty="0">
                <a:solidFill>
                  <a:srgbClr val="000000"/>
                </a:solidFill>
                <a:latin typeface="Calibri" panose="020F0502020204030204" pitchFamily="34" charset="0"/>
              </a:rPr>
              <a:t> – 14</a:t>
            </a:r>
            <a:r>
              <a:rPr lang="en-GB" sz="9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>
                <a:solidFill>
                  <a:srgbClr val="000000"/>
                </a:solidFill>
                <a:latin typeface="Calibri" panose="020F0502020204030204" pitchFamily="34" charset="0"/>
              </a:rPr>
              <a:t> – 2</a:t>
            </a:r>
            <a:r>
              <a:rPr lang="en-GB" sz="9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>
                <a:solidFill>
                  <a:srgbClr val="000000"/>
                </a:solidFill>
                <a:latin typeface="Calibri" panose="020F0502020204030204" pitchFamily="34" charset="0"/>
              </a:rPr>
              <a:t> + 14 =</a:t>
            </a:r>
          </a:p>
        </p:txBody>
      </p:sp>
    </p:spTree>
    <p:extLst>
      <p:ext uri="{BB962C8B-B14F-4D97-AF65-F5344CB8AC3E}">
        <p14:creationId xmlns:p14="http://schemas.microsoft.com/office/powerpoint/2010/main" val="3210209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55901" y="1327620"/>
            <a:ext cx="4379725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en-GB" sz="115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 – </a:t>
            </a:r>
            <a:r>
              <a:rPr lang="en-GB" sz="11500" dirty="0">
                <a:solidFill>
                  <a:srgbClr val="FF0000"/>
                </a:solidFill>
                <a:latin typeface="Calibri" panose="020F0502020204030204" pitchFamily="34" charset="0"/>
              </a:rPr>
              <a:t>2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  <a:r>
              <a:rPr lang="en-GB" sz="11500" baseline="30000" dirty="0">
                <a:solidFill>
                  <a:srgbClr val="000000"/>
                </a:solidFill>
                <a:latin typeface="Calibri" panose="020F0502020204030204" pitchFamily="34" charset="0"/>
              </a:rPr>
              <a:t>2</a:t>
            </a:r>
            <a:endParaRPr lang="en-GB" sz="115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659380" y="5025986"/>
            <a:ext cx="6589972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baseline="30000" dirty="0">
                <a:latin typeface="Calibri" panose="020F0502020204030204" pitchFamily="34" charset="0"/>
              </a:rPr>
              <a:t>2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 – 4</a:t>
            </a:r>
            <a:r>
              <a:rPr lang="en-GB" sz="115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 + 4</a:t>
            </a:r>
          </a:p>
        </p:txBody>
      </p:sp>
      <p:sp>
        <p:nvSpPr>
          <p:cNvPr id="3" name="Rectangle 2"/>
          <p:cNvSpPr/>
          <p:nvPr/>
        </p:nvSpPr>
        <p:spPr>
          <a:xfrm>
            <a:off x="2083910" y="265265"/>
            <a:ext cx="792370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dirty="0"/>
              <a:t>Expand and Simplify.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92466B-65ED-07C8-3012-779B3BD798DC}"/>
              </a:ext>
            </a:extLst>
          </p:cNvPr>
          <p:cNvSpPr txBox="1"/>
          <p:nvPr/>
        </p:nvSpPr>
        <p:spPr>
          <a:xfrm>
            <a:off x="2450375" y="3301912"/>
            <a:ext cx="732717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9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(</a:t>
            </a:r>
            <a:r>
              <a:rPr kumimoji="0" lang="en-GB" sz="96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  <a:r>
              <a:rPr kumimoji="0" lang="en-GB" sz="9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– </a:t>
            </a:r>
            <a:r>
              <a:rPr kumimoji="0" lang="en-GB" sz="9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</a:t>
            </a:r>
            <a:r>
              <a:rPr kumimoji="0" lang="en-GB" sz="9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)(</a:t>
            </a:r>
            <a:r>
              <a:rPr kumimoji="0" lang="en-GB" sz="96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  <a:r>
              <a:rPr kumimoji="0" lang="en-GB" sz="9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– </a:t>
            </a:r>
            <a:r>
              <a:rPr kumimoji="0" lang="en-GB" sz="9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</a:t>
            </a:r>
            <a:r>
              <a:rPr kumimoji="0" lang="en-GB" sz="9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) =</a:t>
            </a:r>
            <a:endParaRPr lang="en-GB" sz="9600" dirty="0"/>
          </a:p>
        </p:txBody>
      </p:sp>
    </p:spTree>
    <p:extLst>
      <p:ext uri="{BB962C8B-B14F-4D97-AF65-F5344CB8AC3E}">
        <p14:creationId xmlns:p14="http://schemas.microsoft.com/office/powerpoint/2010/main" val="2596118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33032" y="1219011"/>
            <a:ext cx="8485015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en-GB" sz="115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 – </a:t>
            </a:r>
            <a:r>
              <a:rPr lang="en-GB" sz="115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)(</a:t>
            </a:r>
            <a:r>
              <a:rPr lang="en-GB" sz="115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 – </a:t>
            </a:r>
            <a:r>
              <a:rPr lang="en-GB" sz="115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) =</a:t>
            </a:r>
          </a:p>
        </p:txBody>
      </p:sp>
      <p:sp>
        <p:nvSpPr>
          <p:cNvPr id="3" name="Rectangle 2"/>
          <p:cNvSpPr/>
          <p:nvPr/>
        </p:nvSpPr>
        <p:spPr>
          <a:xfrm>
            <a:off x="2083910" y="265265"/>
            <a:ext cx="792370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dirty="0"/>
              <a:t>Expand and Simplify.</a:t>
            </a:r>
          </a:p>
        </p:txBody>
      </p:sp>
      <p:sp>
        <p:nvSpPr>
          <p:cNvPr id="5" name="Rectangle 4"/>
          <p:cNvSpPr/>
          <p:nvPr/>
        </p:nvSpPr>
        <p:spPr>
          <a:xfrm>
            <a:off x="621439" y="3376104"/>
            <a:ext cx="1107526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baseline="30000" dirty="0">
                <a:latin typeface="Calibri" panose="020F0502020204030204" pitchFamily="34" charset="0"/>
              </a:rPr>
              <a:t>2</a:t>
            </a:r>
            <a:r>
              <a:rPr lang="en-GB" sz="9600" dirty="0">
                <a:solidFill>
                  <a:srgbClr val="000000"/>
                </a:solidFill>
                <a:latin typeface="Calibri" panose="020F0502020204030204" pitchFamily="34" charset="0"/>
              </a:rPr>
              <a:t> – </a:t>
            </a:r>
            <a:r>
              <a:rPr lang="en-GB" sz="96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xy</a:t>
            </a:r>
            <a:r>
              <a:rPr lang="en-GB" sz="9600" dirty="0">
                <a:solidFill>
                  <a:srgbClr val="000000"/>
                </a:solidFill>
                <a:latin typeface="Calibri" panose="020F0502020204030204" pitchFamily="34" charset="0"/>
              </a:rPr>
              <a:t> – </a:t>
            </a:r>
            <a:r>
              <a:rPr lang="en-GB" sz="96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xy</a:t>
            </a:r>
            <a:r>
              <a:rPr lang="en-GB" sz="9600" dirty="0">
                <a:solidFill>
                  <a:srgbClr val="000000"/>
                </a:solidFill>
                <a:latin typeface="Calibri" panose="020F0502020204030204" pitchFamily="34" charset="0"/>
              </a:rPr>
              <a:t> +</a:t>
            </a:r>
            <a:r>
              <a:rPr lang="en-GB" sz="96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</a:t>
            </a:r>
            <a:r>
              <a:rPr lang="en-GB" sz="9600" baseline="30000" dirty="0">
                <a:solidFill>
                  <a:prstClr val="black"/>
                </a:solidFill>
                <a:latin typeface="Calibri" panose="020F0502020204030204" pitchFamily="34" charset="0"/>
              </a:rPr>
              <a:t>2</a:t>
            </a:r>
            <a:r>
              <a:rPr lang="en-GB" sz="9600" dirty="0">
                <a:solidFill>
                  <a:srgbClr val="000000"/>
                </a:solidFill>
                <a:latin typeface="Calibri" panose="020F0502020204030204" pitchFamily="34" charset="0"/>
              </a:rPr>
              <a:t> =</a:t>
            </a:r>
          </a:p>
        </p:txBody>
      </p:sp>
      <p:sp>
        <p:nvSpPr>
          <p:cNvPr id="6" name="Rectangle 5"/>
          <p:cNvSpPr/>
          <p:nvPr/>
        </p:nvSpPr>
        <p:spPr>
          <a:xfrm>
            <a:off x="2077186" y="5088409"/>
            <a:ext cx="72870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b="1" baseline="30000" dirty="0">
                <a:latin typeface="Calibri" panose="020F0502020204030204" pitchFamily="34" charset="0"/>
              </a:rPr>
              <a:t>2</a:t>
            </a:r>
            <a:r>
              <a:rPr lang="en-GB" sz="9600" b="1" dirty="0">
                <a:solidFill>
                  <a:srgbClr val="000000"/>
                </a:solidFill>
                <a:latin typeface="Calibri" panose="020F0502020204030204" pitchFamily="34" charset="0"/>
              </a:rPr>
              <a:t> – 2</a:t>
            </a:r>
            <a:r>
              <a:rPr lang="en-GB" sz="9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xy</a:t>
            </a:r>
            <a:r>
              <a:rPr lang="en-GB" sz="9600" b="1" dirty="0">
                <a:solidFill>
                  <a:srgbClr val="000000"/>
                </a:solidFill>
                <a:latin typeface="Calibri" panose="020F0502020204030204" pitchFamily="34" charset="0"/>
              </a:rPr>
              <a:t> +</a:t>
            </a:r>
            <a:r>
              <a:rPr lang="en-GB" sz="96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</a:t>
            </a:r>
            <a:r>
              <a:rPr lang="en-GB" sz="9600" b="1" baseline="30000" dirty="0">
                <a:solidFill>
                  <a:prstClr val="black"/>
                </a:solidFill>
                <a:latin typeface="Calibri" panose="020F0502020204030204" pitchFamily="34" charset="0"/>
              </a:rPr>
              <a:t>2</a:t>
            </a:r>
            <a:r>
              <a:rPr lang="en-GB" sz="96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98816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A968A0E-3A8B-64F1-A37B-A955D8C0F3AA}"/>
              </a:ext>
            </a:extLst>
          </p:cNvPr>
          <p:cNvSpPr/>
          <p:nvPr/>
        </p:nvSpPr>
        <p:spPr>
          <a:xfrm>
            <a:off x="508555" y="265265"/>
            <a:ext cx="111748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5400" dirty="0"/>
              <a:t>Expand and Simplify </a:t>
            </a:r>
            <a:r>
              <a:rPr lang="en-GB" sz="540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en-GB" sz="5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dirty="0">
                <a:solidFill>
                  <a:srgbClr val="000000"/>
                </a:solidFill>
                <a:latin typeface="Calibri" panose="020F0502020204030204" pitchFamily="34" charset="0"/>
              </a:rPr>
              <a:t> – </a:t>
            </a:r>
            <a:r>
              <a:rPr lang="en-GB" sz="5400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GB" sz="5400" dirty="0">
                <a:solidFill>
                  <a:srgbClr val="000000"/>
                </a:solidFill>
                <a:latin typeface="Calibri" panose="020F0502020204030204" pitchFamily="34" charset="0"/>
              </a:rPr>
              <a:t>)(</a:t>
            </a:r>
            <a:r>
              <a:rPr lang="en-GB" sz="54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dirty="0">
                <a:solidFill>
                  <a:srgbClr val="000000"/>
                </a:solidFill>
                <a:latin typeface="Calibri" panose="020F0502020204030204" pitchFamily="34" charset="0"/>
              </a:rPr>
              <a:t> – </a:t>
            </a:r>
            <a:r>
              <a:rPr lang="en-GB" sz="5400" dirty="0">
                <a:solidFill>
                  <a:srgbClr val="0000FF"/>
                </a:solidFill>
                <a:cs typeface="Times New Roman" panose="02020603050405020304" pitchFamily="18" charset="0"/>
              </a:rPr>
              <a:t>2</a:t>
            </a:r>
            <a:r>
              <a:rPr lang="en-GB" sz="5400" dirty="0">
                <a:solidFill>
                  <a:srgbClr val="000000"/>
                </a:solidFill>
                <a:latin typeface="Calibri" panose="020F0502020204030204" pitchFamily="34" charset="0"/>
              </a:rPr>
              <a:t>)(</a:t>
            </a:r>
            <a:r>
              <a:rPr lang="en-GB" sz="54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dirty="0">
                <a:solidFill>
                  <a:srgbClr val="000000"/>
                </a:solidFill>
                <a:latin typeface="Calibri" panose="020F0502020204030204" pitchFamily="34" charset="0"/>
              </a:rPr>
              <a:t> + </a:t>
            </a:r>
            <a:r>
              <a:rPr lang="en-GB" sz="5400" dirty="0">
                <a:solidFill>
                  <a:srgbClr val="00B050"/>
                </a:solidFill>
                <a:cs typeface="Times New Roman" panose="02020603050405020304" pitchFamily="18" charset="0"/>
              </a:rPr>
              <a:t>2</a:t>
            </a:r>
            <a:r>
              <a:rPr lang="en-GB" sz="5400" dirty="0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  <a:endParaRPr lang="en-GB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7F6C9C3-427F-B7D1-9BDE-7A8F7A1D66F7}"/>
                  </a:ext>
                </a:extLst>
              </p:cNvPr>
              <p:cNvSpPr txBox="1"/>
              <p:nvPr/>
            </p:nvSpPr>
            <p:spPr>
              <a:xfrm>
                <a:off x="421469" y="1324114"/>
                <a:ext cx="8613674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0" lang="en-GB" sz="7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</a:rPr>
                  <a:t>=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72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GB" sz="72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kumimoji="0" lang="en-GB" sz="72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en-GB" sz="72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−3</m:t>
                    </m:r>
                    <m:r>
                      <a:rPr kumimoji="0" lang="en-GB" sz="72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kumimoji="0" lang="en-GB" sz="7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</a:rPr>
                  <a:t> +  </a:t>
                </a:r>
                <a:r>
                  <a:rPr kumimoji="0" lang="en-GB" sz="7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Times New Roman" panose="02020603050405020304" pitchFamily="18" charset="0"/>
                  </a:rPr>
                  <a:t>2</a:t>
                </a:r>
                <a:r>
                  <a:rPr kumimoji="0" lang="en-GB" sz="7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</a:rPr>
                  <a:t>)(</a:t>
                </a:r>
                <a:r>
                  <a:rPr kumimoji="0" lang="en-GB" sz="72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x</a:t>
                </a:r>
                <a:r>
                  <a:rPr kumimoji="0" lang="en-GB" sz="7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</a:rPr>
                  <a:t> + </a:t>
                </a:r>
                <a:r>
                  <a:rPr kumimoji="0" lang="en-GB" sz="7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Times New Roman" panose="02020603050405020304" pitchFamily="18" charset="0"/>
                  </a:rPr>
                  <a:t>2</a:t>
                </a:r>
                <a:r>
                  <a:rPr kumimoji="0" lang="en-GB" sz="7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</a:rPr>
                  <a:t>)</a:t>
                </a:r>
                <a:endParaRPr lang="en-GB" sz="2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7F6C9C3-427F-B7D1-9BDE-7A8F7A1D66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469" y="1324114"/>
                <a:ext cx="8613674" cy="1200329"/>
              </a:xfrm>
              <a:prstGeom prst="rect">
                <a:avLst/>
              </a:prstGeom>
              <a:blipFill>
                <a:blip r:embed="rId2"/>
                <a:stretch>
                  <a:fillRect l="-3539" t="-20812" r="-3539" b="-416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CE0C4AB-D5C4-953C-F2C4-2C9C909D0681}"/>
                  </a:ext>
                </a:extLst>
              </p:cNvPr>
              <p:cNvSpPr txBox="1"/>
              <p:nvPr/>
            </p:nvSpPr>
            <p:spPr>
              <a:xfrm>
                <a:off x="508555" y="3429000"/>
                <a:ext cx="5848702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GB" sz="6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66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GB" sz="66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kumimoji="0" lang="en-GB" sz="66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kumimoji="0" lang="en-GB" sz="66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−3</m:t>
                    </m:r>
                    <m:sSup>
                      <m:sSupPr>
                        <m:ctrlPr>
                          <a:rPr lang="en-GB" sz="66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GB" sz="66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66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0" lang="en-GB" sz="66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</a:rPr>
                  <a:t>+  </a:t>
                </a:r>
                <a:r>
                  <a:rPr kumimoji="0" lang="en-GB" sz="66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/>
                    <a:cs typeface="Times New Roman" panose="02020603050405020304" pitchFamily="18" charset="0"/>
                  </a:rPr>
                  <a:t>2</a:t>
                </a:r>
                <a:r>
                  <a:rPr lang="en-GB" sz="6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600" i="1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CE0C4AB-D5C4-953C-F2C4-2C9C909D06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555" y="3429000"/>
                <a:ext cx="5848702" cy="1107996"/>
              </a:xfrm>
              <a:prstGeom prst="rect">
                <a:avLst/>
              </a:prstGeom>
              <a:blipFill>
                <a:blip r:embed="rId3"/>
                <a:stretch>
                  <a:fillRect l="-7083" t="-20994" r="-3021" b="-419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4AA2017-953A-795E-22B5-7C3E5E2A4A6C}"/>
                  </a:ext>
                </a:extLst>
              </p:cNvPr>
              <p:cNvSpPr txBox="1"/>
              <p:nvPr/>
            </p:nvSpPr>
            <p:spPr>
              <a:xfrm>
                <a:off x="584755" y="5367463"/>
                <a:ext cx="7742816" cy="12252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GB" sz="7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72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GB" sz="72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𝒙</m:t>
                        </m:r>
                      </m:e>
                      <m:sup>
                        <m:r>
                          <a:rPr kumimoji="0" lang="en-GB" sz="72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sup>
                    </m:sSup>
                    <m:r>
                      <a:rPr kumimoji="0" lang="en-GB" sz="72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GB" sz="7200" b="1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GB" sz="7200" b="1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7200" b="1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  <m:r>
                      <a:rPr lang="en-GB" sz="7200" b="1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GB" sz="7200" b="1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𝟒</m:t>
                    </m:r>
                    <m:r>
                      <a:rPr lang="en-GB" sz="7200" b="1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𝒙</m:t>
                    </m:r>
                  </m:oMath>
                </a14:m>
                <a:r>
                  <a:rPr lang="en-GB" sz="7200" b="1" dirty="0">
                    <a:latin typeface="Calibri" panose="020F0502020204030204" pitchFamily="34" charset="0"/>
                  </a:rPr>
                  <a:t> +  </a:t>
                </a:r>
                <a:r>
                  <a:rPr lang="en-GB" sz="7200" b="1" dirty="0">
                    <a:cs typeface="Times New Roman" panose="02020603050405020304" pitchFamily="18" charset="0"/>
                  </a:rPr>
                  <a:t>4</a:t>
                </a:r>
                <a:endParaRPr lang="en-GB" sz="28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4AA2017-953A-795E-22B5-7C3E5E2A4A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755" y="5367463"/>
                <a:ext cx="7742816" cy="1225272"/>
              </a:xfrm>
              <a:prstGeom prst="rect">
                <a:avLst/>
              </a:prstGeom>
              <a:blipFill>
                <a:blip r:embed="rId4"/>
                <a:stretch>
                  <a:fillRect l="-5984" t="-16418" r="-3622" b="-407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8410F61-4BEE-E7D8-F8B0-E78B1AB3AC0B}"/>
                  </a:ext>
                </a:extLst>
              </p:cNvPr>
              <p:cNvSpPr txBox="1"/>
              <p:nvPr/>
            </p:nvSpPr>
            <p:spPr>
              <a:xfrm>
                <a:off x="6357257" y="3429000"/>
                <a:ext cx="5582194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66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kumimoji="0" lang="en-GB" sz="6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kumimoji="0" lang="en-GB" sz="66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kumimoji="0" lang="en-GB" sz="66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en-GB" sz="66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en-GB" sz="66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6</m:t>
                    </m:r>
                    <m:r>
                      <a:rPr kumimoji="0" lang="en-GB" sz="66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kumimoji="0" lang="en-GB" sz="6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 +  </a:t>
                </a:r>
                <a:r>
                  <a:rPr kumimoji="0" lang="en-GB" sz="6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Times New Roman" panose="02020603050405020304" pitchFamily="18" charset="0"/>
                  </a:rPr>
                  <a:t>4</a:t>
                </a:r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8410F61-4BEE-E7D8-F8B0-E78B1AB3AC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7257" y="3429000"/>
                <a:ext cx="5582194" cy="1107996"/>
              </a:xfrm>
              <a:prstGeom prst="rect">
                <a:avLst/>
              </a:prstGeom>
              <a:blipFill>
                <a:blip r:embed="rId5"/>
                <a:stretch>
                  <a:fillRect l="-7533" t="-18785" r="-4803" b="-419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44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2672768" y="2604077"/>
            <a:ext cx="7015518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16600" b="1" dirty="0">
                <a:solidFill>
                  <a:srgbClr val="000000"/>
                </a:solidFill>
                <a:latin typeface="Calibri" panose="020F0502020204030204" pitchFamily="34" charset="0"/>
              </a:rPr>
              <a:t>5</a:t>
            </a:r>
            <a:r>
              <a:rPr lang="en-GB" sz="16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6600" b="1" dirty="0">
                <a:solidFill>
                  <a:srgbClr val="000000"/>
                </a:solidFill>
                <a:latin typeface="Calibri" panose="020F0502020204030204" pitchFamily="34" charset="0"/>
              </a:rPr>
              <a:t> – 10</a:t>
            </a:r>
          </a:p>
        </p:txBody>
      </p:sp>
      <p:sp>
        <p:nvSpPr>
          <p:cNvPr id="3" name="Rectangle 2"/>
          <p:cNvSpPr/>
          <p:nvPr/>
        </p:nvSpPr>
        <p:spPr>
          <a:xfrm>
            <a:off x="1202796" y="319694"/>
            <a:ext cx="9612162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dirty="0"/>
              <a:t>Expand  </a:t>
            </a:r>
            <a:r>
              <a:rPr lang="en-GB" sz="11500" dirty="0">
                <a:solidFill>
                  <a:srgbClr val="FF0000"/>
                </a:solidFill>
              </a:rPr>
              <a:t>5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en-GB" sz="115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 – </a:t>
            </a:r>
            <a:r>
              <a:rPr lang="en-GB" sz="11500" dirty="0">
                <a:solidFill>
                  <a:srgbClr val="FF0000"/>
                </a:solidFill>
                <a:latin typeface="Calibri" panose="020F0502020204030204" pitchFamily="34" charset="0"/>
              </a:rPr>
              <a:t>2</a:t>
            </a:r>
            <a:r>
              <a:rPr lang="en-GB" sz="11500" dirty="0">
                <a:latin typeface="Calibri" panose="020F0502020204030204" pitchFamily="34" charset="0"/>
              </a:rPr>
              <a:t>)</a:t>
            </a:r>
            <a:endParaRPr lang="en-GB" sz="11500" dirty="0"/>
          </a:p>
        </p:txBody>
      </p:sp>
    </p:spTree>
    <p:extLst>
      <p:ext uri="{BB962C8B-B14F-4D97-AF65-F5344CB8AC3E}">
        <p14:creationId xmlns:p14="http://schemas.microsoft.com/office/powerpoint/2010/main" val="3412442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3369453" y="2647620"/>
            <a:ext cx="5676575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16600" b="1" dirty="0">
                <a:solidFill>
                  <a:srgbClr val="000000"/>
                </a:solidFill>
                <a:latin typeface="Calibri" panose="020F0502020204030204" pitchFamily="34" charset="0"/>
              </a:rPr>
              <a:t>2 – 4</a:t>
            </a:r>
            <a:r>
              <a:rPr lang="en-GB" sz="16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166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02796" y="319694"/>
            <a:ext cx="1039049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dirty="0"/>
              <a:t>Expand  </a:t>
            </a:r>
            <a:r>
              <a:rPr lang="en-GB" sz="11500" dirty="0">
                <a:solidFill>
                  <a:srgbClr val="00B050"/>
                </a:solidFill>
              </a:rPr>
              <a:t>2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en-GB" sz="11500" dirty="0">
                <a:solidFill>
                  <a:srgbClr val="00B050"/>
                </a:solidFill>
                <a:latin typeface="Calibri" panose="020F0502020204030204" pitchFamily="34" charset="0"/>
              </a:rPr>
              <a:t>1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 – </a:t>
            </a:r>
            <a:r>
              <a:rPr lang="en-GB" sz="11500" dirty="0">
                <a:solidFill>
                  <a:srgbClr val="00B050"/>
                </a:solidFill>
                <a:latin typeface="Calibri" panose="020F0502020204030204" pitchFamily="34" charset="0"/>
              </a:rPr>
              <a:t>2</a:t>
            </a:r>
            <a:r>
              <a:rPr lang="en-GB" sz="115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>
                <a:latin typeface="Calibri" panose="020F0502020204030204" pitchFamily="34" charset="0"/>
              </a:rPr>
              <a:t>)</a:t>
            </a:r>
            <a:endParaRPr lang="en-GB" sz="11500" dirty="0"/>
          </a:p>
        </p:txBody>
      </p:sp>
    </p:spTree>
    <p:extLst>
      <p:ext uri="{BB962C8B-B14F-4D97-AF65-F5344CB8AC3E}">
        <p14:creationId xmlns:p14="http://schemas.microsoft.com/office/powerpoint/2010/main" val="777747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2073689" y="2783692"/>
            <a:ext cx="7826868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16600" b="1" dirty="0">
                <a:solidFill>
                  <a:srgbClr val="000000"/>
                </a:solidFill>
                <a:latin typeface="Calibri" panose="020F0502020204030204" pitchFamily="34" charset="0"/>
              </a:rPr>
              <a:t>–5</a:t>
            </a:r>
            <a:r>
              <a:rPr lang="en-GB" sz="16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6600" b="1" dirty="0">
                <a:solidFill>
                  <a:srgbClr val="000000"/>
                </a:solidFill>
                <a:latin typeface="Calibri" panose="020F0502020204030204" pitchFamily="34" charset="0"/>
              </a:rPr>
              <a:t> + 10</a:t>
            </a:r>
          </a:p>
        </p:txBody>
      </p:sp>
      <p:sp>
        <p:nvSpPr>
          <p:cNvPr id="3" name="Rectangle 2"/>
          <p:cNvSpPr/>
          <p:nvPr/>
        </p:nvSpPr>
        <p:spPr>
          <a:xfrm>
            <a:off x="903438" y="406780"/>
            <a:ext cx="10450361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dirty="0"/>
              <a:t>Expand </a:t>
            </a:r>
            <a:r>
              <a:rPr lang="en-GB" sz="11500" dirty="0">
                <a:solidFill>
                  <a:srgbClr val="0000FF"/>
                </a:solidFill>
                <a:latin typeface="Calibri" panose="020F0502020204030204" pitchFamily="34" charset="0"/>
              </a:rPr>
              <a:t>–</a:t>
            </a:r>
            <a:r>
              <a:rPr lang="en-GB" sz="11500" dirty="0">
                <a:solidFill>
                  <a:srgbClr val="0000FF"/>
                </a:solidFill>
              </a:rPr>
              <a:t>5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en-GB" sz="115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 – </a:t>
            </a:r>
            <a:r>
              <a:rPr lang="en-GB" sz="11500" dirty="0">
                <a:solidFill>
                  <a:srgbClr val="0000FF"/>
                </a:solidFill>
                <a:latin typeface="Calibri" panose="020F0502020204030204" pitchFamily="34" charset="0"/>
              </a:rPr>
              <a:t>2</a:t>
            </a:r>
            <a:r>
              <a:rPr lang="en-GB" sz="11500" dirty="0">
                <a:latin typeface="Calibri" panose="020F0502020204030204" pitchFamily="34" charset="0"/>
              </a:rPr>
              <a:t>)</a:t>
            </a:r>
            <a:endParaRPr lang="en-GB" sz="11500" dirty="0"/>
          </a:p>
        </p:txBody>
      </p:sp>
    </p:spTree>
    <p:extLst>
      <p:ext uri="{BB962C8B-B14F-4D97-AF65-F5344CB8AC3E}">
        <p14:creationId xmlns:p14="http://schemas.microsoft.com/office/powerpoint/2010/main" val="3721014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0371" y="293916"/>
            <a:ext cx="1169125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There are three main methods to expanding double brackets: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299529" y="2853777"/>
            <a:ext cx="794936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b="1" dirty="0"/>
              <a:t>1) </a:t>
            </a:r>
            <a:r>
              <a:rPr lang="en-GB" sz="7200" dirty="0"/>
              <a:t>FOIL</a:t>
            </a:r>
          </a:p>
          <a:p>
            <a:r>
              <a:rPr lang="en-GB" sz="7200" b="1" dirty="0"/>
              <a:t>2) </a:t>
            </a:r>
            <a:r>
              <a:rPr lang="en-GB" sz="7200" dirty="0"/>
              <a:t>Grid Method</a:t>
            </a:r>
          </a:p>
          <a:p>
            <a:r>
              <a:rPr lang="en-GB" sz="7200" b="1" dirty="0"/>
              <a:t>3) </a:t>
            </a:r>
            <a:r>
              <a:rPr lang="en-GB" sz="7200" dirty="0"/>
              <a:t>Split the Brackets</a:t>
            </a:r>
          </a:p>
        </p:txBody>
      </p:sp>
    </p:spTree>
    <p:extLst>
      <p:ext uri="{BB962C8B-B14F-4D97-AF65-F5344CB8AC3E}">
        <p14:creationId xmlns:p14="http://schemas.microsoft.com/office/powerpoint/2010/main" val="3404807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66499" y="2513699"/>
            <a:ext cx="581761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880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dirty="0">
                <a:solidFill>
                  <a:srgbClr val="000000"/>
                </a:solidFill>
                <a:latin typeface="Calibri" panose="020F0502020204030204" pitchFamily="34" charset="0"/>
              </a:rPr>
              <a:t> + </a:t>
            </a:r>
            <a:r>
              <a:rPr lang="en-GB" sz="8800" dirty="0">
                <a:solidFill>
                  <a:srgbClr val="FF0000"/>
                </a:solidFill>
                <a:latin typeface="Calibri" panose="020F0502020204030204" pitchFamily="34" charset="0"/>
              </a:rPr>
              <a:t>3</a:t>
            </a:r>
            <a:r>
              <a:rPr lang="en-GB" sz="8800" dirty="0">
                <a:solidFill>
                  <a:srgbClr val="000000"/>
                </a:solidFill>
                <a:latin typeface="Calibri" panose="020F0502020204030204" pitchFamily="34" charset="0"/>
              </a:rPr>
              <a:t>)(</a:t>
            </a:r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dirty="0">
                <a:solidFill>
                  <a:srgbClr val="000000"/>
                </a:solidFill>
                <a:latin typeface="Calibri" panose="020F0502020204030204" pitchFamily="34" charset="0"/>
              </a:rPr>
              <a:t> + </a:t>
            </a:r>
            <a:r>
              <a:rPr lang="en-GB" sz="8800" dirty="0">
                <a:solidFill>
                  <a:srgbClr val="0000FF"/>
                </a:solidFill>
                <a:latin typeface="Calibri" panose="020F0502020204030204" pitchFamily="34" charset="0"/>
              </a:rPr>
              <a:t>5</a:t>
            </a:r>
            <a:r>
              <a:rPr lang="en-GB" sz="8800" dirty="0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</a:p>
        </p:txBody>
      </p:sp>
      <p:sp>
        <p:nvSpPr>
          <p:cNvPr id="3" name="Rectangle 2"/>
          <p:cNvSpPr/>
          <p:nvPr/>
        </p:nvSpPr>
        <p:spPr>
          <a:xfrm>
            <a:off x="2799799" y="49262"/>
            <a:ext cx="604524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b="1" dirty="0"/>
              <a:t>Method 1: </a:t>
            </a:r>
            <a:r>
              <a:rPr lang="en-GB" sz="7200" dirty="0"/>
              <a:t>FOIL</a:t>
            </a:r>
          </a:p>
        </p:txBody>
      </p:sp>
      <p:sp>
        <p:nvSpPr>
          <p:cNvPr id="11" name="Arc 10"/>
          <p:cNvSpPr/>
          <p:nvPr/>
        </p:nvSpPr>
        <p:spPr>
          <a:xfrm>
            <a:off x="3860470" y="1357071"/>
            <a:ext cx="4392386" cy="2572338"/>
          </a:xfrm>
          <a:prstGeom prst="arc">
            <a:avLst>
              <a:gd name="adj1" fmla="val 10788413"/>
              <a:gd name="adj2" fmla="val 0"/>
            </a:avLst>
          </a:prstGeom>
          <a:ln w="4762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Arc 15"/>
          <p:cNvSpPr/>
          <p:nvPr/>
        </p:nvSpPr>
        <p:spPr>
          <a:xfrm flipV="1">
            <a:off x="3631871" y="3252183"/>
            <a:ext cx="3149928" cy="1354453"/>
          </a:xfrm>
          <a:prstGeom prst="arc">
            <a:avLst>
              <a:gd name="adj1" fmla="val 10788413"/>
              <a:gd name="adj2" fmla="val 0"/>
            </a:avLst>
          </a:prstGeom>
          <a:ln w="4762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Arc 16"/>
          <p:cNvSpPr/>
          <p:nvPr/>
        </p:nvSpPr>
        <p:spPr>
          <a:xfrm>
            <a:off x="5585360" y="2021450"/>
            <a:ext cx="1203366" cy="1507995"/>
          </a:xfrm>
          <a:prstGeom prst="arc">
            <a:avLst>
              <a:gd name="adj1" fmla="val 10788413"/>
              <a:gd name="adj2" fmla="val 0"/>
            </a:avLst>
          </a:prstGeom>
          <a:ln w="762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Arc 17"/>
          <p:cNvSpPr/>
          <p:nvPr/>
        </p:nvSpPr>
        <p:spPr>
          <a:xfrm flipV="1">
            <a:off x="5585360" y="3175411"/>
            <a:ext cx="2762003" cy="1510661"/>
          </a:xfrm>
          <a:prstGeom prst="arc">
            <a:avLst>
              <a:gd name="adj1" fmla="val 10788413"/>
              <a:gd name="adj2" fmla="val 0"/>
            </a:avLst>
          </a:prstGeom>
          <a:ln w="4762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3403235" y="5713090"/>
            <a:ext cx="53068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7200" dirty="0">
                <a:latin typeface="Calibri" panose="020F0502020204030204" pitchFamily="34" charset="0"/>
              </a:rPr>
              <a:t>= </a:t>
            </a:r>
            <a:r>
              <a:rPr lang="en-GB" sz="7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baseline="30000" dirty="0">
                <a:latin typeface="Calibri" panose="020F0502020204030204" pitchFamily="34" charset="0"/>
              </a:rPr>
              <a:t>2</a:t>
            </a:r>
            <a:r>
              <a:rPr lang="en-GB" sz="7200" dirty="0">
                <a:solidFill>
                  <a:srgbClr val="000000"/>
                </a:solidFill>
                <a:latin typeface="Calibri" panose="020F0502020204030204" pitchFamily="34" charset="0"/>
              </a:rPr>
              <a:t> + 8</a:t>
            </a:r>
            <a:r>
              <a:rPr lang="en-GB" sz="7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>
                <a:solidFill>
                  <a:srgbClr val="000000"/>
                </a:solidFill>
                <a:latin typeface="Calibri" panose="020F0502020204030204" pitchFamily="34" charset="0"/>
              </a:rPr>
              <a:t> + 15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930427" y="4667893"/>
            <a:ext cx="63516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baseline="30000" dirty="0">
                <a:latin typeface="Calibri" panose="020F0502020204030204" pitchFamily="34" charset="0"/>
              </a:rPr>
              <a:t>2</a:t>
            </a:r>
            <a:r>
              <a:rPr lang="en-GB" sz="7200" dirty="0">
                <a:solidFill>
                  <a:srgbClr val="000000"/>
                </a:solidFill>
                <a:latin typeface="Calibri" panose="020F0502020204030204" pitchFamily="34" charset="0"/>
              </a:rPr>
              <a:t> + </a:t>
            </a:r>
            <a:r>
              <a:rPr lang="en-GB" sz="7200" dirty="0">
                <a:solidFill>
                  <a:srgbClr val="FF0000"/>
                </a:solidFill>
                <a:latin typeface="Calibri" panose="020F0502020204030204" pitchFamily="34" charset="0"/>
              </a:rPr>
              <a:t>3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>
                <a:solidFill>
                  <a:srgbClr val="000000"/>
                </a:solidFill>
                <a:latin typeface="Calibri" panose="020F0502020204030204" pitchFamily="34" charset="0"/>
              </a:rPr>
              <a:t> + </a:t>
            </a:r>
            <a:r>
              <a:rPr lang="en-GB" sz="7200" dirty="0">
                <a:solidFill>
                  <a:srgbClr val="0000FF"/>
                </a:solidFill>
                <a:latin typeface="Calibri" panose="020F0502020204030204" pitchFamily="34" charset="0"/>
              </a:rPr>
              <a:t>5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>
                <a:solidFill>
                  <a:srgbClr val="000000"/>
                </a:solidFill>
                <a:latin typeface="Calibri" panose="020F0502020204030204" pitchFamily="34" charset="0"/>
              </a:rPr>
              <a:t> + </a:t>
            </a:r>
            <a:r>
              <a:rPr lang="en-GB" sz="7200" dirty="0">
                <a:solidFill>
                  <a:srgbClr val="FF0000"/>
                </a:solidFill>
                <a:latin typeface="Calibri" panose="020F0502020204030204" pitchFamily="34" charset="0"/>
              </a:rPr>
              <a:t>1</a:t>
            </a:r>
            <a:r>
              <a:rPr lang="en-GB" sz="7200" dirty="0">
                <a:solidFill>
                  <a:srgbClr val="0000FF"/>
                </a:solidFill>
                <a:latin typeface="Calibri" panose="020F050202020403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618089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  <p:bldP spid="17" grpId="0" animBg="1"/>
      <p:bldP spid="18" grpId="0" animBg="1"/>
      <p:bldP spid="19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29530" y="117364"/>
            <a:ext cx="846026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b="1" dirty="0"/>
              <a:t>Method 2: </a:t>
            </a:r>
            <a:r>
              <a:rPr lang="en-GB" sz="6600" dirty="0"/>
              <a:t>Grid Method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1380925"/>
              </p:ext>
            </p:extLst>
          </p:nvPr>
        </p:nvGraphicFramePr>
        <p:xfrm>
          <a:off x="2467283" y="2438149"/>
          <a:ext cx="6919173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6391">
                  <a:extLst>
                    <a:ext uri="{9D8B030D-6E8A-4147-A177-3AD203B41FA5}">
                      <a16:colId xmlns:a16="http://schemas.microsoft.com/office/drawing/2014/main" val="1537001662"/>
                    </a:ext>
                  </a:extLst>
                </a:gridCol>
                <a:gridCol w="2306391">
                  <a:extLst>
                    <a:ext uri="{9D8B030D-6E8A-4147-A177-3AD203B41FA5}">
                      <a16:colId xmlns:a16="http://schemas.microsoft.com/office/drawing/2014/main" val="3386085571"/>
                    </a:ext>
                  </a:extLst>
                </a:gridCol>
                <a:gridCol w="2306391">
                  <a:extLst>
                    <a:ext uri="{9D8B030D-6E8A-4147-A177-3AD203B41FA5}">
                      <a16:colId xmlns:a16="http://schemas.microsoft.com/office/drawing/2014/main" val="326238419"/>
                    </a:ext>
                  </a:extLst>
                </a:gridCol>
              </a:tblGrid>
              <a:tr h="906245">
                <a:tc>
                  <a:txBody>
                    <a:bodyPr/>
                    <a:lstStyle/>
                    <a:p>
                      <a:pPr algn="ctr"/>
                      <a:endParaRPr lang="en-GB" sz="6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0" i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0" dirty="0">
                          <a:solidFill>
                            <a:srgbClr val="0000FF"/>
                          </a:solidFill>
                        </a:rPr>
                        <a:t>+5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6175365"/>
                  </a:ext>
                </a:extLst>
              </a:tr>
              <a:tr h="906245">
                <a:tc>
                  <a:txBody>
                    <a:bodyPr/>
                    <a:lstStyle/>
                    <a:p>
                      <a:pPr algn="ctr"/>
                      <a:r>
                        <a:rPr lang="en-GB" sz="6000" b="0" i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874775"/>
                  </a:ext>
                </a:extLst>
              </a:tr>
              <a:tr h="906245">
                <a:tc>
                  <a:txBody>
                    <a:bodyPr/>
                    <a:lstStyle/>
                    <a:p>
                      <a:pPr algn="ctr"/>
                      <a:r>
                        <a:rPr lang="en-GB" sz="6000" b="0" dirty="0">
                          <a:solidFill>
                            <a:srgbClr val="FF0000"/>
                          </a:solidFill>
                        </a:rPr>
                        <a:t>+3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0351501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635065" y="1105813"/>
            <a:ext cx="479490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720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en-GB" sz="7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>
                <a:solidFill>
                  <a:srgbClr val="000000"/>
                </a:solidFill>
                <a:latin typeface="Calibri" panose="020F0502020204030204" pitchFamily="34" charset="0"/>
              </a:rPr>
              <a:t> + </a:t>
            </a:r>
            <a:r>
              <a:rPr lang="en-GB" sz="7200" dirty="0">
                <a:solidFill>
                  <a:srgbClr val="FF0000"/>
                </a:solidFill>
                <a:latin typeface="Calibri" panose="020F0502020204030204" pitchFamily="34" charset="0"/>
              </a:rPr>
              <a:t>3</a:t>
            </a:r>
            <a:r>
              <a:rPr lang="en-GB" sz="7200" dirty="0">
                <a:solidFill>
                  <a:srgbClr val="000000"/>
                </a:solidFill>
                <a:latin typeface="Calibri" panose="020F0502020204030204" pitchFamily="34" charset="0"/>
              </a:rPr>
              <a:t>)(</a:t>
            </a:r>
            <a:r>
              <a:rPr lang="en-GB" sz="72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>
                <a:solidFill>
                  <a:srgbClr val="000000"/>
                </a:solidFill>
                <a:latin typeface="Calibri" panose="020F0502020204030204" pitchFamily="34" charset="0"/>
              </a:rPr>
              <a:t> + </a:t>
            </a:r>
            <a:r>
              <a:rPr lang="en-GB" sz="7200" dirty="0">
                <a:solidFill>
                  <a:srgbClr val="0000FF"/>
                </a:solidFill>
                <a:latin typeface="Calibri" panose="020F0502020204030204" pitchFamily="34" charset="0"/>
              </a:rPr>
              <a:t>5</a:t>
            </a:r>
            <a:r>
              <a:rPr lang="en-GB" sz="7200" dirty="0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5444262"/>
              </p:ext>
            </p:extLst>
          </p:nvPr>
        </p:nvGraphicFramePr>
        <p:xfrm>
          <a:off x="4777912" y="3456312"/>
          <a:ext cx="4608544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4272">
                  <a:extLst>
                    <a:ext uri="{9D8B030D-6E8A-4147-A177-3AD203B41FA5}">
                      <a16:colId xmlns:a16="http://schemas.microsoft.com/office/drawing/2014/main" val="285714031"/>
                    </a:ext>
                  </a:extLst>
                </a:gridCol>
                <a:gridCol w="2304272">
                  <a:extLst>
                    <a:ext uri="{9D8B030D-6E8A-4147-A177-3AD203B41FA5}">
                      <a16:colId xmlns:a16="http://schemas.microsoft.com/office/drawing/2014/main" val="360478595"/>
                    </a:ext>
                  </a:extLst>
                </a:gridCol>
              </a:tblGrid>
              <a:tr h="9950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6000" b="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6000" b="0" i="0" baseline="30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GB" sz="6000" b="0" i="0" baseline="30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0" dirty="0">
                          <a:solidFill>
                            <a:schemeClr val="tx1"/>
                          </a:solidFill>
                        </a:rPr>
                        <a:t>+ 5</a:t>
                      </a:r>
                      <a:r>
                        <a:rPr lang="en-GB" sz="6000" b="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5424238"/>
                  </a:ext>
                </a:extLst>
              </a:tr>
              <a:tr h="9950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6000" b="0" dirty="0">
                          <a:solidFill>
                            <a:schemeClr val="tx1"/>
                          </a:solidFill>
                        </a:rPr>
                        <a:t>+ 3</a:t>
                      </a:r>
                      <a:r>
                        <a:rPr lang="en-GB" sz="6000" b="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0" dirty="0">
                          <a:solidFill>
                            <a:schemeClr val="tx1"/>
                          </a:solidFill>
                        </a:rPr>
                        <a:t>+ 15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034314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3300776" y="5587676"/>
            <a:ext cx="568538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baseline="30000" dirty="0">
                <a:latin typeface="Calibri" panose="020F0502020204030204" pitchFamily="34" charset="0"/>
              </a:rPr>
              <a:t>2</a:t>
            </a:r>
            <a:r>
              <a:rPr lang="en-GB" sz="7200" dirty="0">
                <a:solidFill>
                  <a:srgbClr val="000000"/>
                </a:solidFill>
                <a:latin typeface="Calibri" panose="020F0502020204030204" pitchFamily="34" charset="0"/>
              </a:rPr>
              <a:t> + 8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>
                <a:solidFill>
                  <a:srgbClr val="000000"/>
                </a:solidFill>
                <a:latin typeface="Calibri" panose="020F0502020204030204" pitchFamily="34" charset="0"/>
              </a:rPr>
              <a:t> + 15</a:t>
            </a:r>
          </a:p>
        </p:txBody>
      </p:sp>
    </p:spTree>
    <p:extLst>
      <p:ext uri="{BB962C8B-B14F-4D97-AF65-F5344CB8AC3E}">
        <p14:creationId xmlns:p14="http://schemas.microsoft.com/office/powerpoint/2010/main" val="1133255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92954" y="1473123"/>
            <a:ext cx="479490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720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en-GB" sz="7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>
                <a:solidFill>
                  <a:srgbClr val="000000"/>
                </a:solidFill>
                <a:latin typeface="Calibri" panose="020F0502020204030204" pitchFamily="34" charset="0"/>
              </a:rPr>
              <a:t> + </a:t>
            </a:r>
            <a:r>
              <a:rPr lang="en-GB" sz="7200" dirty="0">
                <a:solidFill>
                  <a:srgbClr val="FF0000"/>
                </a:solidFill>
                <a:latin typeface="Calibri" panose="020F0502020204030204" pitchFamily="34" charset="0"/>
              </a:rPr>
              <a:t>3</a:t>
            </a:r>
            <a:r>
              <a:rPr lang="en-GB" sz="7200" dirty="0">
                <a:solidFill>
                  <a:srgbClr val="000000"/>
                </a:solidFill>
                <a:latin typeface="Calibri" panose="020F0502020204030204" pitchFamily="34" charset="0"/>
              </a:rPr>
              <a:t>)(</a:t>
            </a:r>
            <a:r>
              <a:rPr lang="en-GB" sz="72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>
                <a:solidFill>
                  <a:srgbClr val="000000"/>
                </a:solidFill>
                <a:latin typeface="Calibri" panose="020F0502020204030204" pitchFamily="34" charset="0"/>
              </a:rPr>
              <a:t> + </a:t>
            </a:r>
            <a:r>
              <a:rPr lang="en-GB" sz="7200" dirty="0">
                <a:solidFill>
                  <a:srgbClr val="0000FF"/>
                </a:solidFill>
                <a:latin typeface="Calibri" panose="020F0502020204030204" pitchFamily="34" charset="0"/>
              </a:rPr>
              <a:t>5</a:t>
            </a:r>
            <a:r>
              <a:rPr lang="en-GB" sz="7200" dirty="0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</a:p>
        </p:txBody>
      </p:sp>
      <p:sp>
        <p:nvSpPr>
          <p:cNvPr id="7" name="Rectangle 6"/>
          <p:cNvSpPr/>
          <p:nvPr/>
        </p:nvSpPr>
        <p:spPr>
          <a:xfrm>
            <a:off x="3819074" y="2968420"/>
            <a:ext cx="198644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4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en-GB" sz="4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>
                <a:solidFill>
                  <a:srgbClr val="000000"/>
                </a:solidFill>
                <a:latin typeface="Calibri" panose="020F0502020204030204" pitchFamily="34" charset="0"/>
              </a:rPr>
              <a:t> + 5)</a:t>
            </a:r>
          </a:p>
        </p:txBody>
      </p:sp>
      <p:sp>
        <p:nvSpPr>
          <p:cNvPr id="8" name="Rectangle 7"/>
          <p:cNvSpPr/>
          <p:nvPr/>
        </p:nvSpPr>
        <p:spPr>
          <a:xfrm>
            <a:off x="6464129" y="2968420"/>
            <a:ext cx="182293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baseline="30000" dirty="0">
                <a:latin typeface="Calibri" panose="020F0502020204030204" pitchFamily="34" charset="0"/>
              </a:rPr>
              <a:t>2</a:t>
            </a:r>
            <a:r>
              <a:rPr lang="en-GB" sz="4800" dirty="0">
                <a:solidFill>
                  <a:srgbClr val="000000"/>
                </a:solidFill>
                <a:latin typeface="Calibri" panose="020F0502020204030204" pitchFamily="34" charset="0"/>
              </a:rPr>
              <a:t> + 5</a:t>
            </a:r>
            <a:r>
              <a:rPr lang="en-GB" sz="4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5782828" y="3347571"/>
            <a:ext cx="583841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768617" y="3963986"/>
            <a:ext cx="203292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4800" dirty="0">
                <a:solidFill>
                  <a:srgbClr val="FF0000"/>
                </a:solidFill>
                <a:latin typeface="Calibri" panose="020F0502020204030204" pitchFamily="34" charset="0"/>
              </a:rPr>
              <a:t>3</a:t>
            </a:r>
            <a:r>
              <a:rPr lang="en-GB" sz="480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en-GB" sz="4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>
                <a:solidFill>
                  <a:srgbClr val="000000"/>
                </a:solidFill>
                <a:latin typeface="Calibri" panose="020F0502020204030204" pitchFamily="34" charset="0"/>
              </a:rPr>
              <a:t> + 5)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361575" y="3963986"/>
            <a:ext cx="197361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4800" dirty="0">
                <a:latin typeface="Calibri" panose="020F0502020204030204" pitchFamily="34" charset="0"/>
              </a:rPr>
              <a:t>3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>
                <a:solidFill>
                  <a:srgbClr val="000000"/>
                </a:solidFill>
                <a:latin typeface="Calibri" panose="020F0502020204030204" pitchFamily="34" charset="0"/>
              </a:rPr>
              <a:t> + 15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5755614" y="4343137"/>
            <a:ext cx="583841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103230" y="5124120"/>
            <a:ext cx="597434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baseline="30000" dirty="0">
                <a:latin typeface="Calibri" panose="020F0502020204030204" pitchFamily="34" charset="0"/>
              </a:rPr>
              <a:t>2</a:t>
            </a:r>
            <a:r>
              <a:rPr lang="en-GB" sz="8800" dirty="0">
                <a:solidFill>
                  <a:srgbClr val="000000"/>
                </a:solidFill>
                <a:latin typeface="Calibri" panose="020F0502020204030204" pitchFamily="34" charset="0"/>
              </a:rPr>
              <a:t> + 8</a:t>
            </a:r>
            <a:r>
              <a:rPr lang="en-GB" sz="8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dirty="0">
                <a:solidFill>
                  <a:srgbClr val="000000"/>
                </a:solidFill>
                <a:latin typeface="Calibri" panose="020F0502020204030204" pitchFamily="34" charset="0"/>
              </a:rPr>
              <a:t> + 15</a:t>
            </a:r>
          </a:p>
        </p:txBody>
      </p:sp>
      <p:sp>
        <p:nvSpPr>
          <p:cNvPr id="3" name="Rectangle 2"/>
          <p:cNvSpPr/>
          <p:nvPr/>
        </p:nvSpPr>
        <p:spPr>
          <a:xfrm>
            <a:off x="1104328" y="210837"/>
            <a:ext cx="9972153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b="1" dirty="0"/>
              <a:t>Method 3: </a:t>
            </a:r>
            <a:r>
              <a:rPr lang="en-GB" sz="6600" dirty="0"/>
              <a:t>Split the Brackets</a:t>
            </a:r>
          </a:p>
        </p:txBody>
      </p:sp>
    </p:spTree>
    <p:extLst>
      <p:ext uri="{BB962C8B-B14F-4D97-AF65-F5344CB8AC3E}">
        <p14:creationId xmlns:p14="http://schemas.microsoft.com/office/powerpoint/2010/main" val="4014958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2" grpId="0"/>
      <p:bldP spid="13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50110" y="1627225"/>
            <a:ext cx="8645316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en-GB" sz="115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 + </a:t>
            </a:r>
            <a:r>
              <a:rPr lang="en-GB" sz="11500" dirty="0">
                <a:solidFill>
                  <a:srgbClr val="FF0000"/>
                </a:solidFill>
                <a:latin typeface="Calibri" panose="020F0502020204030204" pitchFamily="34" charset="0"/>
              </a:rPr>
              <a:t>2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)(</a:t>
            </a:r>
            <a:r>
              <a:rPr lang="en-GB" sz="115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 + </a:t>
            </a:r>
            <a:r>
              <a:rPr lang="en-GB" sz="11500" dirty="0">
                <a:solidFill>
                  <a:srgbClr val="0000FF"/>
                </a:solidFill>
                <a:latin typeface="Calibri" panose="020F0502020204030204" pitchFamily="34" charset="0"/>
              </a:rPr>
              <a:t>7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) =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150254" y="3953906"/>
            <a:ext cx="7445026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baseline="30000" dirty="0">
                <a:latin typeface="Calibri" panose="020F0502020204030204" pitchFamily="34" charset="0"/>
              </a:rPr>
              <a:t>2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 + 9</a:t>
            </a:r>
            <a:r>
              <a:rPr lang="en-GB" sz="115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 + 14</a:t>
            </a:r>
          </a:p>
        </p:txBody>
      </p:sp>
      <p:sp>
        <p:nvSpPr>
          <p:cNvPr id="3" name="Rectangle 2"/>
          <p:cNvSpPr/>
          <p:nvPr/>
        </p:nvSpPr>
        <p:spPr>
          <a:xfrm>
            <a:off x="2083910" y="265265"/>
            <a:ext cx="792370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dirty="0"/>
              <a:t>Expand and Simplify.</a:t>
            </a:r>
          </a:p>
        </p:txBody>
      </p:sp>
    </p:spTree>
    <p:extLst>
      <p:ext uri="{BB962C8B-B14F-4D97-AF65-F5344CB8AC3E}">
        <p14:creationId xmlns:p14="http://schemas.microsoft.com/office/powerpoint/2010/main" val="58062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</TotalTime>
  <Words>357</Words>
  <Application>Microsoft Office PowerPoint</Application>
  <PresentationFormat>Widescreen</PresentationFormat>
  <Paragraphs>62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19</cp:revision>
  <dcterms:created xsi:type="dcterms:W3CDTF">2015-11-08T08:40:35Z</dcterms:created>
  <dcterms:modified xsi:type="dcterms:W3CDTF">2025-03-17T05:45:16Z</dcterms:modified>
</cp:coreProperties>
</file>