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3"/>
  </p:handoutMasterIdLst>
  <p:sldIdLst>
    <p:sldId id="272" r:id="rId2"/>
    <p:sldId id="256" r:id="rId3"/>
    <p:sldId id="286" r:id="rId4"/>
    <p:sldId id="258" r:id="rId5"/>
    <p:sldId id="287" r:id="rId6"/>
    <p:sldId id="261" r:id="rId7"/>
    <p:sldId id="288" r:id="rId8"/>
    <p:sldId id="262" r:id="rId9"/>
    <p:sldId id="289" r:id="rId10"/>
    <p:sldId id="264" r:id="rId11"/>
    <p:sldId id="290" r:id="rId12"/>
    <p:sldId id="266" r:id="rId13"/>
    <p:sldId id="291" r:id="rId14"/>
    <p:sldId id="268" r:id="rId15"/>
    <p:sldId id="292" r:id="rId16"/>
    <p:sldId id="270" r:id="rId17"/>
    <p:sldId id="293" r:id="rId18"/>
    <p:sldId id="273" r:id="rId19"/>
    <p:sldId id="294" r:id="rId20"/>
    <p:sldId id="275" r:id="rId21"/>
    <p:sldId id="295" r:id="rId22"/>
    <p:sldId id="277" r:id="rId23"/>
    <p:sldId id="296" r:id="rId24"/>
    <p:sldId id="279" r:id="rId25"/>
    <p:sldId id="297" r:id="rId26"/>
    <p:sldId id="281" r:id="rId27"/>
    <p:sldId id="298" r:id="rId28"/>
    <p:sldId id="283" r:id="rId29"/>
    <p:sldId id="299" r:id="rId30"/>
    <p:sldId id="285" r:id="rId31"/>
    <p:sldId id="300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AFA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-153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C99C7D80-4724-48AE-95C6-26AE67B386D1}"/>
    <pc:docChg chg="modSld">
      <pc:chgData name="Stewart Gale" userId="3647ddd2-6040-41ae-a96d-232c23482af8" providerId="ADAL" clId="{C99C7D80-4724-48AE-95C6-26AE67B386D1}" dt="2022-08-22T17:48:23.338" v="16" actId="20577"/>
      <pc:docMkLst>
        <pc:docMk/>
      </pc:docMkLst>
      <pc:sldChg chg="modSp mod">
        <pc:chgData name="Stewart Gale" userId="3647ddd2-6040-41ae-a96d-232c23482af8" providerId="ADAL" clId="{C99C7D80-4724-48AE-95C6-26AE67B386D1}" dt="2022-08-22T17:48:23.338" v="16" actId="20577"/>
        <pc:sldMkLst>
          <pc:docMk/>
          <pc:sldMk cId="3220382278" sldId="272"/>
        </pc:sldMkLst>
        <pc:spChg chg="mod">
          <ac:chgData name="Stewart Gale" userId="3647ddd2-6040-41ae-a96d-232c23482af8" providerId="ADAL" clId="{C99C7D80-4724-48AE-95C6-26AE67B386D1}" dt="2022-08-22T17:48:23.338" v="16" actId="20577"/>
          <ac:spMkLst>
            <pc:docMk/>
            <pc:sldMk cId="3220382278" sldId="272"/>
            <ac:spMk id="4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50A3-A954-44FC-A8D5-0C898BAA3B35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A0533-35AC-4CC4-B4AC-E742C6631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83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66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2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2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1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1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2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3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9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04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4281" y="283692"/>
            <a:ext cx="11880714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Diagnostic </a:t>
            </a:r>
            <a:r>
              <a:rPr lang="en-GB" sz="9600" b="1"/>
              <a:t>Assessment</a:t>
            </a:r>
            <a:r>
              <a:rPr lang="en-GB" sz="11500"/>
              <a:t> </a:t>
            </a:r>
            <a:r>
              <a:rPr lang="en-GB" sz="11500" dirty="0"/>
              <a:t>.</a:t>
            </a:r>
            <a:r>
              <a:rPr lang="en-GB" sz="11500"/>
              <a:t>Delta </a:t>
            </a:r>
            <a:r>
              <a:rPr lang="en-GB" sz="11500" dirty="0"/>
              <a:t>1 </a:t>
            </a:r>
          </a:p>
          <a:p>
            <a:pPr algn="ctr"/>
            <a:r>
              <a:rPr lang="en-GB" sz="11500" dirty="0"/>
              <a:t> Unit 9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5" y="2769502"/>
            <a:ext cx="4212076" cy="39645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235825" y="2923955"/>
            <a:ext cx="2859579" cy="2723158"/>
          </a:xfrm>
          <a:prstGeom prst="ellipse">
            <a:avLst/>
          </a:prstGeom>
          <a:solidFill>
            <a:srgbClr val="FFC000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601530" y="3191333"/>
            <a:ext cx="231871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Perimeter and Area </a:t>
            </a:r>
          </a:p>
          <a:p>
            <a:r>
              <a:rPr lang="en-GB" sz="2000" b="1" dirty="0"/>
              <a:t>Nets</a:t>
            </a:r>
          </a:p>
          <a:p>
            <a:r>
              <a:rPr lang="en-GB" sz="2000" b="1" dirty="0"/>
              <a:t>3D Shapes</a:t>
            </a:r>
          </a:p>
          <a:p>
            <a:r>
              <a:rPr lang="en-GB" sz="2000" b="1" dirty="0"/>
              <a:t>Surface Area</a:t>
            </a:r>
          </a:p>
          <a:p>
            <a:r>
              <a:rPr lang="en-GB" sz="2000" b="1" dirty="0"/>
              <a:t>Volume</a:t>
            </a:r>
          </a:p>
          <a:p>
            <a:r>
              <a:rPr lang="en-GB" sz="2000" b="1" dirty="0"/>
              <a:t>Capacity </a:t>
            </a:r>
          </a:p>
          <a:p>
            <a:r>
              <a:rPr lang="en-GB" sz="2000" b="1" dirty="0"/>
              <a:t>Unit Conversion </a:t>
            </a:r>
          </a:p>
        </p:txBody>
      </p:sp>
    </p:spTree>
    <p:extLst>
      <p:ext uri="{BB962C8B-B14F-4D97-AF65-F5344CB8AC3E}">
        <p14:creationId xmlns:p14="http://schemas.microsoft.com/office/powerpoint/2010/main" val="322038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5 – Nets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56461" t="11528" r="10416" b="56674"/>
          <a:stretch/>
        </p:blipFill>
        <p:spPr>
          <a:xfrm>
            <a:off x="3238500" y="2260599"/>
            <a:ext cx="5715000" cy="41148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7850" y="1358671"/>
            <a:ext cx="11036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Name the 3D Shape that can be made from this net. </a:t>
            </a:r>
          </a:p>
        </p:txBody>
      </p:sp>
    </p:spTree>
    <p:extLst>
      <p:ext uri="{BB962C8B-B14F-4D97-AF65-F5344CB8AC3E}">
        <p14:creationId xmlns:p14="http://schemas.microsoft.com/office/powerpoint/2010/main" val="2470606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3323679"/>
              </p:ext>
            </p:extLst>
          </p:nvPr>
        </p:nvGraphicFramePr>
        <p:xfrm>
          <a:off x="367044" y="2999196"/>
          <a:ext cx="11596356" cy="3736884"/>
        </p:xfrm>
        <a:graphic>
          <a:graphicData uri="http://schemas.openxmlformats.org/drawingml/2006/table">
            <a:tbl>
              <a:tblPr/>
              <a:tblGrid>
                <a:gridCol w="3319036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277320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Cuboid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This net forms a cuboid, or a rectangular prism.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Cylinder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have guessed. They may benefit from revising these 3D shapes.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Rectangular</a:t>
                      </a:r>
                      <a:r>
                        <a:rPr lang="en-GB" sz="24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Pyramid</a:t>
                      </a:r>
                      <a:endParaRPr lang="en-GB" sz="24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have guessed. They may benefit from revising these 3D shapes.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Cube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not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</a:rPr>
                        <a:t>recognised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 that 4 of the faces are rectangular, not square.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5 – Nets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6461" t="11528" r="10416" b="56674"/>
          <a:stretch/>
        </p:blipFill>
        <p:spPr>
          <a:xfrm>
            <a:off x="7480300" y="827496"/>
            <a:ext cx="2804583" cy="20193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08050" y="1202019"/>
            <a:ext cx="59245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Name the 3D Shape that can be made from this net. </a:t>
            </a:r>
          </a:p>
        </p:txBody>
      </p:sp>
    </p:spTree>
    <p:extLst>
      <p:ext uri="{BB962C8B-B14F-4D97-AF65-F5344CB8AC3E}">
        <p14:creationId xmlns:p14="http://schemas.microsoft.com/office/powerpoint/2010/main" val="3030935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6 – Nets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000" t="12222" r="51101" b="54444"/>
          <a:stretch/>
        </p:blipFill>
        <p:spPr>
          <a:xfrm>
            <a:off x="3446277" y="923330"/>
            <a:ext cx="5731245" cy="32639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9793" t="15854" r="9273" b="59243"/>
          <a:stretch/>
        </p:blipFill>
        <p:spPr>
          <a:xfrm>
            <a:off x="4775200" y="4330700"/>
            <a:ext cx="40386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786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6736379"/>
              </p:ext>
            </p:extLst>
          </p:nvPr>
        </p:nvGraphicFramePr>
        <p:xfrm>
          <a:off x="221622" y="3043083"/>
          <a:ext cx="11748756" cy="349304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89864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</a:t>
                      </a:r>
                      <a:r>
                        <a:rPr lang="en-GB" sz="24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triangle 2 squares</a:t>
                      </a:r>
                      <a:endParaRPr lang="en-GB" sz="24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A triangular prism has 3 square faces and 2 triangular faces. So we need to include another 2 squares and 1 triangle.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squares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have guessed. They may benefit from revising nets.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</a:t>
                      </a:r>
                      <a:r>
                        <a:rPr lang="en-GB" sz="24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triangle 3 squares</a:t>
                      </a:r>
                      <a:endParaRPr lang="en-GB" sz="24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not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</a:rPr>
                        <a:t>realised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 that we only require 2 squares, as there is one already.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triangles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be trying to form a square based pyramid.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6 – Nets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000" t="12222" r="51101" b="54444"/>
          <a:stretch/>
        </p:blipFill>
        <p:spPr>
          <a:xfrm>
            <a:off x="1978259" y="834430"/>
            <a:ext cx="3939942" cy="20484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9793" t="15854" r="9273" b="59243"/>
          <a:stretch/>
        </p:blipFill>
        <p:spPr>
          <a:xfrm>
            <a:off x="7150100" y="969195"/>
            <a:ext cx="2946400" cy="1778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4954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7 – 3D Shapes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1353" t="14305" r="11251" b="46806"/>
          <a:stretch/>
        </p:blipFill>
        <p:spPr>
          <a:xfrm>
            <a:off x="342900" y="1308100"/>
            <a:ext cx="10918916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770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8684568"/>
              </p:ext>
            </p:extLst>
          </p:nvPr>
        </p:nvGraphicFramePr>
        <p:xfrm>
          <a:off x="684642" y="3022599"/>
          <a:ext cx="11000516" cy="373688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15040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There are 5 edges on each end face, and 5 connecting each end. That gives 5 + 5 + 5 = 15.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given the number of vertices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7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given the number of faces.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8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given the number of visible edges.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7 – 3D Shapes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1353" t="14305" r="11251" b="46806"/>
          <a:stretch/>
        </p:blipFill>
        <p:spPr>
          <a:xfrm>
            <a:off x="3143250" y="774700"/>
            <a:ext cx="5905500" cy="218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027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8 – 3D Shapes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7292" t="19999" r="54270" b="42501"/>
          <a:stretch/>
        </p:blipFill>
        <p:spPr>
          <a:xfrm>
            <a:off x="4114800" y="3073400"/>
            <a:ext cx="3467100" cy="3429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54044" t="34300" b="34432"/>
          <a:stretch/>
        </p:blipFill>
        <p:spPr>
          <a:xfrm>
            <a:off x="2857500" y="1063198"/>
            <a:ext cx="6946900" cy="177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430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8707586"/>
              </p:ext>
            </p:extLst>
          </p:nvPr>
        </p:nvGraphicFramePr>
        <p:xfrm>
          <a:off x="773444" y="3062395"/>
          <a:ext cx="10909475" cy="361496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7870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8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We have 12 + 8 = 20 people who bought just food and 4 + 6 = 10 people who just bought drinks. Adding them together gives 30.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4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number of people who just ordered food.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number of people who ordered nothing.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6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number of people who just ordered drinks.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8 – 3D Shapes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7292" t="19999" r="53173" b="42501"/>
          <a:stretch/>
        </p:blipFill>
        <p:spPr>
          <a:xfrm>
            <a:off x="3059649" y="923330"/>
            <a:ext cx="2071151" cy="197227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50242" t="23639" b="24926"/>
          <a:stretch/>
        </p:blipFill>
        <p:spPr>
          <a:xfrm>
            <a:off x="5130800" y="923330"/>
            <a:ext cx="4497596" cy="175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4045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9 – Surface Area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541" t="28889" r="50729" b="22500"/>
          <a:stretch/>
        </p:blipFill>
        <p:spPr>
          <a:xfrm>
            <a:off x="3429000" y="2146300"/>
            <a:ext cx="5575300" cy="4445000"/>
          </a:xfrm>
          <a:prstGeom prst="rect">
            <a:avLst/>
          </a:prstGeom>
        </p:spPr>
      </p:pic>
      <p:pic>
        <p:nvPicPr>
          <p:cNvPr id="8194" name="Picture 2" descr="https://images.diagnosticquestions.com/uploads/questions/7b1069c6-d232-4017-b6b8-8a13ee60f7b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4" t="11428" r="16589" b="79544"/>
          <a:stretch/>
        </p:blipFill>
        <p:spPr bwMode="auto">
          <a:xfrm>
            <a:off x="266700" y="955248"/>
            <a:ext cx="11149636" cy="962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59040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8780727"/>
              </p:ext>
            </p:extLst>
          </p:nvPr>
        </p:nvGraphicFramePr>
        <p:xfrm>
          <a:off x="620953" y="2933700"/>
          <a:ext cx="10909475" cy="373688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7870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148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We have two triangular faces and 3 rectangular faces, so the surface area is (4 ×2 / 2) × 2 + 8 × 10 + 2 × 10 + 4 × 10 = 148.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88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have tried to find the surface area of the visible faces only, but has not divided by 2 for the triangle.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40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volume.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156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not have halved the area for each triangle.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9 – Surface Area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541" t="31845" r="50729" b="24547"/>
          <a:stretch/>
        </p:blipFill>
        <p:spPr>
          <a:xfrm>
            <a:off x="8636000" y="863600"/>
            <a:ext cx="2667000" cy="1907443"/>
          </a:xfrm>
          <a:prstGeom prst="rect">
            <a:avLst/>
          </a:prstGeom>
        </p:spPr>
      </p:pic>
      <p:pic>
        <p:nvPicPr>
          <p:cNvPr id="6" name="Picture 2" descr="https://images.diagnosticquestions.com/uploads/questions/7b1069c6-d232-4017-b6b8-8a13ee60f7b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4" t="11428" r="16589" b="79544"/>
          <a:stretch/>
        </p:blipFill>
        <p:spPr bwMode="auto">
          <a:xfrm>
            <a:off x="773444" y="1416319"/>
            <a:ext cx="7708900" cy="665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1075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1 – Perimeter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2917" t="12361" r="21250" b="40972"/>
          <a:stretch/>
        </p:blipFill>
        <p:spPr>
          <a:xfrm>
            <a:off x="1866900" y="1117599"/>
            <a:ext cx="8458200" cy="5302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1574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10 – Surface Area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646" t="11389" b="47500"/>
          <a:stretch/>
        </p:blipFill>
        <p:spPr>
          <a:xfrm>
            <a:off x="711200" y="1625600"/>
            <a:ext cx="11023600" cy="3527552"/>
          </a:xfrm>
          <a:prstGeom prst="rect">
            <a:avLst/>
          </a:prstGeom>
        </p:spPr>
      </p:pic>
      <p:pic>
        <p:nvPicPr>
          <p:cNvPr id="9218" name="Picture 2" descr="https://images.diagnosticquestions.com/uploads/questions/1b6250d5-4916-47b4-8e52-e069bc1c1bd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15125" y="-2649537"/>
            <a:ext cx="6038850" cy="452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79323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3488534"/>
              </p:ext>
            </p:extLst>
          </p:nvPr>
        </p:nvGraphicFramePr>
        <p:xfrm>
          <a:off x="316244" y="2935395"/>
          <a:ext cx="11570956" cy="382832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72084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2582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81450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226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The cube has sides 8 - 5 = 3, so it has surface area 6 × 3 × 3 = 54. The cuboid has surface area 2 × (10 × 5 + 10 × 3 + 5 × 3) = 190. Adding these together gives 244. </a:t>
                      </a:r>
                    </a:p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However, we need to remove the 2 joined sides from 244, so we have 244 - 2 × 3 × 3 = 226.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2582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52947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244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not removed the joined sides.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5370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59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have guessed.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2947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235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only removed one joining side.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10 – Surface Area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646" t="11389" b="47500"/>
          <a:stretch/>
        </p:blipFill>
        <p:spPr>
          <a:xfrm>
            <a:off x="2895600" y="807383"/>
            <a:ext cx="6299200" cy="2015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9339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11 – Volume 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3854" t="13472" r="59792" b="53056"/>
          <a:stretch/>
        </p:blipFill>
        <p:spPr>
          <a:xfrm>
            <a:off x="3567198" y="3131402"/>
            <a:ext cx="5057604" cy="3492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44167" t="18829" r="2604" b="60061"/>
          <a:stretch/>
        </p:blipFill>
        <p:spPr>
          <a:xfrm>
            <a:off x="2889250" y="1201001"/>
            <a:ext cx="6489700" cy="193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2550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7286901"/>
              </p:ext>
            </p:extLst>
          </p:nvPr>
        </p:nvGraphicFramePr>
        <p:xfrm>
          <a:off x="773444" y="3062395"/>
          <a:ext cx="10909475" cy="361496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7870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10cm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We have 12 + 8 = 20 people who bought just food and 4 + 6 = 10 people who just bought drinks. Adding them together gives 30.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30cm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number of people who just ordered food.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40cm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number of people who ordered nothing.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12cm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number of people who just ordered drinks.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11 – Volume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854" t="13472" r="59792" b="53056"/>
          <a:stretch/>
        </p:blipFill>
        <p:spPr>
          <a:xfrm>
            <a:off x="6932697" y="861025"/>
            <a:ext cx="2983117" cy="20599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44167" t="18829" r="2604" b="60061"/>
          <a:stretch/>
        </p:blipFill>
        <p:spPr>
          <a:xfrm>
            <a:off x="1300247" y="1114683"/>
            <a:ext cx="5429250" cy="1614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2762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12 – Volume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1771" t="15694" r="19584" b="41251"/>
          <a:stretch/>
        </p:blipFill>
        <p:spPr>
          <a:xfrm>
            <a:off x="1651000" y="1097696"/>
            <a:ext cx="9215952" cy="5074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7448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0365109"/>
              </p:ext>
            </p:extLst>
          </p:nvPr>
        </p:nvGraphicFramePr>
        <p:xfrm>
          <a:off x="317500" y="3136865"/>
          <a:ext cx="11760200" cy="3493044"/>
        </p:xfrm>
        <a:graphic>
          <a:graphicData uri="http://schemas.openxmlformats.org/drawingml/2006/table">
            <a:tbl>
              <a:tblPr/>
              <a:tblGrid>
                <a:gridCol w="2838254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21946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0.3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250 cm = 2.5m, and 30 cm = 0.3cm, so we have 2.5 × 0.4 × 0.3 = 0.3 m³.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300000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volume in cm³.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3000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not converted the units before multiplying.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300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believe that there are 10 cm in a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metre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12 – Volume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5489" t="29332" r="26427" b="41251"/>
          <a:stretch/>
        </p:blipFill>
        <p:spPr>
          <a:xfrm>
            <a:off x="7061200" y="923330"/>
            <a:ext cx="4165600" cy="191127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3735" b="77509"/>
          <a:stretch/>
        </p:blipFill>
        <p:spPr>
          <a:xfrm>
            <a:off x="626473" y="1361658"/>
            <a:ext cx="6104527" cy="63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6292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13 – Capacity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0277" r="5833" b="48196"/>
          <a:stretch/>
        </p:blipFill>
        <p:spPr>
          <a:xfrm>
            <a:off x="685800" y="1384300"/>
            <a:ext cx="10617200" cy="3511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319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9694209"/>
              </p:ext>
            </p:extLst>
          </p:nvPr>
        </p:nvGraphicFramePr>
        <p:xfrm>
          <a:off x="317500" y="2973495"/>
          <a:ext cx="11633200" cy="3794736"/>
        </p:xfrm>
        <a:graphic>
          <a:graphicData uri="http://schemas.openxmlformats.org/drawingml/2006/table">
            <a:tbl>
              <a:tblPr/>
              <a:tblGrid>
                <a:gridCol w="310755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52564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743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70986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675ml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90mm = 9cm, so the volume of one carton is 9 × 3 × 5 = 135 cm³. </a:t>
                      </a:r>
                    </a:p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Multiplying by 5 for a five day week gives 675 cm³. This converts to 675 ml.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743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82607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1350ml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not converted the units, and has found the liquid in one carton only.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59365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135ml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liquid in one carton.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5874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None of these</a:t>
                      </a:r>
                      <a:r>
                        <a:rPr lang="en-GB" sz="20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are correct</a:t>
                      </a:r>
                      <a:endParaRPr lang="en-GB" sz="20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have used a 7 day week.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13 – Capacity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0277" r="5833" b="48196"/>
          <a:stretch/>
        </p:blipFill>
        <p:spPr>
          <a:xfrm>
            <a:off x="2832100" y="834430"/>
            <a:ext cx="6375400" cy="2108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9332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14 – Converting Units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2708" t="21667" r="27604" b="58194"/>
          <a:stretch/>
        </p:blipFill>
        <p:spPr>
          <a:xfrm>
            <a:off x="1066799" y="1295400"/>
            <a:ext cx="9734419" cy="295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0430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7399198"/>
              </p:ext>
            </p:extLst>
          </p:nvPr>
        </p:nvGraphicFramePr>
        <p:xfrm>
          <a:off x="279400" y="2821952"/>
          <a:ext cx="11633200" cy="3736884"/>
        </p:xfrm>
        <a:graphic>
          <a:graphicData uri="http://schemas.openxmlformats.org/drawingml/2006/table">
            <a:tbl>
              <a:tblPr/>
              <a:tblGrid>
                <a:gridCol w="2886808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746392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2.5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There are 100 cm in a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metre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, so there are 100³ =1,000,000 cm³ </a:t>
                      </a:r>
                    </a:p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in a m³. We can divide 2,500,000 by 1,000,000 to get 2.5.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0.25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used the wrong conversion.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used the wrong conversion.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25000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be converting from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centimetres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 to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metres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14 – Converting Units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2708" t="26162" r="27604" b="61697"/>
          <a:stretch/>
        </p:blipFill>
        <p:spPr>
          <a:xfrm>
            <a:off x="2274335" y="1037630"/>
            <a:ext cx="7643329" cy="140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987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1613028"/>
              </p:ext>
            </p:extLst>
          </p:nvPr>
        </p:nvGraphicFramePr>
        <p:xfrm>
          <a:off x="425136" y="3131055"/>
          <a:ext cx="11341728" cy="3493044"/>
        </p:xfrm>
        <a:graphic>
          <a:graphicData uri="http://schemas.openxmlformats.org/drawingml/2006/table">
            <a:tbl>
              <a:tblPr/>
              <a:tblGrid>
                <a:gridCol w="2970332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371396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24cm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missing side length is 4 - 2 = 2, so we have 4 + 2 + 2 + 6 + 2 + 8 = 24 cm.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20cm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area.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24m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used the wrong units.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2cm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not included the missing side length.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 – Perimeter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2917" t="24364" r="21250" b="42476"/>
          <a:stretch/>
        </p:blipFill>
        <p:spPr>
          <a:xfrm>
            <a:off x="6718299" y="923330"/>
            <a:ext cx="4399429" cy="19595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2917" t="12361" r="21250" b="78810"/>
          <a:stretch/>
        </p:blipFill>
        <p:spPr>
          <a:xfrm>
            <a:off x="538580" y="1082585"/>
            <a:ext cx="5950007" cy="705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1015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15 – Converting Units </a:t>
            </a:r>
          </a:p>
        </p:txBody>
      </p:sp>
      <p:pic>
        <p:nvPicPr>
          <p:cNvPr id="15362" name="Picture 2" descr="https://images.diagnosticquestions.com/uploads/questions/b475c5cd-97ed-4007-9bec-215f27acd6b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7" t="17448" r="25422" b="53247"/>
          <a:stretch/>
        </p:blipFill>
        <p:spPr bwMode="auto">
          <a:xfrm>
            <a:off x="736600" y="1142999"/>
            <a:ext cx="10718800" cy="4851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40052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0173034"/>
              </p:ext>
            </p:extLst>
          </p:nvPr>
        </p:nvGraphicFramePr>
        <p:xfrm>
          <a:off x="641261" y="2935395"/>
          <a:ext cx="10909475" cy="373688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7870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0.06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There are 100² = 10,000 cm² in 1 m², </a:t>
                      </a:r>
                    </a:p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so we divide 600 by 10,000 to get 0.06 m².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60000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multiplied, rather than dividing, and has ignored the cm².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6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ignored the squared sign.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0.6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believe that 1000cm² = 1 m².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15 – Converting Units</a:t>
            </a:r>
          </a:p>
        </p:txBody>
      </p:sp>
      <p:pic>
        <p:nvPicPr>
          <p:cNvPr id="5" name="Picture 2" descr="https://images.diagnosticquestions.com/uploads/questions/b475c5cd-97ed-4007-9bec-215f27acd6b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7" t="20363" r="25422" b="59691"/>
          <a:stretch/>
        </p:blipFill>
        <p:spPr bwMode="auto">
          <a:xfrm>
            <a:off x="3456990" y="923330"/>
            <a:ext cx="5278019" cy="1625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180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2 – Area </a:t>
            </a:r>
          </a:p>
        </p:txBody>
      </p:sp>
      <p:pic>
        <p:nvPicPr>
          <p:cNvPr id="1026" name="Picture 2" descr="https://images.diagnosticquestions.com/uploads/questions/1dab7dc7-c1b3-4a0a-81df-26e2977ca6a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0" t="10087" r="23984" b="38246"/>
          <a:stretch/>
        </p:blipFill>
        <p:spPr bwMode="auto">
          <a:xfrm>
            <a:off x="2628900" y="1269999"/>
            <a:ext cx="7226300" cy="5344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280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442717"/>
              </p:ext>
            </p:extLst>
          </p:nvPr>
        </p:nvGraphicFramePr>
        <p:xfrm>
          <a:off x="177172" y="3077936"/>
          <a:ext cx="11837656" cy="3614964"/>
        </p:xfrm>
        <a:graphic>
          <a:graphicData uri="http://schemas.openxmlformats.org/drawingml/2006/table">
            <a:tbl>
              <a:tblPr/>
              <a:tblGrid>
                <a:gridCol w="2972918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864738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57.5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shape can be split up into 2 parts; a rectangle with area 8 × 5 = 40, and a triangle with area (12 - 5) × (8 - 3)/2 =17.5. Adding these together gives the answer.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88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used the wrong base for the triangle.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55.5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split the shape into 2 triangles.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111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split the shape into two triangles, and has forgotten to divide by 2.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2 – Area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5613" b="6368"/>
          <a:stretch/>
        </p:blipFill>
        <p:spPr>
          <a:xfrm>
            <a:off x="7400926" y="923330"/>
            <a:ext cx="3330574" cy="192147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b="85035"/>
          <a:stretch/>
        </p:blipFill>
        <p:spPr>
          <a:xfrm>
            <a:off x="913734" y="1314546"/>
            <a:ext cx="6222167" cy="687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155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3 – Area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3958" t="12639" r="14896" b="53750"/>
          <a:stretch/>
        </p:blipFill>
        <p:spPr>
          <a:xfrm>
            <a:off x="292100" y="1244600"/>
            <a:ext cx="11111450" cy="393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667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3961641"/>
              </p:ext>
            </p:extLst>
          </p:nvPr>
        </p:nvGraphicFramePr>
        <p:xfrm>
          <a:off x="641262" y="2694095"/>
          <a:ext cx="10909475" cy="398072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7870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0.8cm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We have 3.6/9 × 2 = 0.8 cm.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16.2cm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worked out the area of a triangle with base 9 cm and height 3.6.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32.4cm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worked out the area of a triangle with base 9 cm and height 3.6, but has not halved their answer.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0.4cm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not multiplied by 2.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3 – Area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4095" t="16157" r="14759" b="56319"/>
          <a:stretch/>
        </p:blipFill>
        <p:spPr>
          <a:xfrm>
            <a:off x="3359149" y="923330"/>
            <a:ext cx="5480051" cy="1590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343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4 – Area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4306" b="7500"/>
          <a:stretch/>
        </p:blipFill>
        <p:spPr>
          <a:xfrm>
            <a:off x="1193800" y="1054100"/>
            <a:ext cx="9601200" cy="5630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121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3914400"/>
              </p:ext>
            </p:extLst>
          </p:nvPr>
        </p:nvGraphicFramePr>
        <p:xfrm>
          <a:off x="227972" y="2967863"/>
          <a:ext cx="11786228" cy="3736884"/>
        </p:xfrm>
        <a:graphic>
          <a:graphicData uri="http://schemas.openxmlformats.org/drawingml/2006/table">
            <a:tbl>
              <a:tblPr/>
              <a:tblGrid>
                <a:gridCol w="2885024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0120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1860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72428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We split the shape into two parts; one with area 12 × 6 and the other with area (10 - 6) × (12 - 4) = 4 × 8.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1860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52050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calculated the missing length incorrectly.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59291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not calculated the missing lengths of the part to be subtracted.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9291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have guessed.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4 – Area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6379" t="47543" r="51323" b="6653"/>
          <a:stretch/>
        </p:blipFill>
        <p:spPr>
          <a:xfrm>
            <a:off x="4819649" y="974511"/>
            <a:ext cx="3079751" cy="179800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r="42665" b="59284"/>
          <a:stretch/>
        </p:blipFill>
        <p:spPr>
          <a:xfrm>
            <a:off x="1009679" y="1071767"/>
            <a:ext cx="3638521" cy="16531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56746" t="24868" b="14017"/>
          <a:stretch/>
        </p:blipFill>
        <p:spPr>
          <a:xfrm>
            <a:off x="8534399" y="853383"/>
            <a:ext cx="2197101" cy="2040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08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</TotalTime>
  <Words>1417</Words>
  <Application>Microsoft Office PowerPoint</Application>
  <PresentationFormat>Widescreen</PresentationFormat>
  <Paragraphs>225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Arial</vt:lpstr>
      <vt:lpstr>Calibri</vt:lpstr>
      <vt:lpstr>Calibri Light</vt:lpstr>
      <vt:lpstr>robotobold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40</cp:revision>
  <dcterms:created xsi:type="dcterms:W3CDTF">2020-06-17T17:33:36Z</dcterms:created>
  <dcterms:modified xsi:type="dcterms:W3CDTF">2022-08-22T17:48:23Z</dcterms:modified>
</cp:coreProperties>
</file>