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1" r:id="rId3"/>
    <p:sldId id="265" r:id="rId4"/>
    <p:sldId id="264" r:id="rId5"/>
    <p:sldId id="267" r:id="rId6"/>
    <p:sldId id="263" r:id="rId7"/>
    <p:sldId id="268" r:id="rId8"/>
    <p:sldId id="270" r:id="rId9"/>
    <p:sldId id="257" r:id="rId10"/>
    <p:sldId id="258" r:id="rId11"/>
    <p:sldId id="259" r:id="rId12"/>
    <p:sldId id="260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84C396-5C06-4342-816D-39B92C054C35}" v="1" dt="2022-11-11T05:32:48.7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384C396-5C06-4342-816D-39B92C054C35}"/>
    <pc:docChg chg="custSel addSld modSld">
      <pc:chgData name="Stewart Gale" userId="3647ddd2-6040-41ae-a96d-232c23482af8" providerId="ADAL" clId="{E384C396-5C06-4342-816D-39B92C054C35}" dt="2022-11-11T05:33:40.383" v="33" actId="1076"/>
      <pc:docMkLst>
        <pc:docMk/>
      </pc:docMkLst>
      <pc:sldChg chg="addSp delSp modSp mod">
        <pc:chgData name="Stewart Gale" userId="3647ddd2-6040-41ae-a96d-232c23482af8" providerId="ADAL" clId="{E384C396-5C06-4342-816D-39B92C054C35}" dt="2022-11-11T05:33:31.550" v="31" actId="1076"/>
        <pc:sldMkLst>
          <pc:docMk/>
          <pc:sldMk cId="1461443988" sldId="262"/>
        </pc:sldMkLst>
        <pc:spChg chg="mod">
          <ac:chgData name="Stewart Gale" userId="3647ddd2-6040-41ae-a96d-232c23482af8" providerId="ADAL" clId="{E384C396-5C06-4342-816D-39B92C054C35}" dt="2022-11-11T05:33:31.550" v="31" actId="1076"/>
          <ac:spMkLst>
            <pc:docMk/>
            <pc:sldMk cId="1461443988" sldId="262"/>
            <ac:spMk id="4" creationId="{00000000-0000-0000-0000-000000000000}"/>
          </ac:spMkLst>
        </pc:spChg>
        <pc:spChg chg="del">
          <ac:chgData name="Stewart Gale" userId="3647ddd2-6040-41ae-a96d-232c23482af8" providerId="ADAL" clId="{E384C396-5C06-4342-816D-39B92C054C35}" dt="2022-11-11T05:32:57.692" v="6" actId="478"/>
          <ac:spMkLst>
            <pc:docMk/>
            <pc:sldMk cId="1461443988" sldId="262"/>
            <ac:spMk id="5" creationId="{00000000-0000-0000-0000-000000000000}"/>
          </ac:spMkLst>
        </pc:spChg>
        <pc:spChg chg="del">
          <ac:chgData name="Stewart Gale" userId="3647ddd2-6040-41ae-a96d-232c23482af8" providerId="ADAL" clId="{E384C396-5C06-4342-816D-39B92C054C35}" dt="2022-11-11T05:32:57.692" v="6" actId="478"/>
          <ac:spMkLst>
            <pc:docMk/>
            <pc:sldMk cId="1461443988" sldId="262"/>
            <ac:spMk id="7" creationId="{00000000-0000-0000-0000-000000000000}"/>
          </ac:spMkLst>
        </pc:spChg>
        <pc:picChg chg="add del">
          <ac:chgData name="Stewart Gale" userId="3647ddd2-6040-41ae-a96d-232c23482af8" providerId="ADAL" clId="{E384C396-5C06-4342-816D-39B92C054C35}" dt="2022-11-11T05:32:45.495" v="3" actId="478"/>
          <ac:picMkLst>
            <pc:docMk/>
            <pc:sldMk cId="1461443988" sldId="262"/>
            <ac:picMk id="3" creationId="{3FA0DE95-1F39-3685-67DC-3825CB683163}"/>
          </ac:picMkLst>
        </pc:picChg>
        <pc:picChg chg="add del">
          <ac:chgData name="Stewart Gale" userId="3647ddd2-6040-41ae-a96d-232c23482af8" providerId="ADAL" clId="{E384C396-5C06-4342-816D-39B92C054C35}" dt="2022-11-11T05:32:44.290" v="2" actId="478"/>
          <ac:picMkLst>
            <pc:docMk/>
            <pc:sldMk cId="1461443988" sldId="262"/>
            <ac:picMk id="8" creationId="{A0BD7AB5-3D8B-0DF1-7065-6250E9F57682}"/>
          </ac:picMkLst>
        </pc:picChg>
      </pc:sldChg>
      <pc:sldChg chg="delSp modSp add mod">
        <pc:chgData name="Stewart Gale" userId="3647ddd2-6040-41ae-a96d-232c23482af8" providerId="ADAL" clId="{E384C396-5C06-4342-816D-39B92C054C35}" dt="2022-11-11T05:33:40.383" v="33" actId="1076"/>
        <pc:sldMkLst>
          <pc:docMk/>
          <pc:sldMk cId="975577978" sldId="271"/>
        </pc:sldMkLst>
        <pc:spChg chg="del">
          <ac:chgData name="Stewart Gale" userId="3647ddd2-6040-41ae-a96d-232c23482af8" providerId="ADAL" clId="{E384C396-5C06-4342-816D-39B92C054C35}" dt="2022-11-11T05:32:51.522" v="5" actId="478"/>
          <ac:spMkLst>
            <pc:docMk/>
            <pc:sldMk cId="975577978" sldId="271"/>
            <ac:spMk id="4" creationId="{00000000-0000-0000-0000-000000000000}"/>
          </ac:spMkLst>
        </pc:spChg>
        <pc:spChg chg="mod">
          <ac:chgData name="Stewart Gale" userId="3647ddd2-6040-41ae-a96d-232c23482af8" providerId="ADAL" clId="{E384C396-5C06-4342-816D-39B92C054C35}" dt="2022-11-11T05:33:36.107" v="32" actId="1076"/>
          <ac:spMkLst>
            <pc:docMk/>
            <pc:sldMk cId="975577978" sldId="271"/>
            <ac:spMk id="5" creationId="{00000000-0000-0000-0000-000000000000}"/>
          </ac:spMkLst>
        </pc:spChg>
        <pc:spChg chg="mod">
          <ac:chgData name="Stewart Gale" userId="3647ddd2-6040-41ae-a96d-232c23482af8" providerId="ADAL" clId="{E384C396-5C06-4342-816D-39B92C054C35}" dt="2022-11-11T05:33:40.383" v="33" actId="1076"/>
          <ac:spMkLst>
            <pc:docMk/>
            <pc:sldMk cId="975577978" sldId="271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535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82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758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30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80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28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12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01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978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96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29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6332A-916B-4861-9F80-101600D2004F}" type="datetimeFigureOut">
              <a:rPr lang="en-GB" smtClean="0"/>
              <a:t>11/11/2022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D87DB-F4E8-40EE-AB56-034A5B8019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03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9243" y="1713126"/>
            <a:ext cx="112997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Direct Proportion </a:t>
            </a:r>
          </a:p>
          <a:p>
            <a:pPr algn="ctr"/>
            <a:r>
              <a:rPr lang="en-US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(I</a:t>
            </a:r>
            <a:r>
              <a:rPr lang="en-US" sz="96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nvolving </a:t>
            </a:r>
            <a:r>
              <a:rPr lang="en-US" sz="9600" b="1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US" sz="96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owers)</a:t>
            </a:r>
            <a:r>
              <a:rPr lang="en-US" sz="9600" dirty="0"/>
              <a:t> 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1461443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4377733"/>
                  </p:ext>
                </p:extLst>
              </p:nvPr>
            </p:nvGraphicFramePr>
            <p:xfrm>
              <a:off x="1144779" y="2959819"/>
              <a:ext cx="4214564" cy="2286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779262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4377733"/>
                  </p:ext>
                </p:extLst>
              </p:nvPr>
            </p:nvGraphicFramePr>
            <p:xfrm>
              <a:off x="1144779" y="2959819"/>
              <a:ext cx="4214564" cy="2286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8" t="-115079" r="-100288" b="-13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77926284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endParaRPr lang="en-GB" sz="4400" b="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3" name="Straight Arrow Connector 2"/>
          <p:cNvCxnSpPr/>
          <p:nvPr/>
        </p:nvCxnSpPr>
        <p:spPr>
          <a:xfrm>
            <a:off x="5555673" y="4102819"/>
            <a:ext cx="6927" cy="9384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562600" y="4156862"/>
            <a:ext cx="694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x4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25743" y="3233533"/>
            <a:ext cx="382027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9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>
                <a:solidFill>
                  <a:srgbClr val="FFC000"/>
                </a:solidFill>
              </a:rPr>
              <a:t>4</a:t>
            </a:r>
            <a:r>
              <a:rPr lang="en-GB" sz="9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i="1" baseline="30000" dirty="0">
                <a:solidFill>
                  <a:srgbClr val="000000"/>
                </a:solidFill>
              </a:rPr>
              <a:t>2</a:t>
            </a:r>
            <a:r>
              <a:rPr lang="en-GB" sz="9600" dirty="0"/>
              <a:t> 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5438874"/>
              </p:ext>
            </p:extLst>
          </p:nvPr>
        </p:nvGraphicFramePr>
        <p:xfrm>
          <a:off x="1610414" y="343188"/>
          <a:ext cx="9181660" cy="2030730"/>
        </p:xfrm>
        <a:graphic>
          <a:graphicData uri="http://schemas.openxmlformats.org/drawingml/2006/table">
            <a:tbl>
              <a:tblPr/>
              <a:tblGrid>
                <a:gridCol w="9181660">
                  <a:extLst>
                    <a:ext uri="{9D8B030D-6E8A-4147-A177-3AD203B41FA5}">
                      <a16:colId xmlns:a16="http://schemas.microsoft.com/office/drawing/2014/main" val="308340396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Write an equation for</a:t>
                      </a:r>
                      <a:r>
                        <a:rPr lang="en-US" sz="4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4400" b="0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</a:t>
                      </a:r>
                      <a:r>
                        <a:rPr lang="en-US" sz="4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terms of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691244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Given that when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2,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16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 that</a:t>
                      </a:r>
                      <a:r>
                        <a:rPr lang="en-US" sz="44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 y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 is proportional </a:t>
                      </a:r>
                      <a:r>
                        <a:rPr lang="en-US" sz="4400" i="1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x</a:t>
                      </a:r>
                      <a:r>
                        <a:rPr lang="en-US" sz="4400" baseline="300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US" sz="44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 </a:t>
                      </a:r>
                      <a:endParaRPr lang="en-US" sz="4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4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467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729586"/>
              </p:ext>
            </p:extLst>
          </p:nvPr>
        </p:nvGraphicFramePr>
        <p:xfrm>
          <a:off x="1593307" y="349319"/>
          <a:ext cx="9171675" cy="2030730"/>
        </p:xfrm>
        <a:graphic>
          <a:graphicData uri="http://schemas.openxmlformats.org/drawingml/2006/table">
            <a:tbl>
              <a:tblPr/>
              <a:tblGrid>
                <a:gridCol w="917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Write an equation for</a:t>
                      </a:r>
                      <a:r>
                        <a:rPr lang="en-US" sz="4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in</a:t>
                      </a:r>
                      <a:r>
                        <a:rPr lang="en-US" sz="4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terms of </a:t>
                      </a:r>
                      <a:r>
                        <a:rPr lang="en-US" sz="4400" b="0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4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Given that when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2,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= 24</a:t>
                      </a:r>
                    </a:p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and</a:t>
                      </a:r>
                      <a:r>
                        <a:rPr lang="en-US" sz="4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that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is proportional to </a:t>
                      </a:r>
                      <a:r>
                        <a:rPr lang="en-US" sz="4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4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cubed.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6925986" y="3287932"/>
            <a:ext cx="403988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1500" i="1" dirty="0">
                <a:solidFill>
                  <a:srgbClr val="000000"/>
                </a:solidFill>
              </a:rPr>
              <a:t>g</a:t>
            </a:r>
            <a:r>
              <a:rPr lang="en-GB" sz="1150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GB" sz="11500" dirty="0"/>
              <a:t>=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>
                <a:solidFill>
                  <a:srgbClr val="0070C0"/>
                </a:solidFill>
              </a:rPr>
              <a:t>3</a:t>
            </a:r>
            <a:r>
              <a:rPr lang="en-GB" sz="11500" i="1" dirty="0">
                <a:solidFill>
                  <a:srgbClr val="000000"/>
                </a:solidFill>
              </a:rPr>
              <a:t>f</a:t>
            </a:r>
            <a:r>
              <a:rPr lang="en-GB" sz="11500" i="1" baseline="30000" dirty="0">
                <a:solidFill>
                  <a:srgbClr val="000000"/>
                </a:solidFill>
              </a:rPr>
              <a:t>3</a:t>
            </a:r>
            <a:endParaRPr lang="en-GB" sz="11500" baseline="30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2565157"/>
                  </p:ext>
                </p:extLst>
              </p:nvPr>
            </p:nvGraphicFramePr>
            <p:xfrm>
              <a:off x="916857" y="3174313"/>
              <a:ext cx="4214564" cy="2286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p>
                                    <m: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779262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32565157"/>
                  </p:ext>
                </p:extLst>
              </p:nvPr>
            </p:nvGraphicFramePr>
            <p:xfrm>
              <a:off x="916857" y="3174313"/>
              <a:ext cx="4214564" cy="2286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</a:t>
                          </a:r>
                          <a:endParaRPr lang="en-GB" sz="4400" b="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89" t="-115079" r="-100578" b="-13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77926284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</a:t>
                          </a:r>
                          <a:endParaRPr lang="en-GB" sz="4400" b="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F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16" name="Straight Arrow Connector 15"/>
          <p:cNvCxnSpPr/>
          <p:nvPr/>
        </p:nvCxnSpPr>
        <p:spPr>
          <a:xfrm>
            <a:off x="5327751" y="4317313"/>
            <a:ext cx="6927" cy="9384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334678" y="4371356"/>
            <a:ext cx="694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x3</a:t>
            </a:r>
          </a:p>
        </p:txBody>
      </p:sp>
    </p:spTree>
    <p:extLst>
      <p:ext uri="{BB962C8B-B14F-4D97-AF65-F5344CB8AC3E}">
        <p14:creationId xmlns:p14="http://schemas.microsoft.com/office/powerpoint/2010/main" val="283918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193672"/>
              </p:ext>
            </p:extLst>
          </p:nvPr>
        </p:nvGraphicFramePr>
        <p:xfrm>
          <a:off x="3469724" y="3009743"/>
          <a:ext cx="5219302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9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9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1518">
                <a:tc>
                  <a:txBody>
                    <a:bodyPr/>
                    <a:lstStyle/>
                    <a:p>
                      <a:pPr algn="ctr"/>
                      <a:r>
                        <a:rPr lang="en-GB" sz="6000" i="0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i="0" dirty="0">
                          <a:solidFill>
                            <a:schemeClr val="tx1"/>
                          </a:solidFill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1518">
                <a:tc>
                  <a:txBody>
                    <a:bodyPr/>
                    <a:lstStyle/>
                    <a:p>
                      <a:pPr algn="ctr"/>
                      <a:r>
                        <a:rPr lang="en-GB" sz="6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1518">
                <a:tc>
                  <a:txBody>
                    <a:bodyPr/>
                    <a:lstStyle/>
                    <a:p>
                      <a:pPr algn="ctr"/>
                      <a:endParaRPr lang="en-GB" sz="6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dirty="0">
                          <a:solidFill>
                            <a:schemeClr val="tx1"/>
                          </a:solidFill>
                        </a:rPr>
                        <a:t>81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557550" y="1834020"/>
            <a:ext cx="75922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US" sz="4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 the missing information.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10733"/>
            <a:ext cx="1219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g</a:t>
            </a:r>
            <a:r>
              <a:rPr lang="en-GB" sz="8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8000" dirty="0"/>
              <a:t>=</a:t>
            </a:r>
            <a:r>
              <a:rPr lang="en-GB" sz="8000" b="1" dirty="0">
                <a:solidFill>
                  <a:srgbClr val="FF0000"/>
                </a:solidFill>
                <a:latin typeface="Symbol" panose="05050102010706020507" pitchFamily="18" charset="2"/>
              </a:rPr>
              <a:t> </a:t>
            </a:r>
            <a:r>
              <a:rPr lang="en-GB" sz="8000" b="1" dirty="0">
                <a:solidFill>
                  <a:srgbClr val="0070C0"/>
                </a:solidFill>
              </a:rPr>
              <a:t>3</a:t>
            </a:r>
            <a:r>
              <a:rPr lang="en-GB" sz="8000" b="1" dirty="0">
                <a:solidFill>
                  <a:srgbClr val="000000"/>
                </a:solidFill>
              </a:rPr>
              <a:t>f</a:t>
            </a:r>
            <a:r>
              <a:rPr lang="en-GB" sz="8000" b="1" baseline="30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en-GB" sz="80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70964" y="4010671"/>
            <a:ext cx="13923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375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80163" y="5011600"/>
            <a:ext cx="139238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02696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229008"/>
              </p:ext>
            </p:extLst>
          </p:nvPr>
        </p:nvGraphicFramePr>
        <p:xfrm>
          <a:off x="799529" y="431638"/>
          <a:ext cx="10893707" cy="2030730"/>
        </p:xfrm>
        <a:graphic>
          <a:graphicData uri="http://schemas.openxmlformats.org/drawingml/2006/table">
            <a:tbl>
              <a:tblPr/>
              <a:tblGrid>
                <a:gridCol w="108937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Write an equation for</a:t>
                      </a:r>
                      <a:r>
                        <a:rPr lang="en-US" sz="4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44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r>
                        <a:rPr lang="en-US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in</a:t>
                      </a:r>
                      <a:r>
                        <a:rPr lang="en-US" sz="4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terms of </a:t>
                      </a:r>
                      <a:r>
                        <a:rPr lang="en-US" sz="4400" b="0" i="1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4400" b="0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525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Given that when </a:t>
                      </a:r>
                      <a:r>
                        <a:rPr lang="en-US" sz="44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f</a:t>
                      </a:r>
                      <a:r>
                        <a:rPr lang="en-US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= 9, </a:t>
                      </a:r>
                      <a:r>
                        <a:rPr lang="en-US" sz="4400" b="0" i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g</a:t>
                      </a:r>
                      <a:r>
                        <a:rPr lang="en-US" sz="4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= 30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4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and that</a:t>
                      </a:r>
                      <a:r>
                        <a:rPr lang="en-US" sz="44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 g</a:t>
                      </a:r>
                      <a:r>
                        <a:rPr lang="en-US" sz="4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 is proportional to square root of </a:t>
                      </a:r>
                      <a:r>
                        <a:rPr lang="en-US" sz="4400" b="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rPr>
                        <a:t>f</a:t>
                      </a:r>
                      <a:r>
                        <a:rPr lang="en-US" sz="4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. </a:t>
                      </a:r>
                      <a:endParaRPr lang="en-US" sz="44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6706078" y="3228898"/>
                <a:ext cx="4863640" cy="18813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9600" i="1" dirty="0">
                    <a:solidFill>
                      <a:srgbClr val="000000"/>
                    </a:solidFill>
                  </a:rPr>
                  <a:t>g</a:t>
                </a:r>
                <a:r>
                  <a:rPr lang="en-GB" sz="9600" i="0" u="none" strike="noStrike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GB" sz="9600" dirty="0"/>
                  <a:t>=</a:t>
                </a:r>
                <a:r>
                  <a:rPr lang="en-GB" sz="9600" dirty="0">
                    <a:solidFill>
                      <a:srgbClr val="FF0000"/>
                    </a:solidFill>
                  </a:rPr>
                  <a:t> </a:t>
                </a:r>
                <a:r>
                  <a:rPr lang="en-GB" sz="9600" dirty="0">
                    <a:solidFill>
                      <a:srgbClr val="00B050"/>
                    </a:solidFill>
                  </a:rPr>
                  <a:t>10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9600" b="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rad>
                  </m:oMath>
                </a14:m>
                <a:endParaRPr lang="en-GB" sz="9600" baseline="300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6078" y="3228898"/>
                <a:ext cx="4863640" cy="1881349"/>
              </a:xfrm>
              <a:prstGeom prst="rect">
                <a:avLst/>
              </a:prstGeom>
              <a:blipFill>
                <a:blip r:embed="rId2"/>
                <a:stretch>
                  <a:fillRect l="-12657" t="-3896" b="-327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732679"/>
                  </p:ext>
                </p:extLst>
              </p:nvPr>
            </p:nvGraphicFramePr>
            <p:xfrm>
              <a:off x="869654" y="3028841"/>
              <a:ext cx="4214564" cy="24274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GB" sz="4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7792628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" name="Table 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69732679"/>
                  </p:ext>
                </p:extLst>
              </p:nvPr>
            </p:nvGraphicFramePr>
            <p:xfrm>
              <a:off x="869654" y="3028841"/>
              <a:ext cx="4214564" cy="242741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10728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10728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</a:tblGrid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</a:t>
                          </a:r>
                          <a:endParaRPr lang="en-GB" sz="4400" b="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90341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88" t="-98649" r="-100288" b="-1175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177926284"/>
                      </a:ext>
                    </a:extLst>
                  </a:tr>
                  <a:tr h="7620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i="1" dirty="0" smtClean="0">
                              <a:solidFill>
                                <a:schemeClr val="tx1"/>
                              </a:solidFill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g</a:t>
                          </a:r>
                          <a:endParaRPr lang="en-GB" sz="4400" b="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00B05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30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13" name="Straight Arrow Connector 12"/>
          <p:cNvCxnSpPr/>
          <p:nvPr/>
        </p:nvCxnSpPr>
        <p:spPr>
          <a:xfrm>
            <a:off x="5280548" y="4171841"/>
            <a:ext cx="6927" cy="9384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287474" y="4225884"/>
            <a:ext cx="1016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x10</a:t>
            </a:r>
          </a:p>
        </p:txBody>
      </p:sp>
    </p:spTree>
    <p:extLst>
      <p:ext uri="{BB962C8B-B14F-4D97-AF65-F5344CB8AC3E}">
        <p14:creationId xmlns:p14="http://schemas.microsoft.com/office/powerpoint/2010/main" val="374404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5121" y="928953"/>
            <a:ext cx="1128175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0" u="none" strike="noStrike" dirty="0">
                <a:solidFill>
                  <a:srgbClr val="000000"/>
                </a:solidFill>
                <a:effectLst/>
              </a:rPr>
              <a:t>The kinetic energy of an object is </a:t>
            </a:r>
          </a:p>
          <a:p>
            <a:pPr algn="ctr"/>
            <a:r>
              <a:rPr lang="en-US" sz="5400" b="1" u="none" strike="noStrike" dirty="0">
                <a:solidFill>
                  <a:srgbClr val="000000"/>
                </a:solidFill>
                <a:effectLst/>
              </a:rPr>
              <a:t>proportional to the square</a:t>
            </a:r>
            <a:r>
              <a:rPr lang="en-US" sz="5400" b="0" u="none" strike="noStrike" dirty="0">
                <a:solidFill>
                  <a:srgbClr val="000000"/>
                </a:solidFill>
                <a:effectLst/>
              </a:rPr>
              <a:t> of its speed.</a:t>
            </a:r>
            <a:r>
              <a:rPr lang="en-US" sz="5400" dirty="0"/>
              <a:t> </a:t>
            </a:r>
            <a:endParaRPr lang="en-GB" sz="5400" dirty="0"/>
          </a:p>
        </p:txBody>
      </p:sp>
      <p:sp>
        <p:nvSpPr>
          <p:cNvPr id="7" name="Rectangle 6"/>
          <p:cNvSpPr/>
          <p:nvPr/>
        </p:nvSpPr>
        <p:spPr>
          <a:xfrm>
            <a:off x="310341" y="4114323"/>
            <a:ext cx="115713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en-US" sz="4800" b="0" u="none" strike="noStrike" dirty="0">
                <a:solidFill>
                  <a:srgbClr val="000000"/>
                </a:solidFill>
                <a:effectLst/>
              </a:rPr>
              <a:t>That means if the speed of an object </a:t>
            </a:r>
            <a:r>
              <a:rPr lang="en-US" sz="4800" b="1" u="none" strike="noStrike" dirty="0">
                <a:solidFill>
                  <a:srgbClr val="FF0000"/>
                </a:solidFill>
                <a:effectLst/>
              </a:rPr>
              <a:t>doubles</a:t>
            </a:r>
            <a:r>
              <a:rPr lang="en-US" sz="4800" b="0" u="none" strike="noStrike" dirty="0">
                <a:solidFill>
                  <a:srgbClr val="000000"/>
                </a:solidFill>
                <a:effectLst/>
              </a:rPr>
              <a:t> </a:t>
            </a:r>
          </a:p>
          <a:p>
            <a:pPr algn="ctr" fontAlgn="ctr"/>
            <a:r>
              <a:rPr lang="en-US" sz="4800" b="0" u="none" strike="noStrike" dirty="0">
                <a:solidFill>
                  <a:srgbClr val="000000"/>
                </a:solidFill>
                <a:effectLst/>
              </a:rPr>
              <a:t>its kinetic energy will be </a:t>
            </a:r>
            <a:r>
              <a:rPr lang="en-US" sz="4800" b="1" u="none" strike="noStrike" dirty="0">
                <a:solidFill>
                  <a:srgbClr val="FF0000"/>
                </a:solidFill>
                <a:effectLst/>
              </a:rPr>
              <a:t>four times </a:t>
            </a:r>
            <a:r>
              <a:rPr lang="en-US" sz="4800" b="0" u="none" strike="noStrike" dirty="0">
                <a:solidFill>
                  <a:srgbClr val="000000"/>
                </a:solidFill>
                <a:effectLst/>
              </a:rPr>
              <a:t>greater.</a:t>
            </a:r>
          </a:p>
        </p:txBody>
      </p:sp>
    </p:spTree>
    <p:extLst>
      <p:ext uri="{BB962C8B-B14F-4D97-AF65-F5344CB8AC3E}">
        <p14:creationId xmlns:p14="http://schemas.microsoft.com/office/powerpoint/2010/main" val="975577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6843" y="3370763"/>
            <a:ext cx="11316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ea typeface="Segoe UI Symbol" panose="020B0502040204020203" pitchFamily="34" charset="0"/>
                <a:cs typeface="Times New Roman" panose="02020603050405020304" pitchFamily="18" charset="0"/>
              </a:rPr>
              <a:t>Are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and </a:t>
            </a:r>
            <a:r>
              <a:rPr lang="en-GB" sz="6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6000" dirty="0"/>
              <a:t> in direct proportion?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546425"/>
              </p:ext>
            </p:extLst>
          </p:nvPr>
        </p:nvGraphicFramePr>
        <p:xfrm>
          <a:off x="1292629" y="1099585"/>
          <a:ext cx="932549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4249">
                  <a:extLst>
                    <a:ext uri="{9D8B030D-6E8A-4147-A177-3AD203B41FA5}">
                      <a16:colId xmlns:a16="http://schemas.microsoft.com/office/drawing/2014/main" val="880928645"/>
                    </a:ext>
                  </a:extLst>
                </a:gridCol>
                <a:gridCol w="1554249">
                  <a:extLst>
                    <a:ext uri="{9D8B030D-6E8A-4147-A177-3AD203B41FA5}">
                      <a16:colId xmlns:a16="http://schemas.microsoft.com/office/drawing/2014/main" val="1079442965"/>
                    </a:ext>
                  </a:extLst>
                </a:gridCol>
                <a:gridCol w="1554249">
                  <a:extLst>
                    <a:ext uri="{9D8B030D-6E8A-4147-A177-3AD203B41FA5}">
                      <a16:colId xmlns:a16="http://schemas.microsoft.com/office/drawing/2014/main" val="3038041280"/>
                    </a:ext>
                  </a:extLst>
                </a:gridCol>
                <a:gridCol w="1554249">
                  <a:extLst>
                    <a:ext uri="{9D8B030D-6E8A-4147-A177-3AD203B41FA5}">
                      <a16:colId xmlns:a16="http://schemas.microsoft.com/office/drawing/2014/main" val="2145446741"/>
                    </a:ext>
                  </a:extLst>
                </a:gridCol>
                <a:gridCol w="1554249">
                  <a:extLst>
                    <a:ext uri="{9D8B030D-6E8A-4147-A177-3AD203B41FA5}">
                      <a16:colId xmlns:a16="http://schemas.microsoft.com/office/drawing/2014/main" val="1571884932"/>
                    </a:ext>
                  </a:extLst>
                </a:gridCol>
                <a:gridCol w="1554249">
                  <a:extLst>
                    <a:ext uri="{9D8B030D-6E8A-4147-A177-3AD203B41FA5}">
                      <a16:colId xmlns:a16="http://schemas.microsoft.com/office/drawing/2014/main" val="939182243"/>
                    </a:ext>
                  </a:extLst>
                </a:gridCol>
              </a:tblGrid>
              <a:tr h="878846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1861493"/>
                  </a:ext>
                </a:extLst>
              </a:tr>
              <a:tr h="878846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800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612847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181598" y="4619183"/>
            <a:ext cx="1873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324034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3223" y="4138314"/>
                <a:ext cx="11244348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b="1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6000" b="1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000" b="1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6000" dirty="0"/>
                  <a:t> and </a:t>
                </a:r>
                <a:r>
                  <a:rPr lang="en-GB" sz="6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000" dirty="0"/>
                  <a:t> in direct proportion?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23" y="4138314"/>
                <a:ext cx="11244348" cy="1036566"/>
              </a:xfrm>
              <a:prstGeom prst="rect">
                <a:avLst/>
              </a:prstGeom>
              <a:blipFill>
                <a:blip r:embed="rId2"/>
                <a:stretch>
                  <a:fillRect l="-813" t="-18235" r="-868" b="-394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473429"/>
              </p:ext>
            </p:extLst>
          </p:nvPr>
        </p:nvGraphicFramePr>
        <p:xfrm>
          <a:off x="1481051" y="489985"/>
          <a:ext cx="885820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367">
                  <a:extLst>
                    <a:ext uri="{9D8B030D-6E8A-4147-A177-3AD203B41FA5}">
                      <a16:colId xmlns:a16="http://schemas.microsoft.com/office/drawing/2014/main" val="880928645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1079442965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3038041280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2145446741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1571884932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939182243"/>
                    </a:ext>
                  </a:extLst>
                </a:gridCol>
              </a:tblGrid>
              <a:tr h="878846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186149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0125338"/>
                  </p:ext>
                </p:extLst>
              </p:nvPr>
            </p:nvGraphicFramePr>
            <p:xfrm>
              <a:off x="1481051" y="1659032"/>
              <a:ext cx="8858202" cy="93294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6367">
                      <a:extLst>
                        <a:ext uri="{9D8B030D-6E8A-4147-A177-3AD203B41FA5}">
                          <a16:colId xmlns:a16="http://schemas.microsoft.com/office/drawing/2014/main" val="3991900024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36912460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235220700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933437401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921293011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062288430"/>
                        </a:ext>
                      </a:extLst>
                    </a:gridCol>
                  </a:tblGrid>
                  <a:tr h="89635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5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5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GB" sz="5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5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chemeClr val="tx1"/>
                              </a:solidFill>
                            </a:rPr>
                            <a:t>64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>
                              <a:solidFill>
                                <a:schemeClr val="tx1"/>
                              </a:solidFill>
                            </a:rPr>
                            <a:t>400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425415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90125338"/>
                  </p:ext>
                </p:extLst>
              </p:nvPr>
            </p:nvGraphicFramePr>
            <p:xfrm>
              <a:off x="1481051" y="1659032"/>
              <a:ext cx="8858202" cy="93294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6367">
                      <a:extLst>
                        <a:ext uri="{9D8B030D-6E8A-4147-A177-3AD203B41FA5}">
                          <a16:colId xmlns:a16="http://schemas.microsoft.com/office/drawing/2014/main" val="3991900024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36912460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235220700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933437401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921293011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062288430"/>
                        </a:ext>
                      </a:extLst>
                    </a:gridCol>
                  </a:tblGrid>
                  <a:tr h="93294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12" t="-16883" r="-499588" b="-383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GB" sz="5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 smtClean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  <a:endParaRPr lang="en-GB" sz="5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 smtClean="0">
                              <a:solidFill>
                                <a:schemeClr val="tx1"/>
                              </a:solidFill>
                            </a:rPr>
                            <a:t>64</a:t>
                          </a:r>
                          <a:endParaRPr lang="en-GB" sz="5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 smtClean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en-GB" sz="5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5400" b="0" dirty="0" smtClean="0">
                              <a:solidFill>
                                <a:schemeClr val="tx1"/>
                              </a:solidFill>
                            </a:rPr>
                            <a:t>400</a:t>
                          </a:r>
                          <a:endParaRPr lang="en-GB" sz="5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42541569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018272"/>
              </p:ext>
            </p:extLst>
          </p:nvPr>
        </p:nvGraphicFramePr>
        <p:xfrm>
          <a:off x="1481051" y="2846621"/>
          <a:ext cx="885820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367">
                  <a:extLst>
                    <a:ext uri="{9D8B030D-6E8A-4147-A177-3AD203B41FA5}">
                      <a16:colId xmlns:a16="http://schemas.microsoft.com/office/drawing/2014/main" val="2856746591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1768770296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93223588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2287211780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743218718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408496551"/>
                    </a:ext>
                  </a:extLst>
                </a:gridCol>
              </a:tblGrid>
              <a:tr h="878846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5400" b="0" dirty="0">
                          <a:solidFill>
                            <a:schemeClr val="tx1"/>
                          </a:solidFill>
                        </a:rPr>
                        <a:t>800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908676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971009" y="5012651"/>
            <a:ext cx="21225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329280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461902"/>
              </p:ext>
            </p:extLst>
          </p:nvPr>
        </p:nvGraphicFramePr>
        <p:xfrm>
          <a:off x="1633845" y="2265696"/>
          <a:ext cx="8858202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367">
                  <a:extLst>
                    <a:ext uri="{9D8B030D-6E8A-4147-A177-3AD203B41FA5}">
                      <a16:colId xmlns:a16="http://schemas.microsoft.com/office/drawing/2014/main" val="1751387906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3367094414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4225970009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712507318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373038634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3389348901"/>
                    </a:ext>
                  </a:extLst>
                </a:gridCol>
              </a:tblGrid>
              <a:tr h="878846">
                <a:tc>
                  <a:txBody>
                    <a:bodyPr/>
                    <a:lstStyle/>
                    <a:p>
                      <a:pPr algn="ctr"/>
                      <a:r>
                        <a:rPr lang="en-GB" sz="60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000" b="0" dirty="0">
                          <a:solidFill>
                            <a:schemeClr val="tx1"/>
                          </a:solidFill>
                        </a:rPr>
                        <a:t>800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9416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1224290"/>
                  </p:ext>
                </p:extLst>
              </p:nvPr>
            </p:nvGraphicFramePr>
            <p:xfrm>
              <a:off x="1633845" y="1053901"/>
              <a:ext cx="8858202" cy="102654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6367">
                      <a:extLst>
                        <a:ext uri="{9D8B030D-6E8A-4147-A177-3AD203B41FA5}">
                          <a16:colId xmlns:a16="http://schemas.microsoft.com/office/drawing/2014/main" val="287597785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090821288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996008784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34202387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981756740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286741407"/>
                        </a:ext>
                      </a:extLst>
                    </a:gridCol>
                  </a:tblGrid>
                  <a:tr h="89635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6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6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GB" sz="60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60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64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>
                              <a:solidFill>
                                <a:schemeClr val="tx1"/>
                              </a:solidFill>
                            </a:rPr>
                            <a:t>400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7003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51224290"/>
                  </p:ext>
                </p:extLst>
              </p:nvPr>
            </p:nvGraphicFramePr>
            <p:xfrm>
              <a:off x="1633845" y="1053901"/>
              <a:ext cx="8858202" cy="1026541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6367">
                      <a:extLst>
                        <a:ext uri="{9D8B030D-6E8A-4147-A177-3AD203B41FA5}">
                          <a16:colId xmlns:a16="http://schemas.microsoft.com/office/drawing/2014/main" val="287597785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090821288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996008784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34202387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981756740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286741407"/>
                        </a:ext>
                      </a:extLst>
                    </a:gridCol>
                  </a:tblGrid>
                  <a:tr h="102654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26" t="-16471" r="-501653" b="-388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64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6000" b="0" dirty="0" smtClean="0">
                              <a:solidFill>
                                <a:schemeClr val="tx1"/>
                              </a:solidFill>
                            </a:rPr>
                            <a:t>400</a:t>
                          </a:r>
                          <a:endParaRPr lang="en-GB" sz="60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70035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98764" y="3821557"/>
                <a:ext cx="11244348" cy="1036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6000" b="1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6000" b="1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6000" b="1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6000" dirty="0"/>
                  <a:t> and </a:t>
                </a:r>
                <a:r>
                  <a:rPr lang="en-GB" sz="60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6000" dirty="0"/>
                  <a:t> in direct proportion?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764" y="3821557"/>
                <a:ext cx="11244348" cy="1036566"/>
              </a:xfrm>
              <a:prstGeom prst="rect">
                <a:avLst/>
              </a:prstGeom>
              <a:blipFill>
                <a:blip r:embed="rId3"/>
                <a:stretch>
                  <a:fillRect l="-868" t="-18235" r="-813" b="-394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971009" y="5012651"/>
            <a:ext cx="21225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148429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340070"/>
              </p:ext>
            </p:extLst>
          </p:nvPr>
        </p:nvGraphicFramePr>
        <p:xfrm>
          <a:off x="1561802" y="1429321"/>
          <a:ext cx="8858202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367">
                  <a:extLst>
                    <a:ext uri="{9D8B030D-6E8A-4147-A177-3AD203B41FA5}">
                      <a16:colId xmlns:a16="http://schemas.microsoft.com/office/drawing/2014/main" val="1751387906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3367094414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4225970009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712507318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373038634"/>
                    </a:ext>
                  </a:extLst>
                </a:gridCol>
                <a:gridCol w="1476367">
                  <a:extLst>
                    <a:ext uri="{9D8B030D-6E8A-4147-A177-3AD203B41FA5}">
                      <a16:colId xmlns:a16="http://schemas.microsoft.com/office/drawing/2014/main" val="3389348901"/>
                    </a:ext>
                  </a:extLst>
                </a:gridCol>
              </a:tblGrid>
              <a:tr h="878846">
                <a:tc>
                  <a:txBody>
                    <a:bodyPr/>
                    <a:lstStyle/>
                    <a:p>
                      <a:pPr algn="ctr"/>
                      <a:r>
                        <a:rPr lang="en-GB" sz="5400" b="1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128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200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400" b="0" dirty="0">
                          <a:solidFill>
                            <a:schemeClr val="tx1"/>
                          </a:solidFill>
                        </a:rPr>
                        <a:t>800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79416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9795640"/>
                  </p:ext>
                </p:extLst>
              </p:nvPr>
            </p:nvGraphicFramePr>
            <p:xfrm>
              <a:off x="1560219" y="495519"/>
              <a:ext cx="8858202" cy="93294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6367">
                      <a:extLst>
                        <a:ext uri="{9D8B030D-6E8A-4147-A177-3AD203B41FA5}">
                          <a16:colId xmlns:a16="http://schemas.microsoft.com/office/drawing/2014/main" val="287597785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090821288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996008784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34202387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981756740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286741407"/>
                        </a:ext>
                      </a:extLst>
                    </a:gridCol>
                  </a:tblGrid>
                  <a:tr h="89635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5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5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GB" sz="54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4400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64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>
                              <a:solidFill>
                                <a:schemeClr val="tx1"/>
                              </a:solidFill>
                            </a:rPr>
                            <a:t>400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7003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19795640"/>
                  </p:ext>
                </p:extLst>
              </p:nvPr>
            </p:nvGraphicFramePr>
            <p:xfrm>
              <a:off x="1560219" y="495519"/>
              <a:ext cx="8858202" cy="932942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76367">
                      <a:extLst>
                        <a:ext uri="{9D8B030D-6E8A-4147-A177-3AD203B41FA5}">
                          <a16:colId xmlns:a16="http://schemas.microsoft.com/office/drawing/2014/main" val="287597785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090821288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3996008784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342023875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981756740"/>
                        </a:ext>
                      </a:extLst>
                    </a:gridCol>
                    <a:gridCol w="1476367">
                      <a:extLst>
                        <a:ext uri="{9D8B030D-6E8A-4147-A177-3AD203B41FA5}">
                          <a16:colId xmlns:a16="http://schemas.microsoft.com/office/drawing/2014/main" val="2286741407"/>
                        </a:ext>
                      </a:extLst>
                    </a:gridCol>
                  </a:tblGrid>
                  <a:tr h="932942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12" t="-3896" r="-499588" b="-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64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400" b="0" dirty="0" smtClean="0">
                              <a:solidFill>
                                <a:schemeClr val="tx1"/>
                              </a:solidFill>
                            </a:rPr>
                            <a:t>400</a:t>
                          </a:r>
                          <a:endParaRPr lang="en-GB" sz="4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2770035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" name="TextBox 4"/>
          <p:cNvSpPr txBox="1"/>
          <p:nvPr/>
        </p:nvSpPr>
        <p:spPr>
          <a:xfrm>
            <a:off x="1594658" y="2501664"/>
            <a:ext cx="8825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would the graph look like?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652058" y="3380510"/>
            <a:ext cx="4921135" cy="3305530"/>
            <a:chOff x="3895898" y="3352801"/>
            <a:chExt cx="4921135" cy="3305530"/>
          </a:xfrm>
        </p:grpSpPr>
        <p:grpSp>
          <p:nvGrpSpPr>
            <p:cNvPr id="12" name="Group 11"/>
            <p:cNvGrpSpPr/>
            <p:nvPr/>
          </p:nvGrpSpPr>
          <p:grpSpPr>
            <a:xfrm>
              <a:off x="4544291" y="3690852"/>
              <a:ext cx="3377738" cy="2599112"/>
              <a:chOff x="4444538" y="3674226"/>
              <a:chExt cx="3377738" cy="2599112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 flipV="1">
                <a:off x="4444538" y="3674226"/>
                <a:ext cx="5542" cy="2599112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>
              <a:xfrm>
                <a:off x="4444538" y="6259483"/>
                <a:ext cx="3377738" cy="13855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xtBox 12"/>
            <p:cNvSpPr txBox="1"/>
            <p:nvPr/>
          </p:nvSpPr>
          <p:spPr>
            <a:xfrm>
              <a:off x="3895898" y="3352801"/>
              <a:ext cx="4655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4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7922029" y="5810598"/>
                  <a:ext cx="895004" cy="8477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GB" sz="48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GB" sz="48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4800" b="1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p>
                        </m:sSup>
                      </m:oMath>
                    </m:oMathPara>
                  </a14:m>
                  <a:endParaRPr lang="en-GB" sz="48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2029" y="5810598"/>
                  <a:ext cx="895004" cy="84773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7" name="Straight Connector 16"/>
          <p:cNvCxnSpPr/>
          <p:nvPr/>
        </p:nvCxnSpPr>
        <p:spPr>
          <a:xfrm flipH="1">
            <a:off x="4300452" y="4217131"/>
            <a:ext cx="2848493" cy="206438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86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310497"/>
              </p:ext>
            </p:extLst>
          </p:nvPr>
        </p:nvGraphicFramePr>
        <p:xfrm>
          <a:off x="256570" y="1958000"/>
          <a:ext cx="3500782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1935"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25010" y="139522"/>
                <a:ext cx="3869777" cy="16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9600" b="1" i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y</a:t>
                </a:r>
                <a:r>
                  <a:rPr lang="en-GB" sz="96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GB" sz="9600" b="1" i="0" u="none" strike="noStrike" dirty="0">
                    <a:solidFill>
                      <a:srgbClr val="FFC000"/>
                    </a:solidFill>
                    <a:effectLst/>
                    <a:latin typeface="Symbol" panose="05050102010706020507" pitchFamily="18" charset="2"/>
                  </a:rPr>
                  <a:t>µ</a:t>
                </a:r>
                <a:r>
                  <a:rPr lang="en-GB" sz="96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96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9600" dirty="0"/>
                  <a:t>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010" y="139522"/>
                <a:ext cx="3869777" cy="1603068"/>
              </a:xfrm>
              <a:prstGeom prst="rect">
                <a:avLst/>
              </a:prstGeom>
              <a:blipFill>
                <a:blip r:embed="rId2"/>
                <a:stretch>
                  <a:fillRect l="-16220" t="-21293" b="-403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98874" y="398658"/>
                <a:ext cx="5265271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Write a formula connection </a:t>
                </a:r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400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400" dirty="0"/>
                  <a:t> given they are </a:t>
                </a:r>
              </a:p>
              <a:p>
                <a:pPr algn="ctr"/>
                <a:r>
                  <a:rPr lang="en-GB" sz="4400" dirty="0"/>
                  <a:t>directly proportional.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8874" y="398658"/>
                <a:ext cx="5265271" cy="2800767"/>
              </a:xfrm>
              <a:prstGeom prst="rect">
                <a:avLst/>
              </a:prstGeom>
              <a:blipFill>
                <a:blip r:embed="rId3"/>
                <a:stretch>
                  <a:fillRect l="-2431" t="-4348" r="-2199" b="-93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450048" y="3598814"/>
                <a:ext cx="5014097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1500" dirty="0"/>
                  <a:t> = 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115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048" y="3598814"/>
                <a:ext cx="5014097" cy="1862048"/>
              </a:xfrm>
              <a:prstGeom prst="rect">
                <a:avLst/>
              </a:prstGeom>
              <a:blipFill>
                <a:blip r:embed="rId4"/>
                <a:stretch>
                  <a:fillRect l="-10571" t="-23203" b="-4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677739"/>
                  </p:ext>
                </p:extLst>
              </p:nvPr>
            </p:nvGraphicFramePr>
            <p:xfrm>
              <a:off x="3963081" y="1958000"/>
              <a:ext cx="1750391" cy="46252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50391">
                      <a:extLst>
                        <a:ext uri="{9D8B030D-6E8A-4147-A177-3AD203B41FA5}">
                          <a16:colId xmlns:a16="http://schemas.microsoft.com/office/drawing/2014/main" val="1473784020"/>
                        </a:ext>
                      </a:extLst>
                    </a:gridCol>
                  </a:tblGrid>
                  <a:tr h="1051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66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6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GB" sz="6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660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3858611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7431214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59562973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87523639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91971118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894215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6677739"/>
                  </p:ext>
                </p:extLst>
              </p:nvPr>
            </p:nvGraphicFramePr>
            <p:xfrm>
              <a:off x="3963081" y="1958000"/>
              <a:ext cx="1750391" cy="46252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50391">
                      <a:extLst>
                        <a:ext uri="{9D8B030D-6E8A-4147-A177-3AD203B41FA5}">
                          <a16:colId xmlns:a16="http://schemas.microsoft.com/office/drawing/2014/main" val="1473784020"/>
                        </a:ext>
                      </a:extLst>
                    </a:gridCol>
                  </a:tblGrid>
                  <a:tr h="11200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47" t="-543" r="-694" b="-3358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3858611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7431214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59562973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87523639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91971118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8942159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5125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349827"/>
              </p:ext>
            </p:extLst>
          </p:nvPr>
        </p:nvGraphicFramePr>
        <p:xfrm>
          <a:off x="256570" y="1958000"/>
          <a:ext cx="3500782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3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3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1935"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66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270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2070">
                <a:tc>
                  <a:txBody>
                    <a:bodyPr/>
                    <a:lstStyle/>
                    <a:p>
                      <a:pPr algn="ctr"/>
                      <a:r>
                        <a:rPr lang="en-GB" sz="4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000" b="0" dirty="0">
                          <a:solidFill>
                            <a:schemeClr val="tx1"/>
                          </a:solidFill>
                        </a:rPr>
                        <a:t>640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425010" y="139522"/>
                <a:ext cx="3869777" cy="1603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GB" sz="9600" b="1" i="1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y</a:t>
                </a:r>
                <a:r>
                  <a:rPr lang="en-GB" sz="96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:r>
                  <a:rPr lang="en-GB" sz="9600" b="1" i="0" u="none" strike="noStrike" dirty="0">
                    <a:solidFill>
                      <a:srgbClr val="FFC000"/>
                    </a:solidFill>
                    <a:effectLst/>
                    <a:latin typeface="Symbol" panose="05050102010706020507" pitchFamily="18" charset="2"/>
                  </a:rPr>
                  <a:t>µ</a:t>
                </a:r>
                <a:r>
                  <a:rPr lang="en-GB" sz="9600" b="1" i="0" u="none" strike="noStrike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96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96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9600" b="1" i="1" u="none" strike="noStrike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GB" sz="9600" dirty="0"/>
                  <a:t>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5010" y="139522"/>
                <a:ext cx="3869777" cy="1603068"/>
              </a:xfrm>
              <a:prstGeom prst="rect">
                <a:avLst/>
              </a:prstGeom>
              <a:blipFill>
                <a:blip r:embed="rId2"/>
                <a:stretch>
                  <a:fillRect l="-16220" t="-21293" b="-403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58253" y="3487978"/>
                <a:ext cx="5389908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5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11500" dirty="0"/>
                  <a:t> = 10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115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115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115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8253" y="3487978"/>
                <a:ext cx="5389908" cy="1862048"/>
              </a:xfrm>
              <a:prstGeom prst="rect">
                <a:avLst/>
              </a:prstGeom>
              <a:blipFill>
                <a:blip r:embed="rId3"/>
                <a:stretch>
                  <a:fillRect l="-13348" t="-23203" b="-441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8683908"/>
                  </p:ext>
                </p:extLst>
              </p:nvPr>
            </p:nvGraphicFramePr>
            <p:xfrm>
              <a:off x="3963081" y="1958000"/>
              <a:ext cx="1750391" cy="46252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50391">
                      <a:extLst>
                        <a:ext uri="{9D8B030D-6E8A-4147-A177-3AD203B41FA5}">
                          <a16:colId xmlns:a16="http://schemas.microsoft.com/office/drawing/2014/main" val="1473784020"/>
                        </a:ext>
                      </a:extLst>
                    </a:gridCol>
                  </a:tblGrid>
                  <a:tr h="1051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GB" sz="66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6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𝒙</m:t>
                                    </m:r>
                                  </m:e>
                                  <m:sup>
                                    <m:r>
                                      <a:rPr lang="en-GB" sz="66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𝟑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GB" sz="6600" i="1" dirty="0">
                            <a:solidFill>
                              <a:schemeClr val="tx1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3858611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7431214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59562973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87523639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27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91971118"/>
                      </a:ext>
                    </a:extLst>
                  </a:tr>
                  <a:tr h="6720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64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8942159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58683908"/>
                  </p:ext>
                </p:extLst>
              </p:nvPr>
            </p:nvGraphicFramePr>
            <p:xfrm>
              <a:off x="3963081" y="1958000"/>
              <a:ext cx="1750391" cy="46252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750391">
                      <a:extLst>
                        <a:ext uri="{9D8B030D-6E8A-4147-A177-3AD203B41FA5}">
                          <a16:colId xmlns:a16="http://schemas.microsoft.com/office/drawing/2014/main" val="1473784020"/>
                        </a:ext>
                      </a:extLst>
                    </a:gridCol>
                  </a:tblGrid>
                  <a:tr h="112007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47" t="-543" r="-694" b="-3358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53858611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7431214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59562973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87523639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27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91971118"/>
                      </a:ext>
                    </a:extLst>
                  </a:tr>
                  <a:tr h="7010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GB" sz="4000" dirty="0" smtClean="0">
                              <a:solidFill>
                                <a:schemeClr val="tx1"/>
                              </a:solidFill>
                            </a:rPr>
                            <a:t>64</a:t>
                          </a:r>
                          <a:endParaRPr lang="en-GB" sz="4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8942159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412752" y="382033"/>
                <a:ext cx="5265271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Write a formula for </a:t>
                </a:r>
              </a:p>
              <a:p>
                <a:pPr algn="ctr"/>
                <a:r>
                  <a:rPr lang="en-GB" sz="4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400" dirty="0"/>
                  <a:t> in terms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GB" sz="4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/>
                <a:r>
                  <a:rPr lang="en-GB" sz="4400" dirty="0"/>
                  <a:t> given they are </a:t>
                </a:r>
              </a:p>
              <a:p>
                <a:pPr algn="ctr"/>
                <a:r>
                  <a:rPr lang="en-GB" sz="4400" dirty="0"/>
                  <a:t>directly proportional.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2752" y="382033"/>
                <a:ext cx="5265271" cy="2800767"/>
              </a:xfrm>
              <a:prstGeom prst="rect">
                <a:avLst/>
              </a:prstGeom>
              <a:blipFill>
                <a:blip r:embed="rId5"/>
                <a:stretch>
                  <a:fillRect l="-2315" t="-4575" r="-2315" b="-95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637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694205"/>
              </p:ext>
            </p:extLst>
          </p:nvPr>
        </p:nvGraphicFramePr>
        <p:xfrm>
          <a:off x="451721" y="5724084"/>
          <a:ext cx="8948672" cy="600075"/>
        </p:xfrm>
        <a:graphic>
          <a:graphicData uri="http://schemas.openxmlformats.org/drawingml/2006/table">
            <a:tbl>
              <a:tblPr/>
              <a:tblGrid>
                <a:gridCol w="8948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If </a:t>
                      </a:r>
                      <a:r>
                        <a:rPr lang="en-US" sz="32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is directly proportional to </a:t>
                      </a:r>
                      <a:r>
                        <a:rPr lang="en-US" sz="32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to the power of 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726534"/>
              </p:ext>
            </p:extLst>
          </p:nvPr>
        </p:nvGraphicFramePr>
        <p:xfrm>
          <a:off x="514149" y="3026562"/>
          <a:ext cx="8823816" cy="600075"/>
        </p:xfrm>
        <a:graphic>
          <a:graphicData uri="http://schemas.openxmlformats.org/drawingml/2006/table">
            <a:tbl>
              <a:tblPr/>
              <a:tblGrid>
                <a:gridCol w="8823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If</a:t>
                      </a:r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 directly proportional to the </a:t>
                      </a:r>
                      <a:r>
                        <a:rPr lang="en-US" sz="32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squared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7556831"/>
              </p:ext>
            </p:extLst>
          </p:nvPr>
        </p:nvGraphicFramePr>
        <p:xfrm>
          <a:off x="474568" y="4351455"/>
          <a:ext cx="8604174" cy="600075"/>
        </p:xfrm>
        <a:graphic>
          <a:graphicData uri="http://schemas.openxmlformats.org/drawingml/2006/table">
            <a:tbl>
              <a:tblPr/>
              <a:tblGrid>
                <a:gridCol w="86041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If</a:t>
                      </a:r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is directly proportional to the </a:t>
                      </a:r>
                      <a:r>
                        <a:rPr lang="en-US" sz="32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32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 cube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9470599" y="4235995"/>
            <a:ext cx="22300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54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y</a:t>
            </a:r>
            <a:r>
              <a:rPr lang="en-GB" sz="5400" b="1" i="0" u="none" strike="noStrike" dirty="0">
                <a:effectLst/>
                <a:latin typeface="Arial" panose="020B0604020202020204" pitchFamily="34" charset="0"/>
              </a:rPr>
              <a:t> = </a:t>
            </a:r>
            <a:r>
              <a:rPr lang="en-GB" sz="54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kx</a:t>
            </a:r>
            <a:r>
              <a:rPr lang="en-GB" sz="5400" b="1" i="0" u="none" strike="noStrike" baseline="300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3</a:t>
            </a:r>
            <a:endParaRPr lang="en-GB" sz="5400" b="1" i="1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70599" y="2838980"/>
            <a:ext cx="22300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54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y</a:t>
            </a:r>
            <a:r>
              <a:rPr lang="en-GB" sz="5400" b="1" i="0" u="none" strike="noStrike" dirty="0">
                <a:effectLst/>
                <a:latin typeface="Arial" panose="020B0604020202020204" pitchFamily="34" charset="0"/>
              </a:rPr>
              <a:t> = </a:t>
            </a:r>
            <a:r>
              <a:rPr lang="en-GB" sz="54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kx</a:t>
            </a:r>
            <a:r>
              <a:rPr lang="en-GB" sz="5400" b="1" i="0" u="none" strike="noStrike" baseline="300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2</a:t>
            </a:r>
            <a:endParaRPr lang="en-GB" sz="5400" b="1" i="1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470599" y="5479330"/>
            <a:ext cx="223009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54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y</a:t>
            </a:r>
            <a:r>
              <a:rPr lang="en-GB" sz="5400" b="1" i="0" u="none" strike="noStrike" dirty="0">
                <a:effectLst/>
                <a:latin typeface="Arial" panose="020B0604020202020204" pitchFamily="34" charset="0"/>
              </a:rPr>
              <a:t> = </a:t>
            </a:r>
            <a:r>
              <a:rPr lang="en-GB" sz="54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kx</a:t>
            </a:r>
            <a:r>
              <a:rPr lang="en-GB" sz="5400" b="1" i="0" u="none" strike="noStrike" baseline="3000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4</a:t>
            </a:r>
            <a:endParaRPr lang="en-GB" sz="5400" b="1" i="1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187664"/>
              </p:ext>
            </p:extLst>
          </p:nvPr>
        </p:nvGraphicFramePr>
        <p:xfrm>
          <a:off x="514149" y="1623525"/>
          <a:ext cx="5621395" cy="619125"/>
        </p:xfrm>
        <a:graphic>
          <a:graphicData uri="http://schemas.openxmlformats.org/drawingml/2006/table">
            <a:tbl>
              <a:tblPr/>
              <a:tblGrid>
                <a:gridCol w="5621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007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If </a:t>
                      </a:r>
                      <a:r>
                        <a:rPr lang="en-US" sz="32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y</a:t>
                      </a:r>
                      <a:r>
                        <a:rPr lang="en-US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is directly proportional to </a:t>
                      </a:r>
                      <a:r>
                        <a:rPr lang="en-US" sz="4000" b="1" i="1" u="none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  <a:endParaRPr lang="en-US" sz="4000" b="1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9470600" y="1449929"/>
            <a:ext cx="19736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GB" sz="5400" b="1" i="1" u="none" strike="noStrike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y</a:t>
            </a:r>
            <a:r>
              <a:rPr lang="en-GB" sz="5400" b="1" i="0" u="none" strike="noStrike" dirty="0">
                <a:effectLst/>
                <a:latin typeface="Arial" panose="020B0604020202020204" pitchFamily="34" charset="0"/>
              </a:rPr>
              <a:t> = </a:t>
            </a:r>
            <a:r>
              <a:rPr lang="en-GB" sz="5400" b="1" i="1" u="none" strike="noStrike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kx</a:t>
            </a:r>
            <a:endParaRPr lang="en-GB" sz="5400" b="1" i="1" u="none" strike="noStrike" dirty="0">
              <a:solidFill>
                <a:srgbClr val="FF0000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48743" y="435472"/>
            <a:ext cx="6589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GB" sz="4800" dirty="0"/>
              <a:t> = common multiplier</a:t>
            </a:r>
          </a:p>
        </p:txBody>
      </p:sp>
    </p:spTree>
    <p:extLst>
      <p:ext uri="{BB962C8B-B14F-4D97-AF65-F5344CB8AC3E}">
        <p14:creationId xmlns:p14="http://schemas.microsoft.com/office/powerpoint/2010/main" val="1438949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391</Words>
  <Application>Microsoft Office PowerPoint</Application>
  <PresentationFormat>Widescreen</PresentationFormat>
  <Paragraphs>165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27</cp:revision>
  <dcterms:created xsi:type="dcterms:W3CDTF">2015-11-10T11:06:32Z</dcterms:created>
  <dcterms:modified xsi:type="dcterms:W3CDTF">2022-11-11T05:33:45Z</dcterms:modified>
</cp:coreProperties>
</file>