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90" r:id="rId2"/>
    <p:sldId id="269" r:id="rId3"/>
    <p:sldId id="271" r:id="rId4"/>
    <p:sldId id="272" r:id="rId5"/>
    <p:sldId id="273" r:id="rId6"/>
    <p:sldId id="274" r:id="rId7"/>
    <p:sldId id="277" r:id="rId8"/>
    <p:sldId id="278" r:id="rId9"/>
    <p:sldId id="280" r:id="rId10"/>
    <p:sldId id="264" r:id="rId11"/>
    <p:sldId id="268" r:id="rId12"/>
    <p:sldId id="291" r:id="rId13"/>
    <p:sldId id="292" r:id="rId14"/>
    <p:sldId id="270" r:id="rId15"/>
    <p:sldId id="294" r:id="rId16"/>
    <p:sldId id="295" r:id="rId17"/>
    <p:sldId id="282" r:id="rId18"/>
    <p:sldId id="289" r:id="rId19"/>
    <p:sldId id="284" r:id="rId20"/>
    <p:sldId id="285" r:id="rId21"/>
    <p:sldId id="287" r:id="rId22"/>
    <p:sldId id="28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3B33A5-2976-4BEA-A1D5-330B4C5EEC7C}" v="2" dt="2025-09-11T10:04:05.1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01" autoAdjust="0"/>
  </p:normalViewPr>
  <p:slideViewPr>
    <p:cSldViewPr>
      <p:cViewPr varScale="1">
        <p:scale>
          <a:sx n="87" d="100"/>
          <a:sy n="87" d="100"/>
        </p:scale>
        <p:origin x="66" y="3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47CC942-5C60-4ED6-93B2-40D668440A4C}"/>
    <pc:docChg chg="undo custSel addSld delSld modSld sldOrd">
      <pc:chgData name="Stewart Gale" userId="3647ddd2-6040-41ae-a96d-232c23482af8" providerId="ADAL" clId="{947CC942-5C60-4ED6-93B2-40D668440A4C}" dt="2023-09-08T09:53:52.592" v="47" actId="1076"/>
      <pc:docMkLst>
        <pc:docMk/>
      </pc:docMkLst>
      <pc:sldChg chg="delSp modSp mod">
        <pc:chgData name="Stewart Gale" userId="3647ddd2-6040-41ae-a96d-232c23482af8" providerId="ADAL" clId="{947CC942-5C60-4ED6-93B2-40D668440A4C}" dt="2021-09-26T11:38:53.359" v="24" actId="1076"/>
        <pc:sldMkLst>
          <pc:docMk/>
          <pc:sldMk cId="2957985815" sldId="264"/>
        </pc:sldMkLst>
      </pc:sldChg>
      <pc:sldChg chg="delSp modSp add mod">
        <pc:chgData name="Stewart Gale" userId="3647ddd2-6040-41ae-a96d-232c23482af8" providerId="ADAL" clId="{947CC942-5C60-4ED6-93B2-40D668440A4C}" dt="2022-06-10T04:23:57.542" v="37" actId="1076"/>
        <pc:sldMkLst>
          <pc:docMk/>
          <pc:sldMk cId="736340696" sldId="270"/>
        </pc:sldMkLst>
      </pc:sldChg>
      <pc:sldChg chg="del">
        <pc:chgData name="Stewart Gale" userId="3647ddd2-6040-41ae-a96d-232c23482af8" providerId="ADAL" clId="{947CC942-5C60-4ED6-93B2-40D668440A4C}" dt="2022-06-10T04:24:58.532" v="45" actId="47"/>
        <pc:sldMkLst>
          <pc:docMk/>
          <pc:sldMk cId="560283832" sldId="281"/>
        </pc:sldMkLst>
      </pc:sldChg>
      <pc:sldChg chg="del">
        <pc:chgData name="Stewart Gale" userId="3647ddd2-6040-41ae-a96d-232c23482af8" providerId="ADAL" clId="{947CC942-5C60-4ED6-93B2-40D668440A4C}" dt="2022-06-10T04:25:05.868" v="46" actId="47"/>
        <pc:sldMkLst>
          <pc:docMk/>
          <pc:sldMk cId="3381943836" sldId="283"/>
        </pc:sldMkLst>
      </pc:sldChg>
      <pc:sldChg chg="addSp delSp modSp new mod ord">
        <pc:chgData name="Stewart Gale" userId="3647ddd2-6040-41ae-a96d-232c23482af8" providerId="ADAL" clId="{947CC942-5C60-4ED6-93B2-40D668440A4C}" dt="2023-09-08T09:53:52.592" v="47" actId="1076"/>
        <pc:sldMkLst>
          <pc:docMk/>
          <pc:sldMk cId="3450207625" sldId="290"/>
        </pc:sldMkLst>
      </pc:sldChg>
      <pc:sldChg chg="delSp add mod">
        <pc:chgData name="Stewart Gale" userId="3647ddd2-6040-41ae-a96d-232c23482af8" providerId="ADAL" clId="{947CC942-5C60-4ED6-93B2-40D668440A4C}" dt="2022-06-10T04:23:18.971" v="29" actId="478"/>
        <pc:sldMkLst>
          <pc:docMk/>
          <pc:sldMk cId="3527388572" sldId="291"/>
        </pc:sldMkLst>
      </pc:sldChg>
      <pc:sldChg chg="delSp modSp add mod">
        <pc:chgData name="Stewart Gale" userId="3647ddd2-6040-41ae-a96d-232c23482af8" providerId="ADAL" clId="{947CC942-5C60-4ED6-93B2-40D668440A4C}" dt="2022-06-10T04:23:34.835" v="32" actId="20577"/>
        <pc:sldMkLst>
          <pc:docMk/>
          <pc:sldMk cId="240877331" sldId="292"/>
        </pc:sldMkLst>
      </pc:sldChg>
      <pc:sldChg chg="delSp modSp add mod">
        <pc:chgData name="Stewart Gale" userId="3647ddd2-6040-41ae-a96d-232c23482af8" providerId="ADAL" clId="{947CC942-5C60-4ED6-93B2-40D668440A4C}" dt="2022-06-10T04:24:08.542" v="39" actId="1076"/>
        <pc:sldMkLst>
          <pc:docMk/>
          <pc:sldMk cId="428934478" sldId="293"/>
        </pc:sldMkLst>
      </pc:sldChg>
      <pc:sldChg chg="delSp modSp add mod">
        <pc:chgData name="Stewart Gale" userId="3647ddd2-6040-41ae-a96d-232c23482af8" providerId="ADAL" clId="{947CC942-5C60-4ED6-93B2-40D668440A4C}" dt="2022-06-10T04:24:23.622" v="42" actId="20577"/>
        <pc:sldMkLst>
          <pc:docMk/>
          <pc:sldMk cId="2998026573" sldId="294"/>
        </pc:sldMkLst>
      </pc:sldChg>
      <pc:sldChg chg="delSp modSp add mod">
        <pc:chgData name="Stewart Gale" userId="3647ddd2-6040-41ae-a96d-232c23482af8" providerId="ADAL" clId="{947CC942-5C60-4ED6-93B2-40D668440A4C}" dt="2022-06-10T04:24:35.031" v="44" actId="1076"/>
        <pc:sldMkLst>
          <pc:docMk/>
          <pc:sldMk cId="4112882447" sldId="295"/>
        </pc:sldMkLst>
      </pc:sldChg>
    </pc:docChg>
  </pc:docChgLst>
  <pc:docChgLst>
    <pc:chgData name="Stewart Gale" userId="3647ddd2-6040-41ae-a96d-232c23482af8" providerId="ADAL" clId="{06789ACE-9C8B-434B-894E-5A86F9D6F4CB}"/>
    <pc:docChg chg="delSld modSld">
      <pc:chgData name="Stewart Gale" userId="3647ddd2-6040-41ae-a96d-232c23482af8" providerId="ADAL" clId="{06789ACE-9C8B-434B-894E-5A86F9D6F4CB}" dt="2025-09-11T10:07:15.784" v="2" actId="47"/>
      <pc:docMkLst>
        <pc:docMk/>
      </pc:docMkLst>
      <pc:sldChg chg="modSp">
        <pc:chgData name="Stewart Gale" userId="3647ddd2-6040-41ae-a96d-232c23482af8" providerId="ADAL" clId="{06789ACE-9C8B-434B-894E-5A86F9D6F4CB}" dt="2025-09-11T10:04:05.130" v="1" actId="20577"/>
        <pc:sldMkLst>
          <pc:docMk/>
          <pc:sldMk cId="240877331" sldId="292"/>
        </pc:sldMkLst>
        <pc:spChg chg="mod">
          <ac:chgData name="Stewart Gale" userId="3647ddd2-6040-41ae-a96d-232c23482af8" providerId="ADAL" clId="{06789ACE-9C8B-434B-894E-5A86F9D6F4CB}" dt="2025-09-11T10:04:05.130" v="1" actId="20577"/>
          <ac:spMkLst>
            <pc:docMk/>
            <pc:sldMk cId="240877331" sldId="292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06789ACE-9C8B-434B-894E-5A86F9D6F4CB}" dt="2025-09-11T10:07:15.784" v="2" actId="47"/>
        <pc:sldMkLst>
          <pc:docMk/>
          <pc:sldMk cId="428934478" sldId="293"/>
        </pc:sldMkLst>
      </pc:sldChg>
    </pc:docChg>
  </pc:docChgLst>
  <pc:docChgLst>
    <pc:chgData name="Stewart Gale" userId="S::stewart.gale@dubaicollege.org::3647ddd2-6040-41ae-a96d-232c23482af8" providerId="AD" clId="Web-{D44F6B22-F923-4BC0-8AC5-ED63DF6B78EE}"/>
    <pc:docChg chg="addSld">
      <pc:chgData name="Stewart Gale" userId="S::stewart.gale@dubaicollege.org::3647ddd2-6040-41ae-a96d-232c23482af8" providerId="AD" clId="Web-{D44F6B22-F923-4BC0-8AC5-ED63DF6B78EE}" dt="2020-10-05T04:38:40.346" v="0"/>
      <pc:docMkLst>
        <pc:docMk/>
      </pc:docMkLst>
      <pc:sldChg chg="new">
        <pc:chgData name="Stewart Gale" userId="S::stewart.gale@dubaicollege.org::3647ddd2-6040-41ae-a96d-232c23482af8" providerId="AD" clId="Web-{D44F6B22-F923-4BC0-8AC5-ED63DF6B78EE}" dt="2020-10-05T04:38:40.346" v="0"/>
        <pc:sldMkLst>
          <pc:docMk/>
          <pc:sldMk cId="2150695958" sldId="290"/>
        </pc:sldMkLst>
      </pc:sldChg>
    </pc:docChg>
  </pc:docChgLst>
  <pc:docChgLst>
    <pc:chgData name="Stewart Gale" userId="S::stewart.gale@dubaicollege.org::3647ddd2-6040-41ae-a96d-232c23482af8" providerId="AD" clId="Web-{4E2F7A95-3D41-3917-4391-F7B1C82F3189}"/>
    <pc:docChg chg="delSld modSld">
      <pc:chgData name="Stewart Gale" userId="S::stewart.gale@dubaicollege.org::3647ddd2-6040-41ae-a96d-232c23482af8" providerId="AD" clId="Web-{4E2F7A95-3D41-3917-4391-F7B1C82F3189}" dt="2020-10-05T05:38:43.807" v="8"/>
      <pc:docMkLst>
        <pc:docMk/>
      </pc:docMkLst>
      <pc:sldChg chg="del">
        <pc:chgData name="Stewart Gale" userId="S::stewart.gale@dubaicollege.org::3647ddd2-6040-41ae-a96d-232c23482af8" providerId="AD" clId="Web-{4E2F7A95-3D41-3917-4391-F7B1C82F3189}" dt="2020-10-05T05:37:41.288" v="1"/>
        <pc:sldMkLst>
          <pc:docMk/>
          <pc:sldMk cId="3019299513" sldId="275"/>
        </pc:sldMkLst>
      </pc:sldChg>
      <pc:sldChg chg="del">
        <pc:chgData name="Stewart Gale" userId="S::stewart.gale@dubaicollege.org::3647ddd2-6040-41ae-a96d-232c23482af8" providerId="AD" clId="Web-{4E2F7A95-3D41-3917-4391-F7B1C82F3189}" dt="2020-10-05T05:37:46.617" v="2"/>
        <pc:sldMkLst>
          <pc:docMk/>
          <pc:sldMk cId="3005821722" sldId="276"/>
        </pc:sldMkLst>
      </pc:sldChg>
      <pc:sldChg chg="del">
        <pc:chgData name="Stewart Gale" userId="S::stewart.gale@dubaicollege.org::3647ddd2-6040-41ae-a96d-232c23482af8" providerId="AD" clId="Web-{4E2F7A95-3D41-3917-4391-F7B1C82F3189}" dt="2020-10-05T05:38:05.352" v="3"/>
        <pc:sldMkLst>
          <pc:docMk/>
          <pc:sldMk cId="3757602527" sldId="279"/>
        </pc:sldMkLst>
      </pc:sldChg>
      <pc:sldChg chg="addSp delSp modSp addAnim delAnim">
        <pc:chgData name="Stewart Gale" userId="S::stewart.gale@dubaicollege.org::3647ddd2-6040-41ae-a96d-232c23482af8" providerId="AD" clId="Web-{4E2F7A95-3D41-3917-4391-F7B1C82F3189}" dt="2020-10-05T05:38:43.807" v="8"/>
        <pc:sldMkLst>
          <pc:docMk/>
          <pc:sldMk cId="3108807103" sldId="285"/>
        </pc:sldMkLst>
      </pc:sldChg>
      <pc:sldChg chg="del">
        <pc:chgData name="Stewart Gale" userId="S::stewart.gale@dubaicollege.org::3647ddd2-6040-41ae-a96d-232c23482af8" providerId="AD" clId="Web-{4E2F7A95-3D41-3917-4391-F7B1C82F3189}" dt="2020-10-05T05:37:30.991" v="0"/>
        <pc:sldMkLst>
          <pc:docMk/>
          <pc:sldMk cId="2150695958" sldId="29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90E8-808E-486D-96B3-17E2CA966B34}" type="datetimeFigureOut">
              <a:rPr lang="en-US" smtClean="0"/>
              <a:pPr/>
              <a:t>9/11/2025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7AD96-B594-470B-A8E7-0B3257DA6E1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997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56BD-F05F-433D-8671-23A0AB96554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151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56BD-F05F-433D-8671-23A0AB96554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314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75AED4-59C2-480F-87D7-9B1DF1DE4EF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78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75AED4-59C2-480F-87D7-9B1DF1DE4EF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956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75AED4-59C2-480F-87D7-9B1DF1DE4EF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677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75AED4-59C2-480F-87D7-9B1DF1DE4EF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160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75AED4-59C2-480F-87D7-9B1DF1DE4EF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655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74BB-011F-4DED-9359-07064B760EE2}" type="datetimeFigureOut">
              <a:rPr lang="en-US" smtClean="0"/>
              <a:pPr/>
              <a:t>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369F-E664-4249-BF0E-7EC49989EC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777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74BB-011F-4DED-9359-07064B760EE2}" type="datetimeFigureOut">
              <a:rPr lang="en-US" smtClean="0"/>
              <a:pPr/>
              <a:t>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369F-E664-4249-BF0E-7EC49989EC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687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74BB-011F-4DED-9359-07064B760EE2}" type="datetimeFigureOut">
              <a:rPr lang="en-US" smtClean="0"/>
              <a:pPr/>
              <a:t>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369F-E664-4249-BF0E-7EC49989EC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21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74BB-011F-4DED-9359-07064B760EE2}" type="datetimeFigureOut">
              <a:rPr lang="en-US" smtClean="0"/>
              <a:pPr/>
              <a:t>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369F-E664-4249-BF0E-7EC49989EC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7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74BB-011F-4DED-9359-07064B760EE2}" type="datetimeFigureOut">
              <a:rPr lang="en-US" smtClean="0"/>
              <a:pPr/>
              <a:t>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369F-E664-4249-BF0E-7EC49989EC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707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74BB-011F-4DED-9359-07064B760EE2}" type="datetimeFigureOut">
              <a:rPr lang="en-US" smtClean="0"/>
              <a:pPr/>
              <a:t>9/11/2025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369F-E664-4249-BF0E-7EC49989EC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912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74BB-011F-4DED-9359-07064B760EE2}" type="datetimeFigureOut">
              <a:rPr lang="en-US" smtClean="0"/>
              <a:pPr/>
              <a:t>9/11/2025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369F-E664-4249-BF0E-7EC49989EC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10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74BB-011F-4DED-9359-07064B760EE2}" type="datetimeFigureOut">
              <a:rPr lang="en-US" smtClean="0"/>
              <a:pPr/>
              <a:t>9/11/2025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369F-E664-4249-BF0E-7EC49989EC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329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74BB-011F-4DED-9359-07064B760EE2}" type="datetimeFigureOut">
              <a:rPr lang="en-US" smtClean="0"/>
              <a:pPr/>
              <a:t>9/11/2025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369F-E664-4249-BF0E-7EC49989EC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626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74BB-011F-4DED-9359-07064B760EE2}" type="datetimeFigureOut">
              <a:rPr lang="en-US" smtClean="0"/>
              <a:pPr/>
              <a:t>9/11/2025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369F-E664-4249-BF0E-7EC49989EC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84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74BB-011F-4DED-9359-07064B760EE2}" type="datetimeFigureOut">
              <a:rPr lang="en-US" smtClean="0"/>
              <a:pPr/>
              <a:t>9/11/2025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369F-E664-4249-BF0E-7EC49989EC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261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D74BB-011F-4DED-9359-07064B760EE2}" type="datetimeFigureOut">
              <a:rPr lang="en-US" smtClean="0"/>
              <a:pPr/>
              <a:t>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A369F-E664-4249-BF0E-7EC49989EC3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96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pn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png"/><Relationship Id="rId4" Type="http://schemas.openxmlformats.org/officeDocument/2006/relationships/image" Target="../media/image1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C9671A-5A20-48FE-BB01-62471E9386F2}"/>
              </a:ext>
            </a:extLst>
          </p:cNvPr>
          <p:cNvSpPr/>
          <p:nvPr/>
        </p:nvSpPr>
        <p:spPr>
          <a:xfrm>
            <a:off x="587388" y="1988840"/>
            <a:ext cx="1101722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LO: Rearranging Formula </a:t>
            </a:r>
          </a:p>
          <a:p>
            <a:pPr algn="ctr"/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</a:rPr>
              <a:t>(Powers and Roots)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3450207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7368" y="329187"/>
            <a:ext cx="111612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Can you think of a famous formula that contains a power?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79776" y="3212976"/>
            <a:ext cx="71592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>
                <a:latin typeface="Comic Sans MS" panose="030F0702030302020204" pitchFamily="66" charset="0"/>
              </a:rPr>
              <a:t>E = mc</a:t>
            </a:r>
            <a:r>
              <a:rPr lang="en-GB" sz="13800" b="1" baseline="30000" dirty="0">
                <a:latin typeface="Comic Sans MS" panose="030F0702030302020204" pitchFamily="66" charset="0"/>
              </a:rPr>
              <a:t>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8914"/>
          <a:stretch/>
        </p:blipFill>
        <p:spPr>
          <a:xfrm>
            <a:off x="551384" y="3212976"/>
            <a:ext cx="2883870" cy="250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98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5854" y="224067"/>
            <a:ext cx="5832648" cy="1902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latin typeface="Comic Sans MS" panose="030F0702030302020204" pitchFamily="66" charset="0"/>
              </a:rPr>
              <a:t>E = mc</a:t>
            </a:r>
            <a:r>
              <a:rPr lang="en-GB" sz="11500" b="1" baseline="30000" dirty="0">
                <a:latin typeface="Comic Sans MS" panose="030F0702030302020204" pitchFamily="66" charset="0"/>
              </a:rPr>
              <a:t>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8914"/>
          <a:stretch/>
        </p:blipFill>
        <p:spPr>
          <a:xfrm>
            <a:off x="1415480" y="188640"/>
            <a:ext cx="2450374" cy="21270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83432" y="2248827"/>
            <a:ext cx="10081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atin typeface="Comic Sans MS" panose="030F0702030302020204" pitchFamily="66" charset="0"/>
              </a:rPr>
              <a:t>E</a:t>
            </a:r>
            <a:r>
              <a:rPr lang="en-GB" sz="4400" dirty="0">
                <a:latin typeface="Comic Sans MS" panose="030F0702030302020204" pitchFamily="66" charset="0"/>
              </a:rPr>
              <a:t> (energy) </a:t>
            </a:r>
            <a:r>
              <a:rPr lang="en-GB" sz="4400" b="1" dirty="0">
                <a:latin typeface="Comic Sans MS" panose="030F0702030302020204" pitchFamily="66" charset="0"/>
              </a:rPr>
              <a:t>M</a:t>
            </a:r>
            <a:r>
              <a:rPr lang="en-GB" sz="4400" dirty="0">
                <a:latin typeface="Comic Sans MS" panose="030F0702030302020204" pitchFamily="66" charset="0"/>
              </a:rPr>
              <a:t> (mass) </a:t>
            </a:r>
            <a:r>
              <a:rPr lang="en-GB" sz="4400" b="1" dirty="0">
                <a:latin typeface="Comic Sans MS" panose="030F0702030302020204" pitchFamily="66" charset="0"/>
              </a:rPr>
              <a:t>C</a:t>
            </a:r>
            <a:r>
              <a:rPr lang="en-GB" sz="4400" dirty="0">
                <a:latin typeface="Comic Sans MS" panose="030F0702030302020204" pitchFamily="66" charset="0"/>
              </a:rPr>
              <a:t> (speed of light) </a:t>
            </a:r>
            <a:endParaRPr lang="en-GB" sz="4400" baseline="300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3212976"/>
            <a:ext cx="11305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How would you calculate the speed of light?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647728" y="3789040"/>
                <a:ext cx="4394729" cy="30986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9600" b="1" dirty="0">
                    <a:latin typeface="Comic Sans MS" panose="030F0702030302020204" pitchFamily="66" charset="0"/>
                  </a:rPr>
                  <a:t>c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96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9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1" i="1" smtClean="0">
                                <a:latin typeface="Cambria Math" panose="02040503050406030204" pitchFamily="18" charset="0"/>
                              </a:rPr>
                              <m:t>𝑬</m:t>
                            </m:r>
                          </m:num>
                          <m:den>
                            <m:r>
                              <a:rPr lang="en-GB" sz="96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den>
                        </m:f>
                      </m:e>
                    </m:rad>
                  </m:oMath>
                </a14:m>
                <a:endParaRPr lang="en-GB" sz="9600" b="1" baseline="30000" dirty="0"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3789040"/>
                <a:ext cx="4394729" cy="3098605"/>
              </a:xfrm>
              <a:prstGeom prst="rect">
                <a:avLst/>
              </a:prstGeom>
              <a:blipFill>
                <a:blip r:embed="rId4"/>
                <a:stretch>
                  <a:fillRect l="-14563" b="-9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075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524000" y="396875"/>
                <a:ext cx="9144000" cy="1325563"/>
              </a:xfrm>
            </p:spPr>
            <p:txBody>
              <a:bodyPr/>
              <a:lstStyle/>
              <a:p>
                <a:pPr algn="ctr"/>
                <a:r>
                  <a:rPr lang="en-GB" dirty="0"/>
                  <a:t>Make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dirty="0"/>
                  <a:t> the subject of the equation 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24000" y="396875"/>
                <a:ext cx="9144000" cy="1325563"/>
              </a:xfrm>
              <a:blipFill>
                <a:blip r:embed="rId4"/>
                <a:stretch>
                  <a:fillRect t="-133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631504" y="1722438"/>
                <a:ext cx="4038600" cy="4525963"/>
              </a:xfrm>
            </p:spPr>
            <p:txBody>
              <a:bodyPr>
                <a:normAutofit/>
              </a:bodyPr>
              <a:lstStyle/>
              <a:p>
                <a:endParaRPr lang="en-GB" sz="3600" dirty="0"/>
              </a:p>
              <a:p>
                <a:pPr marL="0" indent="0">
                  <a:buNone/>
                </a:pPr>
                <a:r>
                  <a:rPr lang="en-GB" sz="4400" dirty="0"/>
                  <a:t>A.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num>
                          <m:den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+2</m:t>
                        </m:r>
                      </m:e>
                    </m:rad>
                  </m:oMath>
                </a14:m>
                <a:endParaRPr lang="en-GB" sz="4400" dirty="0">
                  <a:ea typeface="Cambria Math"/>
                </a:endParaRPr>
              </a:p>
              <a:p>
                <a:endParaRPr lang="en-GB" sz="4400" dirty="0"/>
              </a:p>
              <a:p>
                <a:pPr marL="0" indent="0">
                  <a:buNone/>
                </a:pPr>
                <a:r>
                  <a:rPr lang="en-GB" sz="4400" dirty="0"/>
                  <a:t>B.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 </m:t>
                            </m:r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 </m:t>
                            </m:r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rad>
                  </m:oMath>
                </a14:m>
                <a:endParaRPr lang="en-GB" dirty="0">
                  <a:ea typeface="Cambria Math"/>
                </a:endParaRPr>
              </a:p>
              <a:p>
                <a:endParaRPr lang="en-GB" dirty="0">
                  <a:ea typeface="Cambria Math"/>
                </a:endParaRPr>
              </a:p>
              <a:p>
                <a:endParaRPr lang="en-GB" dirty="0">
                  <a:ea typeface="Cambria Math"/>
                </a:endParaRP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631504" y="1722438"/>
                <a:ext cx="4038600" cy="4525963"/>
              </a:xfrm>
              <a:blipFill>
                <a:blip r:embed="rId5"/>
                <a:stretch>
                  <a:fillRect l="-61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593904" y="1722438"/>
                <a:ext cx="4038600" cy="4525963"/>
              </a:xfrm>
            </p:spPr>
            <p:txBody>
              <a:bodyPr>
                <a:normAutofit/>
              </a:bodyPr>
              <a:lstStyle/>
              <a:p>
                <a:pPr>
                  <a:buFont typeface="+mj-lt"/>
                  <a:buAutoNum type="alphaUcPeriod" startAt="3"/>
                </a:pPr>
                <a:endParaRPr lang="en-GB" sz="3600" dirty="0"/>
              </a:p>
              <a:p>
                <a:pPr>
                  <a:buFont typeface="+mj-lt"/>
                  <a:buAutoNum type="alphaUcPeriod" startAt="3"/>
                </a:pPr>
                <a:r>
                  <a:rPr lang="en-GB" sz="4400" dirty="0"/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num>
                          <m:den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−2</m:t>
                        </m:r>
                      </m:e>
                    </m:rad>
                  </m:oMath>
                </a14:m>
                <a:endParaRPr lang="en-GB" sz="4400" dirty="0">
                  <a:ea typeface="Cambria Math"/>
                </a:endParaRPr>
              </a:p>
              <a:p>
                <a:pPr>
                  <a:buAutoNum type="alphaUcPeriod" startAt="3"/>
                </a:pPr>
                <a:endParaRPr lang="en-GB" sz="4400" dirty="0">
                  <a:ea typeface="Cambria Math"/>
                </a:endParaRPr>
              </a:p>
              <a:p>
                <a:pPr>
                  <a:buAutoNum type="alphaUcPeriod" startAt="3"/>
                </a:pPr>
                <a:r>
                  <a:rPr lang="en-GB" sz="4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 </m:t>
                            </m:r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 </m:t>
                            </m:r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ra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593904" y="1722438"/>
                <a:ext cx="4038600" cy="4525963"/>
              </a:xfrm>
              <a:blipFill>
                <a:blip r:embed="rId6"/>
                <a:stretch>
                  <a:fillRect l="-63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5807968" y="2132856"/>
            <a:ext cx="0" cy="41044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421928" y="4218991"/>
            <a:ext cx="3744416" cy="1658281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738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524000" y="267494"/>
                <a:ext cx="9144000" cy="1721346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en-GB" dirty="0"/>
                  <a:t>Make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dirty="0"/>
                  <a:t> the subject of the equation 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𝑦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+7)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24000" y="267494"/>
                <a:ext cx="9144000" cy="1721346"/>
              </a:xfrm>
              <a:blipFill>
                <a:blip r:embed="rId4"/>
                <a:stretch>
                  <a:fillRect b="-53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565648" y="2420888"/>
                <a:ext cx="4038600" cy="3002707"/>
              </a:xfrm>
            </p:spPr>
            <p:txBody>
              <a:bodyPr>
                <a:normAutofit/>
              </a:bodyPr>
              <a:lstStyle/>
              <a:p>
                <a:endParaRPr lang="en-GB" sz="3600" dirty="0"/>
              </a:p>
              <a:p>
                <a:pPr marL="0" indent="0">
                  <a:buNone/>
                </a:pPr>
                <a:r>
                  <a:rPr lang="en-GB" sz="4400" dirty="0"/>
                  <a:t>A.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  <m:t>𝑦</m:t>
                        </m:r>
                      </m:e>
                    </m:rad>
                    <m:r>
                      <a:rPr lang="en-GB" sz="4400" i="1">
                        <a:latin typeface="Cambria Math" panose="02040503050406030204" pitchFamily="18" charset="0"/>
                        <a:ea typeface="Cambria Math"/>
                      </a:rPr>
                      <m:t>−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7</m:t>
                    </m:r>
                  </m:oMath>
                </a14:m>
                <a:endParaRPr lang="en-GB" sz="4400" dirty="0">
                  <a:ea typeface="Cambria Math"/>
                </a:endParaRPr>
              </a:p>
              <a:p>
                <a:endParaRPr lang="en-GB" sz="4400" dirty="0"/>
              </a:p>
              <a:p>
                <a:pPr marL="0" indent="0">
                  <a:buNone/>
                </a:pPr>
                <a:r>
                  <a:rPr lang="en-GB" sz="4400" dirty="0"/>
                  <a:t>B.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  <m:t>𝑦</m:t>
                        </m:r>
                      </m:e>
                    </m:rad>
                    <m:r>
                      <a:rPr lang="en-GB" sz="4400" i="1">
                        <a:latin typeface="Cambria Math"/>
                        <a:ea typeface="Cambria Math"/>
                      </a:rPr>
                      <m:t>+7</m:t>
                    </m:r>
                  </m:oMath>
                </a14:m>
                <a:endParaRPr lang="en-GB" dirty="0">
                  <a:ea typeface="Cambria Math"/>
                </a:endParaRPr>
              </a:p>
              <a:p>
                <a:endParaRPr lang="en-GB" dirty="0">
                  <a:ea typeface="Cambria Math"/>
                </a:endParaRPr>
              </a:p>
              <a:p>
                <a:endParaRPr lang="en-GB" dirty="0">
                  <a:ea typeface="Cambria Math"/>
                </a:endParaRP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565648" y="2420888"/>
                <a:ext cx="4038600" cy="3002707"/>
              </a:xfrm>
              <a:blipFill>
                <a:blip r:embed="rId5"/>
                <a:stretch>
                  <a:fillRect l="-6193" b="-3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456040" y="2276872"/>
                <a:ext cx="3750568" cy="3146723"/>
              </a:xfrm>
            </p:spPr>
            <p:txBody>
              <a:bodyPr>
                <a:normAutofit/>
              </a:bodyPr>
              <a:lstStyle/>
              <a:p>
                <a:pPr>
                  <a:buFont typeface="+mj-lt"/>
                  <a:buAutoNum type="alphaUcPeriod" startAt="3"/>
                </a:pPr>
                <a:endParaRPr lang="en-GB" sz="3600" dirty="0"/>
              </a:p>
              <a:p>
                <a:pPr>
                  <a:buFont typeface="+mj-lt"/>
                  <a:buAutoNum type="alphaUcPeriod" startAt="3"/>
                </a:pPr>
                <a:r>
                  <a:rPr lang="en-GB" sz="4400" dirty="0"/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  <m:t>𝑦</m:t>
                        </m:r>
                        <m: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  <m:t>+7</m:t>
                        </m:r>
                      </m:e>
                    </m:rad>
                  </m:oMath>
                </a14:m>
                <a:endParaRPr lang="en-GB" sz="4400" dirty="0">
                  <a:ea typeface="Cambria Math"/>
                </a:endParaRPr>
              </a:p>
              <a:p>
                <a:pPr>
                  <a:buAutoNum type="alphaUcPeriod" startAt="3"/>
                </a:pPr>
                <a:endParaRPr lang="en-GB" sz="4400" dirty="0">
                  <a:ea typeface="Cambria Math"/>
                </a:endParaRPr>
              </a:p>
              <a:p>
                <a:pPr>
                  <a:buAutoNum type="alphaUcPeriod" startAt="3"/>
                </a:pPr>
                <a:r>
                  <a:rPr lang="en-GB" sz="4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  <m:t>𝑦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  <a:ea typeface="Cambria Math"/>
                          </a:rPr>
                          <m:t>−</m:t>
                        </m:r>
                        <m: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  <m:t>7</m:t>
                        </m:r>
                      </m:e>
                    </m:rad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456040" y="2276872"/>
                <a:ext cx="3750568" cy="3146723"/>
              </a:xfrm>
              <a:blipFill>
                <a:blip r:embed="rId6"/>
                <a:stretch>
                  <a:fillRect l="-6829" b="-48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5807968" y="2132856"/>
            <a:ext cx="0" cy="41044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586166" y="2822015"/>
            <a:ext cx="3579883" cy="1017404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877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524000" y="267494"/>
                <a:ext cx="9144000" cy="1721346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en-GB" dirty="0"/>
                  <a:t>Make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dirty="0"/>
                  <a:t> the subject of the equation 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𝑦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/>
                          </a:rPr>
                          <m:t>4</m:t>
                        </m:r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24000" y="267494"/>
                <a:ext cx="9144000" cy="1721346"/>
              </a:xfrm>
              <a:blipFill>
                <a:blip r:embed="rId4"/>
                <a:stretch>
                  <a:fillRect t="-9574" b="-74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2195126" y="2114746"/>
                <a:ext cx="3240360" cy="4525963"/>
              </a:xfrm>
            </p:spPr>
            <p:txBody>
              <a:bodyPr>
                <a:normAutofit lnSpcReduction="10000"/>
              </a:bodyPr>
              <a:lstStyle/>
              <a:p>
                <a:endParaRPr lang="en-GB" sz="3600" dirty="0"/>
              </a:p>
              <a:p>
                <a:pPr marL="0" indent="0">
                  <a:buNone/>
                </a:pPr>
                <a:r>
                  <a:rPr lang="en-GB" sz="4400" dirty="0"/>
                  <a:t>A.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5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𝑦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 </m:t>
                            </m:r>
                          </m:num>
                          <m:den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rad>
                  </m:oMath>
                </a14:m>
                <a:endParaRPr lang="en-GB" sz="4400" dirty="0">
                  <a:ea typeface="Cambria Math"/>
                </a:endParaRPr>
              </a:p>
              <a:p>
                <a:endParaRPr lang="en-GB" sz="4400" dirty="0"/>
              </a:p>
              <a:p>
                <a:pPr marL="0" indent="0">
                  <a:buNone/>
                </a:pPr>
                <a:r>
                  <a:rPr lang="en-GB" sz="4400" dirty="0"/>
                  <a:t>B.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5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𝑦</m:t>
                            </m:r>
                          </m:e>
                        </m:rad>
                      </m:num>
                      <m:den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en-GB" dirty="0">
                  <a:ea typeface="Cambria Math"/>
                </a:endParaRPr>
              </a:p>
              <a:p>
                <a:endParaRPr lang="en-GB" dirty="0">
                  <a:ea typeface="Cambria Math"/>
                </a:endParaRPr>
              </a:p>
              <a:p>
                <a:endParaRPr lang="en-GB" dirty="0">
                  <a:ea typeface="Cambria Math"/>
                </a:endParaRP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195126" y="2114746"/>
                <a:ext cx="3240360" cy="4525963"/>
              </a:xfrm>
              <a:blipFill>
                <a:blip r:embed="rId5"/>
                <a:stretch>
                  <a:fillRect l="-75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816080" y="2132856"/>
                <a:ext cx="3384376" cy="3794795"/>
              </a:xfrm>
            </p:spPr>
            <p:txBody>
              <a:bodyPr>
                <a:normAutofit lnSpcReduction="10000"/>
              </a:bodyPr>
              <a:lstStyle/>
              <a:p>
                <a:pPr>
                  <a:buFont typeface="+mj-lt"/>
                  <a:buAutoNum type="alphaUcPeriod" startAt="3"/>
                </a:pPr>
                <a:endParaRPr lang="en-GB" sz="3600" dirty="0"/>
              </a:p>
              <a:p>
                <a:pPr>
                  <a:buFont typeface="+mj-lt"/>
                  <a:buAutoNum type="alphaUcPeriod" startAt="3"/>
                </a:pPr>
                <a:r>
                  <a:rPr lang="en-GB" sz="4400" dirty="0"/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4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𝑦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 </m:t>
                            </m:r>
                          </m:num>
                          <m:den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5</m:t>
                            </m:r>
                          </m:den>
                        </m:f>
                      </m:e>
                    </m:rad>
                  </m:oMath>
                </a14:m>
                <a:endParaRPr lang="en-GB" sz="4400" dirty="0">
                  <a:ea typeface="Cambria Math"/>
                </a:endParaRPr>
              </a:p>
              <a:p>
                <a:pPr>
                  <a:buAutoNum type="alphaUcPeriod" startAt="3"/>
                </a:pPr>
                <a:endParaRPr lang="en-GB" sz="4400" dirty="0">
                  <a:ea typeface="Cambria Math"/>
                </a:endParaRPr>
              </a:p>
              <a:p>
                <a:pPr>
                  <a:buAutoNum type="alphaUcPeriod" startAt="3"/>
                </a:pPr>
                <a:r>
                  <a:rPr lang="en-GB" sz="4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4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  <m:t>𝑦</m:t>
                            </m:r>
                          </m:e>
                        </m:rad>
                      </m:num>
                      <m:den>
                        <m: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816080" y="2132856"/>
                <a:ext cx="3384376" cy="3794795"/>
              </a:xfrm>
              <a:blipFill>
                <a:blip r:embed="rId6"/>
                <a:stretch>
                  <a:fillRect l="-75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6142456" y="2276872"/>
            <a:ext cx="0" cy="41044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087622" y="2553282"/>
            <a:ext cx="3288299" cy="1658281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634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524000" y="267494"/>
                <a:ext cx="9144000" cy="1289298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GB" dirty="0"/>
                  <a:t>Make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dirty="0"/>
                  <a:t> the subject of the equation 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𝑦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  <m:r>
                          <a:rPr lang="en-GB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−1</m:t>
                    </m:r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24000" y="267494"/>
                <a:ext cx="9144000" cy="1289298"/>
              </a:xfrm>
              <a:blipFill>
                <a:blip r:embed="rId4"/>
                <a:stretch>
                  <a:fillRect t="-9479" b="-170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853680" y="2075208"/>
                <a:ext cx="4038600" cy="4525963"/>
              </a:xfrm>
            </p:spPr>
            <p:txBody>
              <a:bodyPr>
                <a:normAutofit/>
              </a:bodyPr>
              <a:lstStyle/>
              <a:p>
                <a:endParaRPr lang="en-GB" sz="3600" dirty="0"/>
              </a:p>
              <a:p>
                <a:pPr marL="0" indent="0">
                  <a:buNone/>
                </a:pPr>
                <a:r>
                  <a:rPr lang="en-GB" sz="4400" dirty="0"/>
                  <a:t>A.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𝑦</m:t>
                        </m:r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+1</m:t>
                        </m:r>
                      </m:e>
                    </m:rad>
                  </m:oMath>
                </a14:m>
                <a:endParaRPr lang="en-GB" sz="4400" dirty="0">
                  <a:ea typeface="Cambria Math"/>
                </a:endParaRPr>
              </a:p>
              <a:p>
                <a:endParaRPr lang="en-GB" sz="4400" dirty="0"/>
              </a:p>
              <a:p>
                <a:pPr marL="0" indent="0">
                  <a:buNone/>
                </a:pPr>
                <a:r>
                  <a:rPr lang="en-GB" sz="4400" dirty="0"/>
                  <a:t>B.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rad>
                    <m:r>
                      <a:rPr lang="en-GB" sz="4400" i="1">
                        <a:latin typeface="Cambria Math"/>
                        <a:ea typeface="Cambria Math"/>
                      </a:rPr>
                      <m:t>−1</m:t>
                    </m:r>
                  </m:oMath>
                </a14:m>
                <a:endParaRPr lang="en-GB" dirty="0">
                  <a:ea typeface="Cambria Math"/>
                </a:endParaRPr>
              </a:p>
              <a:p>
                <a:endParaRPr lang="en-GB" dirty="0">
                  <a:ea typeface="Cambria Math"/>
                </a:endParaRPr>
              </a:p>
              <a:p>
                <a:endParaRPr lang="en-GB" dirty="0">
                  <a:ea typeface="Cambria Math"/>
                </a:endParaRP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853680" y="2075208"/>
                <a:ext cx="4038600" cy="4525963"/>
              </a:xfrm>
              <a:blipFill>
                <a:blip r:embed="rId5"/>
                <a:stretch>
                  <a:fillRect l="-60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744072" y="1931192"/>
                <a:ext cx="3096344" cy="4525963"/>
              </a:xfrm>
            </p:spPr>
            <p:txBody>
              <a:bodyPr>
                <a:normAutofit/>
              </a:bodyPr>
              <a:lstStyle/>
              <a:p>
                <a:pPr>
                  <a:buFont typeface="+mj-lt"/>
                  <a:buAutoNum type="alphaUcPeriod" startAt="3"/>
                </a:pPr>
                <a:endParaRPr lang="en-GB" sz="3600" dirty="0"/>
              </a:p>
              <a:p>
                <a:pPr>
                  <a:buFont typeface="+mj-lt"/>
                  <a:buAutoNum type="alphaUcPeriod" startAt="3"/>
                </a:pPr>
                <a:r>
                  <a:rPr lang="en-GB" sz="4400" dirty="0"/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rad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−1</m:t>
                        </m:r>
                      </m:num>
                      <m:den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GB" sz="4400" dirty="0">
                  <a:ea typeface="Cambria Math"/>
                </a:endParaRPr>
              </a:p>
              <a:p>
                <a:pPr>
                  <a:buAutoNum type="alphaUcPeriod" startAt="3"/>
                </a:pPr>
                <a:endParaRPr lang="en-GB" sz="4400" dirty="0">
                  <a:ea typeface="Cambria Math"/>
                </a:endParaRPr>
              </a:p>
              <a:p>
                <a:pPr>
                  <a:buAutoNum type="alphaUcPeriod" startAt="3"/>
                </a:pPr>
                <a:r>
                  <a:rPr lang="en-GB" sz="4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/>
                      </a:rPr>
                      <m:t>𝑥</m:t>
                    </m:r>
                    <m:r>
                      <a:rPr lang="en-GB" sz="3200" i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32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GB" sz="32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  <m:r>
                              <a:rPr lang="en-GB" sz="3200" i="1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num>
                          <m:den>
                            <m:r>
                              <a:rPr lang="en-GB" sz="32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744072" y="1931192"/>
                <a:ext cx="3096344" cy="4525963"/>
              </a:xfrm>
              <a:blipFill>
                <a:blip r:embed="rId6"/>
                <a:stretch>
                  <a:fillRect l="-82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6168008" y="2075207"/>
            <a:ext cx="0" cy="41044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7392144" y="4127436"/>
            <a:ext cx="1944216" cy="1267931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802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524000" y="267494"/>
                <a:ext cx="9144000" cy="1721346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en-GB" dirty="0"/>
                  <a:t>Make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dirty="0"/>
                  <a:t> the subject of the equation 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𝑦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(2</m:t>
                        </m:r>
                        <m:r>
                          <a:rPr lang="en-GB" b="0" i="1" smtClean="0">
                            <a:latin typeface="Cambria Math"/>
                          </a:rPr>
                          <m:t>𝑥</m:t>
                        </m:r>
                        <m:r>
                          <a:rPr lang="en-GB" b="0" i="1" smtClean="0">
                            <a:latin typeface="Cambria Math"/>
                          </a:rPr>
                          <m:t>+1)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24000" y="267494"/>
                <a:ext cx="9144000" cy="1721346"/>
              </a:xfrm>
              <a:blipFill>
                <a:blip r:embed="rId4"/>
                <a:stretch>
                  <a:fillRect b="-53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772994" y="2212656"/>
                <a:ext cx="4038600" cy="3650779"/>
              </a:xfrm>
            </p:spPr>
            <p:txBody>
              <a:bodyPr>
                <a:normAutofit/>
              </a:bodyPr>
              <a:lstStyle/>
              <a:p>
                <a:endParaRPr lang="en-GB" sz="3600" dirty="0"/>
              </a:p>
              <a:p>
                <a:pPr marL="0" indent="0">
                  <a:buNone/>
                </a:pPr>
                <a:r>
                  <a:rPr lang="en-GB" sz="4400" dirty="0"/>
                  <a:t>A.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𝑦</m:t>
                        </m:r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+1</m:t>
                        </m:r>
                      </m:e>
                    </m:rad>
                  </m:oMath>
                </a14:m>
                <a:endParaRPr lang="en-GB" sz="4400" dirty="0">
                  <a:ea typeface="Cambria Math"/>
                </a:endParaRPr>
              </a:p>
              <a:p>
                <a:endParaRPr lang="en-GB" sz="4400" dirty="0"/>
              </a:p>
              <a:p>
                <a:pPr marL="0" indent="0">
                  <a:buNone/>
                </a:pPr>
                <a:r>
                  <a:rPr lang="en-GB" sz="4400" dirty="0"/>
                  <a:t>B.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rad>
                    <m:r>
                      <a:rPr lang="en-GB" sz="4400" i="1">
                        <a:latin typeface="Cambria Math"/>
                        <a:ea typeface="Cambria Math"/>
                      </a:rPr>
                      <m:t>−1</m:t>
                    </m:r>
                  </m:oMath>
                </a14:m>
                <a:endParaRPr lang="en-GB" dirty="0">
                  <a:ea typeface="Cambria Math"/>
                </a:endParaRPr>
              </a:p>
              <a:p>
                <a:endParaRPr lang="en-GB" dirty="0">
                  <a:ea typeface="Cambria Math"/>
                </a:endParaRPr>
              </a:p>
              <a:p>
                <a:endParaRPr lang="en-GB" dirty="0">
                  <a:ea typeface="Cambria Math"/>
                </a:endParaRP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772994" y="2212656"/>
                <a:ext cx="4038600" cy="3650779"/>
              </a:xfrm>
              <a:blipFill>
                <a:blip r:embed="rId5"/>
                <a:stretch>
                  <a:fillRect l="-61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13192" y="1924624"/>
                <a:ext cx="3174504" cy="4525963"/>
              </a:xfrm>
            </p:spPr>
            <p:txBody>
              <a:bodyPr>
                <a:normAutofit/>
              </a:bodyPr>
              <a:lstStyle/>
              <a:p>
                <a:pPr>
                  <a:buFont typeface="+mj-lt"/>
                  <a:buAutoNum type="alphaUcPeriod" startAt="3"/>
                </a:pPr>
                <a:endParaRPr lang="en-GB" sz="3600" dirty="0"/>
              </a:p>
              <a:p>
                <a:pPr>
                  <a:buFont typeface="+mj-lt"/>
                  <a:buAutoNum type="alphaUcPeriod" startAt="3"/>
                </a:pPr>
                <a:r>
                  <a:rPr lang="en-GB" sz="4400" dirty="0"/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rad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−1</m:t>
                        </m:r>
                      </m:num>
                      <m:den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GB" sz="4400" dirty="0">
                  <a:ea typeface="Cambria Math"/>
                </a:endParaRPr>
              </a:p>
              <a:p>
                <a:pPr>
                  <a:buAutoNum type="alphaUcPeriod" startAt="3"/>
                </a:pPr>
                <a:endParaRPr lang="en-GB" sz="4400" dirty="0">
                  <a:ea typeface="Cambria Math"/>
                </a:endParaRPr>
              </a:p>
              <a:p>
                <a:pPr>
                  <a:buAutoNum type="alphaUcPeriod" startAt="3"/>
                </a:pPr>
                <a:r>
                  <a:rPr lang="en-GB" sz="4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4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  <m:r>
                              <a:rPr lang="en-GB" sz="4400" i="1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rad>
                        <m:r>
                          <m:rPr>
                            <m:nor/>
                          </m:rPr>
                          <a:rPr lang="en-GB" sz="4400" dirty="0"/>
                          <m:t> </m:t>
                        </m:r>
                      </m:num>
                      <m:den>
                        <m:r>
                          <a:rPr lang="en-GB" sz="44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13192" y="1924624"/>
                <a:ext cx="3174504" cy="4525963"/>
              </a:xfrm>
              <a:blipFill>
                <a:blip r:embed="rId6"/>
                <a:stretch>
                  <a:fillRect l="-8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6023992" y="2212655"/>
            <a:ext cx="0" cy="41044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456040" y="2204864"/>
            <a:ext cx="3331656" cy="1658281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288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7448" y="0"/>
            <a:ext cx="9953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Make 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the subject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9416" y="1318584"/>
                <a:ext cx="6048672" cy="1902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115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115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11500" dirty="0"/>
                  <a:t> + </a:t>
                </a:r>
                <a:r>
                  <a:rPr lang="en-GB" sz="11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1500" dirty="0"/>
                  <a:t> = </a:t>
                </a:r>
                <a:r>
                  <a:rPr lang="en-GB" sz="11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1318584"/>
                <a:ext cx="6048672" cy="1902059"/>
              </a:xfrm>
              <a:prstGeom prst="rect">
                <a:avLst/>
              </a:prstGeom>
              <a:blipFill>
                <a:blip r:embed="rId2"/>
                <a:stretch>
                  <a:fillRect t="-20513" r="-7460" b="-43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55440" y="4953473"/>
                <a:ext cx="9793088" cy="1914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1500" dirty="0"/>
                  <a:t>       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endParaRPr lang="en-GB" sz="115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4953473"/>
                <a:ext cx="9793088" cy="1914498"/>
              </a:xfrm>
              <a:prstGeom prst="rect">
                <a:avLst/>
              </a:prstGeom>
              <a:blipFill>
                <a:blip r:embed="rId3"/>
                <a:stretch>
                  <a:fillRect l="-8027" t="-21975" b="-410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9416" y="3136029"/>
                <a:ext cx="8208912" cy="1902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15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115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115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11500" dirty="0"/>
                  <a:t> </a:t>
                </a:r>
                <a:r>
                  <a:rPr lang="en-GB" sz="11500" dirty="0">
                    <a:solidFill>
                      <a:schemeClr val="bg1"/>
                    </a:solidFill>
                  </a:rPr>
                  <a:t>+ </a:t>
                </a:r>
                <a:r>
                  <a:rPr lang="en-GB" sz="115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1500" dirty="0">
                    <a:solidFill>
                      <a:schemeClr val="bg1"/>
                    </a:solidFill>
                  </a:rPr>
                  <a:t> </a:t>
                </a:r>
                <a:r>
                  <a:rPr lang="en-GB" sz="11500" dirty="0"/>
                  <a:t>= </a:t>
                </a:r>
                <a:r>
                  <a:rPr lang="en-GB" sz="11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 </a:t>
                </a:r>
                <a:r>
                  <a:rPr lang="en-GB" sz="11500" dirty="0">
                    <a:cs typeface="Times New Roman" panose="02020603050405020304" pitchFamily="18" charset="0"/>
                  </a:rPr>
                  <a:t>–</a:t>
                </a:r>
                <a:r>
                  <a:rPr lang="en-GB" sz="11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136029"/>
                <a:ext cx="8208912" cy="1902059"/>
              </a:xfrm>
              <a:prstGeom prst="rect">
                <a:avLst/>
              </a:prstGeom>
              <a:blipFill>
                <a:blip r:embed="rId4"/>
                <a:stretch>
                  <a:fillRect t="-20513" r="-4978" b="-43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38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0284" y="164871"/>
            <a:ext cx="9953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Make 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the subject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351584" y="1700808"/>
                <a:ext cx="7272808" cy="2267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GB" sz="13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GB" sz="13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g>
                        <m:e>
                          <m:r>
                            <a:rPr lang="en-GB" sz="138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</m:e>
                      </m:rad>
                      <m:r>
                        <a:rPr lang="en-GB" sz="13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13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𝒚</m:t>
                      </m:r>
                    </m:oMath>
                  </m:oMathPara>
                </a14:m>
                <a:endParaRPr lang="en-GB" sz="13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1700808"/>
                <a:ext cx="7272808" cy="22679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59696" y="4293096"/>
                <a:ext cx="7272808" cy="2263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GB" sz="13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3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GB" sz="13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13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13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4293096"/>
                <a:ext cx="7272808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516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7448" y="0"/>
            <a:ext cx="9953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Make 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the subject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43472" y="1473889"/>
                <a:ext cx="6048672" cy="1596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9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GB" sz="96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GB" sz="9600" dirty="0"/>
                  <a:t> + </a:t>
                </a:r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/>
                  <a:t> = </a:t>
                </a:r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1473889"/>
                <a:ext cx="6048672" cy="1596719"/>
              </a:xfrm>
              <a:prstGeom prst="rect">
                <a:avLst/>
              </a:prstGeom>
              <a:blipFill>
                <a:blip r:embed="rId2"/>
                <a:stretch>
                  <a:fillRect t="-20229" b="-427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95577" y="5027692"/>
                <a:ext cx="878497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/>
                  <a:t>   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9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5577" y="5027692"/>
                <a:ext cx="8784976" cy="1569660"/>
              </a:xfrm>
              <a:prstGeom prst="rect">
                <a:avLst/>
              </a:prstGeom>
              <a:blipFill>
                <a:blip r:embed="rId3"/>
                <a:stretch>
                  <a:fillRect l="-7356" t="-22179" b="-439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43472" y="3284984"/>
                <a:ext cx="8208912" cy="16030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9600" b="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GB" sz="96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GB" sz="9600" dirty="0">
                    <a:solidFill>
                      <a:schemeClr val="bg1"/>
                    </a:solidFill>
                  </a:rPr>
                  <a:t>+ </a:t>
                </a:r>
                <a:r>
                  <a:rPr lang="en-GB" sz="96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>
                    <a:solidFill>
                      <a:schemeClr val="bg1"/>
                    </a:solidFill>
                  </a:rPr>
                  <a:t>  </a:t>
                </a:r>
                <a:r>
                  <a:rPr lang="en-GB" sz="9600" dirty="0"/>
                  <a:t>= </a:t>
                </a:r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 </a:t>
                </a:r>
                <a:r>
                  <a:rPr lang="en-GB" sz="9600" dirty="0">
                    <a:cs typeface="Times New Roman" panose="02020603050405020304" pitchFamily="18" charset="0"/>
                  </a:rPr>
                  <a:t>–</a:t>
                </a:r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3284984"/>
                <a:ext cx="8208912" cy="1603068"/>
              </a:xfrm>
              <a:prstGeom prst="rect">
                <a:avLst/>
              </a:prstGeom>
              <a:blipFill>
                <a:blip r:embed="rId4"/>
                <a:stretch>
                  <a:fillRect t="-20152" b="-422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298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83432" y="260648"/>
                <a:ext cx="10153128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Evaluate</a:t>
                </a:r>
                <a:r>
                  <a:rPr lang="en-GB" sz="13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13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13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60648"/>
                <a:ext cx="10153128" cy="2215991"/>
              </a:xfrm>
              <a:prstGeom prst="rect">
                <a:avLst/>
              </a:prstGeom>
              <a:blipFill>
                <a:blip r:embed="rId2"/>
                <a:stretch>
                  <a:fillRect l="-1501" t="-21763" b="-454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961874" y="2476639"/>
            <a:ext cx="219624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9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0546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7448" y="0"/>
            <a:ext cx="9953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Make 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the subject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1344" y="1569660"/>
                <a:ext cx="4824536" cy="2004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8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8000" b="1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</m:rad>
                      </m:num>
                      <m:den>
                        <m:r>
                          <a:rPr lang="en-GB" sz="8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GB" sz="8000" dirty="0"/>
                  <a:t> + </a:t>
                </a:r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000" dirty="0"/>
                  <a:t> = </a:t>
                </a:r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569660"/>
                <a:ext cx="4824536" cy="2004651"/>
              </a:xfrm>
              <a:prstGeom prst="rect">
                <a:avLst/>
              </a:prstGeom>
              <a:blipFill>
                <a:blip r:embed="rId2"/>
                <a:stretch>
                  <a:fillRect b="-14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3352" y="4293096"/>
                <a:ext cx="5472609" cy="2004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8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8000" b="1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</m:rad>
                      </m:num>
                      <m:den>
                        <m:r>
                          <a:rPr lang="en-GB" sz="8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GB" sz="8000" dirty="0"/>
                  <a:t>       = </a:t>
                </a:r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 </a:t>
                </a:r>
                <a:r>
                  <a:rPr lang="en-GB" sz="8000" dirty="0">
                    <a:cs typeface="Times New Roman" panose="02020603050405020304" pitchFamily="18" charset="0"/>
                  </a:rPr>
                  <a:t>–</a:t>
                </a:r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4293096"/>
                <a:ext cx="5472609" cy="2004651"/>
              </a:xfrm>
              <a:prstGeom prst="rect">
                <a:avLst/>
              </a:prstGeom>
              <a:blipFill>
                <a:blip r:embed="rId3"/>
                <a:stretch>
                  <a:fillRect r="-6459" b="-14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>
            <a:off x="5807968" y="1739165"/>
            <a:ext cx="0" cy="471607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99699" y="1927545"/>
                <a:ext cx="5688631" cy="1345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b="1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GB" sz="8000" dirty="0"/>
                  <a:t> = </a:t>
                </a:r>
                <a:r>
                  <a:rPr lang="en-GB" sz="7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bz</a:t>
                </a:r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cs typeface="Times New Roman" panose="02020603050405020304" pitchFamily="18" charset="0"/>
                  </a:rPr>
                  <a:t>–</a:t>
                </a:r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9699" y="1927545"/>
                <a:ext cx="5688631" cy="1345946"/>
              </a:xfrm>
              <a:prstGeom prst="rect">
                <a:avLst/>
              </a:prstGeom>
              <a:blipFill>
                <a:blip r:embed="rId4"/>
                <a:stretch>
                  <a:fillRect t="-17195" b="-416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23992" y="3789040"/>
                <a:ext cx="6000958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8000" b="1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en-GB" sz="8000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b="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7200" b="0" i="1" smtClean="0">
                            <a:latin typeface="Cambria Math" panose="02040503050406030204" pitchFamily="18" charset="0"/>
                          </a:rPr>
                          <m:t>𝑏𝑧</m:t>
                        </m:r>
                        <m:r>
                          <a:rPr lang="en-US" sz="7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7200" b="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7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7200" b="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72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72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3789040"/>
                <a:ext cx="6000958" cy="1323439"/>
              </a:xfrm>
              <a:prstGeom prst="rect">
                <a:avLst/>
              </a:prstGeom>
              <a:blipFill>
                <a:blip r:embed="rId5"/>
                <a:stretch>
                  <a:fillRect t="-19355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880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7448" y="0"/>
            <a:ext cx="9953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Make 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9600" dirty="0"/>
              <a:t> the subject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8E51669-D14C-4D2E-9340-EE8A3B97DE8D}"/>
                  </a:ext>
                </a:extLst>
              </p:cNvPr>
              <p:cNvSpPr txBox="1"/>
              <p:nvPr/>
            </p:nvSpPr>
            <p:spPr>
              <a:xfrm>
                <a:off x="2135560" y="1606749"/>
                <a:ext cx="6480720" cy="12589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8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8000" b="1" i="1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GB" sz="8000" b="1" i="1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8000" b="1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8E51669-D14C-4D2E-9340-EE8A3B97D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1606749"/>
                <a:ext cx="6480720" cy="12589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07768" y="3284984"/>
                <a:ext cx="5040560" cy="1336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r>
                      <a:rPr lang="en-GB" sz="8000">
                        <a:latin typeface="Cambria Math" panose="02040503050406030204" pitchFamily="18" charset="0"/>
                      </a:rPr>
                      <m:t>+ </m:t>
                    </m:r>
                    <m:r>
                      <a:rPr lang="en-GB" sz="80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80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rad>
                  </m:oMath>
                </a14:m>
                <a:endParaRPr lang="en-GB" sz="80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3284984"/>
                <a:ext cx="5040560" cy="1336648"/>
              </a:xfrm>
              <a:prstGeom prst="rect">
                <a:avLst/>
              </a:prstGeom>
              <a:blipFill>
                <a:blip r:embed="rId3"/>
                <a:stretch>
                  <a:fillRect l="-10278" t="-20091" b="-401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79776" y="4941168"/>
                <a:ext cx="7776864" cy="1336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r>
                      <a:rPr lang="en-GB" sz="80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r>
                      <m:rPr>
                        <m:sty m:val="p"/>
                      </m:rPr>
                      <a:rPr lang="en-GB" sz="80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en-GB" sz="80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rad>
                  </m:oMath>
                </a14:m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000" dirty="0">
                    <a:cs typeface="Times New Roman" panose="02020603050405020304" pitchFamily="18" charset="0"/>
                  </a:rPr>
                  <a:t>-</a:t>
                </a:r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4941168"/>
                <a:ext cx="7776864" cy="1336648"/>
              </a:xfrm>
              <a:prstGeom prst="rect">
                <a:avLst/>
              </a:prstGeom>
              <a:blipFill>
                <a:blip r:embed="rId4"/>
                <a:stretch>
                  <a:fillRect l="-6661" t="-20091" b="-424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454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7448" y="0"/>
            <a:ext cx="9953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Make 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9600" dirty="0"/>
              <a:t> the subject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50C2C8-3272-4C53-BF9A-F3483965E503}"/>
                  </a:ext>
                </a:extLst>
              </p:cNvPr>
              <p:cNvSpPr txBox="1"/>
              <p:nvPr/>
            </p:nvSpPr>
            <p:spPr>
              <a:xfrm>
                <a:off x="2999656" y="1628800"/>
                <a:ext cx="5764976" cy="15417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GB" sz="8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88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rad>
                      <m:r>
                        <a:rPr lang="en-GB" sz="8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1" i="1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8800" b="1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50C2C8-3272-4C53-BF9A-F3483965E5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1628800"/>
                <a:ext cx="5764976" cy="15417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35760" y="3452211"/>
                <a:ext cx="590465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8800" dirty="0"/>
                  <a:t> </a:t>
                </a:r>
                <a14:m>
                  <m:oMath xmlns:m="http://schemas.openxmlformats.org/officeDocument/2006/math">
                    <m:r>
                      <a:rPr lang="en-GB" sz="8800">
                        <a:latin typeface="Cambria Math" panose="02040503050406030204" pitchFamily="18" charset="0"/>
                      </a:rPr>
                      <m:t>− </m:t>
                    </m:r>
                    <m:r>
                      <a:rPr lang="en-GB" sz="88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8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8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8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3452211"/>
                <a:ext cx="5904656" cy="1446550"/>
              </a:xfrm>
              <a:prstGeom prst="rect">
                <a:avLst/>
              </a:prstGeom>
              <a:blipFill>
                <a:blip r:embed="rId3"/>
                <a:stretch>
                  <a:fillRect l="-9917" t="-21849" b="-403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07768" y="5157192"/>
                <a:ext cx="760230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GB" sz="88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</a:t>
                </a:r>
                <a:r>
                  <a:rPr lang="en-GB" sz="88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8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8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88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GB" sz="8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5157192"/>
                <a:ext cx="7602306" cy="1446550"/>
              </a:xfrm>
              <a:prstGeom prst="rect">
                <a:avLst/>
              </a:prstGeom>
              <a:blipFill>
                <a:blip r:embed="rId4"/>
                <a:stretch>
                  <a:fillRect l="-7612" t="-21941" b="-409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198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07368" y="260648"/>
                <a:ext cx="11665296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Evaluate</a:t>
                </a:r>
                <a:r>
                  <a:rPr lang="en-GB" sz="13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GB" sz="1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3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13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13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665296" cy="2215991"/>
              </a:xfrm>
              <a:prstGeom prst="rect">
                <a:avLst/>
              </a:prstGeom>
              <a:blipFill>
                <a:blip r:embed="rId2"/>
                <a:stretch>
                  <a:fillRect l="-6743" t="-21763" b="-454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295800" y="2492663"/>
            <a:ext cx="32943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900" dirty="0"/>
              <a:t>-8</a:t>
            </a:r>
          </a:p>
        </p:txBody>
      </p:sp>
    </p:spTree>
    <p:extLst>
      <p:ext uri="{BB962C8B-B14F-4D97-AF65-F5344CB8AC3E}">
        <p14:creationId xmlns:p14="http://schemas.microsoft.com/office/powerpoint/2010/main" val="104230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83432" y="260648"/>
                <a:ext cx="10153128" cy="2415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Evaluate</a:t>
                </a:r>
                <a:r>
                  <a:rPr lang="en-GB" sz="13800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3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3800" i="1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</m:oMath>
                </a14:m>
                <a:endParaRPr lang="en-GB" sz="13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60648"/>
                <a:ext cx="10153128" cy="2415854"/>
              </a:xfrm>
              <a:prstGeom prst="rect">
                <a:avLst/>
              </a:prstGeom>
              <a:blipFill>
                <a:blip r:embed="rId2"/>
                <a:stretch>
                  <a:fillRect l="-3181" t="-11616" b="-41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961874" y="2476639"/>
            <a:ext cx="219624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9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1485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83432" y="260648"/>
                <a:ext cx="10153128" cy="2415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Evaluate</a:t>
                </a:r>
                <a:r>
                  <a:rPr lang="en-GB" sz="13800" dirty="0"/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GB" sz="138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GB" sz="138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g>
                      <m:e>
                        <m:r>
                          <a:rPr lang="en-GB" sz="13800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</m:oMath>
                </a14:m>
                <a:endParaRPr lang="en-GB" sz="13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60648"/>
                <a:ext cx="10153128" cy="2415854"/>
              </a:xfrm>
              <a:prstGeom prst="rect">
                <a:avLst/>
              </a:prstGeom>
              <a:blipFill>
                <a:blip r:embed="rId2"/>
                <a:stretch>
                  <a:fillRect l="-4142" t="-11616" b="-41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961874" y="2476639"/>
            <a:ext cx="219624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9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6070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83432" y="260648"/>
                <a:ext cx="10153128" cy="2415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Evaluate</a:t>
                </a:r>
                <a:r>
                  <a:rPr lang="en-GB" sz="13800" dirty="0"/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GB" sz="138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138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13800" b="0" i="1" dirty="0" smtClean="0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</m:rad>
                  </m:oMath>
                </a14:m>
                <a:endParaRPr lang="en-GB" sz="13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60648"/>
                <a:ext cx="10153128" cy="2415854"/>
              </a:xfrm>
              <a:prstGeom prst="rect">
                <a:avLst/>
              </a:prstGeom>
              <a:blipFill>
                <a:blip r:embed="rId2"/>
                <a:stretch>
                  <a:fillRect l="-8884" t="-11364" b="-419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961874" y="2476639"/>
            <a:ext cx="219624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9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2629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7408" y="188640"/>
                <a:ext cx="10873208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457200">
                  <a:defRPr/>
                </a:pPr>
                <a:r>
                  <a:rPr lang="en-GB" sz="13800" b="1" dirty="0"/>
                  <a:t>Solve</a:t>
                </a:r>
                <a:r>
                  <a:rPr lang="en-GB" sz="13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3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1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3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1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GB" sz="13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188640"/>
                <a:ext cx="10873208" cy="2215991"/>
              </a:xfrm>
              <a:prstGeom prst="rect">
                <a:avLst/>
              </a:prstGeom>
              <a:blipFill>
                <a:blip r:embed="rId2"/>
                <a:stretch>
                  <a:fillRect l="-8913" t="-21763" b="-454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15680" y="2996952"/>
                <a:ext cx="6408712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1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2996952"/>
                <a:ext cx="6408712" cy="264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164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9376" y="188640"/>
                <a:ext cx="11305256" cy="20373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457200">
                  <a:defRPr/>
                </a:pPr>
                <a:r>
                  <a:rPr lang="en-GB" sz="12500" b="1" dirty="0"/>
                  <a:t>Solve</a:t>
                </a:r>
                <a:r>
                  <a:rPr lang="en-GB" sz="12500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25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25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  <m:r>
                      <a:rPr lang="en-GB" sz="125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25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endParaRPr lang="en-GB" sz="125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88640"/>
                <a:ext cx="11305256" cy="2037353"/>
              </a:xfrm>
              <a:prstGeom prst="rect">
                <a:avLst/>
              </a:prstGeom>
              <a:blipFill>
                <a:blip r:embed="rId2"/>
                <a:stretch>
                  <a:fillRect t="-19162" b="-446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67608" y="2996952"/>
                <a:ext cx="7416824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=81</m:t>
                      </m:r>
                    </m:oMath>
                  </m:oMathPara>
                </a14:m>
                <a:endParaRPr lang="en-GB" sz="1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2996952"/>
                <a:ext cx="7416824" cy="264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359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9376" y="188640"/>
                <a:ext cx="11305256" cy="20373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457200">
                  <a:defRPr/>
                </a:pPr>
                <a:r>
                  <a:rPr lang="en-GB" sz="12500" b="1" dirty="0"/>
                  <a:t>Solve</a:t>
                </a:r>
                <a:r>
                  <a:rPr lang="en-GB" sz="12500" dirty="0"/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GB" sz="125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125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125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  <m:r>
                      <a:rPr lang="en-GB" sz="125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25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en-GB" sz="125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88640"/>
                <a:ext cx="11305256" cy="2037353"/>
              </a:xfrm>
              <a:prstGeom prst="rect">
                <a:avLst/>
              </a:prstGeom>
              <a:blipFill>
                <a:blip r:embed="rId2"/>
                <a:stretch>
                  <a:fillRect t="-19162" b="-446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79576" y="3068960"/>
                <a:ext cx="7920880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=125</m:t>
                      </m:r>
                    </m:oMath>
                  </m:oMathPara>
                </a14:m>
                <a:endParaRPr lang="en-GB" sz="1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3068960"/>
                <a:ext cx="7920880" cy="26468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499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" val="D"/>
  <p:tag name="POINTS" val="1"/>
  <p:tag name="TIME" val="15"/>
  <p:tag name="QUESTION" val="2"/>
  <p:tag name="TYPE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" val="C"/>
  <p:tag name="POINTS" val="1"/>
  <p:tag name="TIME" val="15"/>
  <p:tag name="QUESTION" val="2"/>
  <p:tag name="TYPE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" val="C"/>
  <p:tag name="POINTS" val="1"/>
  <p:tag name="TIME" val="15"/>
  <p:tag name="QUESTION" val="2"/>
  <p:tag name="TYPE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" val="D"/>
  <p:tag name="POINTS" val="1"/>
  <p:tag name="TIME" val="15"/>
  <p:tag name="QUESTION" val="2"/>
  <p:tag name="TYPE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" val="C"/>
  <p:tag name="POINTS" val="1"/>
  <p:tag name="TIME" val="15"/>
  <p:tag name="QUESTION" val="2"/>
  <p:tag name="TYPE" val="3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759</TotalTime>
  <Words>365</Words>
  <Application>Microsoft Office PowerPoint</Application>
  <PresentationFormat>Widescreen</PresentationFormat>
  <Paragraphs>105</Paragraphs>
  <Slides>22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Make x the subject of the equation  y=〖3x〗^2+2</vt:lpstr>
      <vt:lpstr>Make x the subject of the equation  y=〖(x+7)〗^2?</vt:lpstr>
      <vt:lpstr>Make x the subject of the equation  y=(4x^2)/5?</vt:lpstr>
      <vt:lpstr>Make x the subject of the equation  y=〖2x〗^2-1?</vt:lpstr>
      <vt:lpstr>Make x the subject of the equation  y=〖(2x+1)〗^2?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Lancashire County Council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awhewell</dc:creator>
  <cp:lastModifiedBy>Stewart Gale</cp:lastModifiedBy>
  <cp:revision>52</cp:revision>
  <dcterms:created xsi:type="dcterms:W3CDTF">2012-05-14T12:36:13Z</dcterms:created>
  <dcterms:modified xsi:type="dcterms:W3CDTF">2025-09-11T10:07:19Z</dcterms:modified>
</cp:coreProperties>
</file>