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6" r:id="rId4"/>
    <p:sldId id="257" r:id="rId5"/>
    <p:sldId id="259" r:id="rId6"/>
    <p:sldId id="260" r:id="rId7"/>
    <p:sldId id="261" r:id="rId8"/>
    <p:sldId id="262" r:id="rId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C193E-BF8C-49F6-8DC1-624D6FB29019}" v="3" dt="2021-12-15T09:46:38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056D905-BB60-4DE8-A223-1396BA5271F8}"/>
    <pc:docChg chg="custSel addSld modSld">
      <pc:chgData name="Stewart Gale" userId="3647ddd2-6040-41ae-a96d-232c23482af8" providerId="ADAL" clId="{2056D905-BB60-4DE8-A223-1396BA5271F8}" dt="2021-03-03T08:24:26.026" v="11" actId="1076"/>
      <pc:docMkLst>
        <pc:docMk/>
      </pc:docMkLst>
      <pc:sldChg chg="addSp delSp modSp new mod">
        <pc:chgData name="Stewart Gale" userId="3647ddd2-6040-41ae-a96d-232c23482af8" providerId="ADAL" clId="{2056D905-BB60-4DE8-A223-1396BA5271F8}" dt="2021-03-03T08:24:26.026" v="11" actId="1076"/>
        <pc:sldMkLst>
          <pc:docMk/>
          <pc:sldMk cId="350630954" sldId="262"/>
        </pc:sldMkLst>
        <pc:spChg chg="del mod">
          <ac:chgData name="Stewart Gale" userId="3647ddd2-6040-41ae-a96d-232c23482af8" providerId="ADAL" clId="{2056D905-BB60-4DE8-A223-1396BA5271F8}" dt="2021-03-03T07:29:50.928" v="2" actId="478"/>
          <ac:spMkLst>
            <pc:docMk/>
            <pc:sldMk cId="350630954" sldId="262"/>
            <ac:spMk id="2" creationId="{C0F7571F-F343-4A12-A70A-F51BD2CBEBF0}"/>
          </ac:spMkLst>
        </pc:spChg>
        <pc:spChg chg="del mod">
          <ac:chgData name="Stewart Gale" userId="3647ddd2-6040-41ae-a96d-232c23482af8" providerId="ADAL" clId="{2056D905-BB60-4DE8-A223-1396BA5271F8}" dt="2021-03-03T07:29:50.928" v="2" actId="478"/>
          <ac:spMkLst>
            <pc:docMk/>
            <pc:sldMk cId="350630954" sldId="262"/>
            <ac:spMk id="3" creationId="{491574C6-AE48-4EFF-8117-517F14E02255}"/>
          </ac:spMkLst>
        </pc:spChg>
        <pc:spChg chg="add del">
          <ac:chgData name="Stewart Gale" userId="3647ddd2-6040-41ae-a96d-232c23482af8" providerId="ADAL" clId="{2056D905-BB60-4DE8-A223-1396BA5271F8}" dt="2021-03-03T07:29:59.812" v="5" actId="478"/>
          <ac:spMkLst>
            <pc:docMk/>
            <pc:sldMk cId="350630954" sldId="262"/>
            <ac:spMk id="5" creationId="{A4EA8D3E-92C7-4D54-83B2-82A9E69F147B}"/>
          </ac:spMkLst>
        </pc:spChg>
        <pc:picChg chg="add mod modCrop">
          <ac:chgData name="Stewart Gale" userId="3647ddd2-6040-41ae-a96d-232c23482af8" providerId="ADAL" clId="{2056D905-BB60-4DE8-A223-1396BA5271F8}" dt="2021-03-03T08:24:26.026" v="11" actId="1076"/>
          <ac:picMkLst>
            <pc:docMk/>
            <pc:sldMk cId="350630954" sldId="262"/>
            <ac:picMk id="3" creationId="{497535AF-7FA0-471B-8BBE-5F310379523C}"/>
          </ac:picMkLst>
        </pc:picChg>
      </pc:sldChg>
    </pc:docChg>
  </pc:docChgLst>
  <pc:docChgLst>
    <pc:chgData name="Stewart Gale" userId="3647ddd2-6040-41ae-a96d-232c23482af8" providerId="ADAL" clId="{870C193E-BF8C-49F6-8DC1-624D6FB29019}"/>
    <pc:docChg chg="custSel addSld modSld sldOrd">
      <pc:chgData name="Stewart Gale" userId="3647ddd2-6040-41ae-a96d-232c23482af8" providerId="ADAL" clId="{870C193E-BF8C-49F6-8DC1-624D6FB29019}" dt="2023-04-13T08:37:36.986" v="48" actId="20577"/>
      <pc:docMkLst>
        <pc:docMk/>
      </pc:docMkLst>
      <pc:sldChg chg="delSp modSp mod">
        <pc:chgData name="Stewart Gale" userId="3647ddd2-6040-41ae-a96d-232c23482af8" providerId="ADAL" clId="{870C193E-BF8C-49F6-8DC1-624D6FB29019}" dt="2023-04-13T08:37:36.986" v="48" actId="20577"/>
        <pc:sldMkLst>
          <pc:docMk/>
          <pc:sldMk cId="2049431106" sldId="256"/>
        </pc:sldMkLst>
        <pc:spChg chg="del">
          <ac:chgData name="Stewart Gale" userId="3647ddd2-6040-41ae-a96d-232c23482af8" providerId="ADAL" clId="{870C193E-BF8C-49F6-8DC1-624D6FB29019}" dt="2021-12-15T09:45:54.060" v="5" actId="478"/>
          <ac:spMkLst>
            <pc:docMk/>
            <pc:sldMk cId="2049431106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5:57.365" v="6" actId="1076"/>
          <ac:spMkLst>
            <pc:docMk/>
            <pc:sldMk cId="2049431106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6:52.121" v="39" actId="1076"/>
          <ac:spMkLst>
            <pc:docMk/>
            <pc:sldMk cId="2049431106" sldId="256"/>
            <ac:spMk id="7" creationId="{00000000-0000-0000-0000-000000000000}"/>
          </ac:spMkLst>
        </pc:spChg>
        <pc:graphicFrameChg chg="mod modGraphic">
          <ac:chgData name="Stewart Gale" userId="3647ddd2-6040-41ae-a96d-232c23482af8" providerId="ADAL" clId="{870C193E-BF8C-49F6-8DC1-624D6FB29019}" dt="2023-04-13T08:37:36.986" v="48" actId="20577"/>
          <ac:graphicFrameMkLst>
            <pc:docMk/>
            <pc:sldMk cId="2049431106" sldId="256"/>
            <ac:graphicFrameMk id="6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870C193E-BF8C-49F6-8DC1-624D6FB29019}" dt="2021-12-15T09:49:08.691" v="45" actId="1076"/>
        <pc:sldMkLst>
          <pc:docMk/>
          <pc:sldMk cId="4291979304" sldId="258"/>
        </pc:sldMkLst>
        <pc:spChg chg="mod">
          <ac:chgData name="Stewart Gale" userId="3647ddd2-6040-41ae-a96d-232c23482af8" providerId="ADAL" clId="{870C193E-BF8C-49F6-8DC1-624D6FB29019}" dt="2021-12-15T09:49:08.691" v="45" actId="1076"/>
          <ac:spMkLst>
            <pc:docMk/>
            <pc:sldMk cId="4291979304" sldId="258"/>
            <ac:spMk id="2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8:56.067" v="40" actId="1076"/>
          <ac:spMkLst>
            <pc:docMk/>
            <pc:sldMk cId="4291979304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8:56.067" v="40" actId="1076"/>
          <ac:spMkLst>
            <pc:docMk/>
            <pc:sldMk cId="4291979304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8:56.067" v="40" actId="1076"/>
          <ac:spMkLst>
            <pc:docMk/>
            <pc:sldMk cId="4291979304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8:56.067" v="40" actId="1076"/>
          <ac:spMkLst>
            <pc:docMk/>
            <pc:sldMk cId="4291979304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870C193E-BF8C-49F6-8DC1-624D6FB29019}" dt="2021-12-15T09:48:56.067" v="40" actId="1076"/>
          <ac:spMkLst>
            <pc:docMk/>
            <pc:sldMk cId="4291979304" sldId="258"/>
            <ac:spMk id="8" creationId="{00000000-0000-0000-0000-000000000000}"/>
          </ac:spMkLst>
        </pc:spChg>
      </pc:sldChg>
      <pc:sldChg chg="delSp modSp add mod ord delAnim">
        <pc:chgData name="Stewart Gale" userId="3647ddd2-6040-41ae-a96d-232c23482af8" providerId="ADAL" clId="{870C193E-BF8C-49F6-8DC1-624D6FB29019}" dt="2021-12-15T09:45:50.467" v="4" actId="1076"/>
        <pc:sldMkLst>
          <pc:docMk/>
          <pc:sldMk cId="1401874828" sldId="263"/>
        </pc:sldMkLst>
        <pc:spChg chg="mod">
          <ac:chgData name="Stewart Gale" userId="3647ddd2-6040-41ae-a96d-232c23482af8" providerId="ADAL" clId="{870C193E-BF8C-49F6-8DC1-624D6FB29019}" dt="2021-12-15T09:45:50.467" v="4" actId="1076"/>
          <ac:spMkLst>
            <pc:docMk/>
            <pc:sldMk cId="1401874828" sldId="263"/>
            <ac:spMk id="4" creationId="{00000000-0000-0000-0000-000000000000}"/>
          </ac:spMkLst>
        </pc:spChg>
        <pc:spChg chg="del">
          <ac:chgData name="Stewart Gale" userId="3647ddd2-6040-41ae-a96d-232c23482af8" providerId="ADAL" clId="{870C193E-BF8C-49F6-8DC1-624D6FB29019}" dt="2021-12-15T09:45:45.059" v="3" actId="478"/>
          <ac:spMkLst>
            <pc:docMk/>
            <pc:sldMk cId="1401874828" sldId="263"/>
            <ac:spMk id="5" creationId="{00000000-0000-0000-0000-000000000000}"/>
          </ac:spMkLst>
        </pc:spChg>
        <pc:spChg chg="del">
          <ac:chgData name="Stewart Gale" userId="3647ddd2-6040-41ae-a96d-232c23482af8" providerId="ADAL" clId="{870C193E-BF8C-49F6-8DC1-624D6FB29019}" dt="2021-12-15T09:45:45.059" v="3" actId="478"/>
          <ac:spMkLst>
            <pc:docMk/>
            <pc:sldMk cId="1401874828" sldId="263"/>
            <ac:spMk id="7" creationId="{00000000-0000-0000-0000-000000000000}"/>
          </ac:spMkLst>
        </pc:spChg>
        <pc:graphicFrameChg chg="del">
          <ac:chgData name="Stewart Gale" userId="3647ddd2-6040-41ae-a96d-232c23482af8" providerId="ADAL" clId="{870C193E-BF8C-49F6-8DC1-624D6FB29019}" dt="2021-12-15T09:45:45.059" v="3" actId="478"/>
          <ac:graphicFrameMkLst>
            <pc:docMk/>
            <pc:sldMk cId="1401874828" sldId="263"/>
            <ac:graphicFrameMk id="6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19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99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02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223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46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78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30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16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24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89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7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BF60-7B96-45F3-89C2-0346CDCBF6FA}" type="datetimeFigureOut">
              <a:rPr lang="en-GB" smtClean="0"/>
              <a:t>13/04/2023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B1EEA-895A-4890-A143-1E4ADF6020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75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9971" y="2280063"/>
            <a:ext cx="112720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i="0" u="sng" strike="noStrike" dirty="0">
                <a:effectLst/>
                <a:latin typeface="Calibri" panose="020F0502020204030204" pitchFamily="34" charset="0"/>
              </a:rPr>
              <a:t>LO: The Golden Ratio</a:t>
            </a:r>
            <a:r>
              <a:rPr lang="en-GB" sz="9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874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4878" y="1502616"/>
            <a:ext cx="2855204" cy="181043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98685" y="1154666"/>
            <a:ext cx="5210979" cy="69589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8647672" y="3118430"/>
            <a:ext cx="2987409" cy="295068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322" y="4237555"/>
            <a:ext cx="3859577" cy="152767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4533333" y="3152856"/>
            <a:ext cx="3841211" cy="28818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5322" y="136013"/>
            <a:ext cx="1138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Which rectangle do you like the look of most?</a:t>
            </a:r>
          </a:p>
        </p:txBody>
      </p:sp>
    </p:spTree>
    <p:extLst>
      <p:ext uri="{BB962C8B-B14F-4D97-AF65-F5344CB8AC3E}">
        <p14:creationId xmlns:p14="http://schemas.microsoft.com/office/powerpoint/2010/main" val="4291979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4336" y="262952"/>
            <a:ext cx="80399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number </a:t>
            </a:r>
            <a:r>
              <a:rPr lang="en-US" sz="5400" b="1" i="0" u="none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</a:rPr>
              <a:t>1.618033989</a:t>
            </a: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associated with beauty.</a:t>
            </a:r>
            <a:r>
              <a:rPr lang="en-US" sz="5400" dirty="0"/>
              <a:t> </a:t>
            </a:r>
            <a:endParaRPr lang="en-GB" sz="5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492074"/>
              </p:ext>
            </p:extLst>
          </p:nvPr>
        </p:nvGraphicFramePr>
        <p:xfrm>
          <a:off x="321425" y="2570347"/>
          <a:ext cx="11549149" cy="1655445"/>
        </p:xfrm>
        <a:graphic>
          <a:graphicData uri="http://schemas.openxmlformats.org/drawingml/2006/table">
            <a:tbl>
              <a:tblPr/>
              <a:tblGrid>
                <a:gridCol w="11549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10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Shapes that are in the ratio</a:t>
                      </a:r>
                      <a:r>
                        <a:rPr lang="en-US" sz="54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  <a:r>
                        <a:rPr lang="en-US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:</a:t>
                      </a:r>
                      <a:r>
                        <a:rPr lang="en-US" sz="54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1.618</a:t>
                      </a:r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 considered </a:t>
                      </a:r>
                      <a:r>
                        <a:rPr lang="en-US" sz="5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be nicer </a:t>
                      </a:r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look at.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787352" y="4778861"/>
            <a:ext cx="8475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This ratio is known as the </a:t>
            </a:r>
          </a:p>
          <a:p>
            <a:pPr algn="ctr"/>
            <a:r>
              <a:rPr lang="en-US" sz="5400" b="1" i="0" u="none" strike="noStrike" dirty="0">
                <a:solidFill>
                  <a:srgbClr val="FFC000"/>
                </a:solidFill>
                <a:effectLst/>
                <a:latin typeface="Calibri" panose="020F0502020204030204" pitchFamily="34" charset="0"/>
              </a:rPr>
              <a:t>GOLDEN RATIO</a:t>
            </a:r>
            <a:r>
              <a:rPr lang="en-US" sz="5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r>
              <a:rPr lang="en-US" sz="5400" dirty="0"/>
              <a:t>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04943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9723" y="198650"/>
            <a:ext cx="109062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0" u="none" strike="noStrike" dirty="0">
                <a:effectLst/>
                <a:latin typeface="Calibri" panose="020F0502020204030204" pitchFamily="34" charset="0"/>
              </a:rPr>
              <a:t>The Golden Ratio and Shapes.</a:t>
            </a:r>
            <a:r>
              <a:rPr lang="en-US" sz="6600" b="1" dirty="0"/>
              <a:t> </a:t>
            </a:r>
            <a:endParaRPr lang="en-GB" sz="6600" b="1" dirty="0"/>
          </a:p>
        </p:txBody>
      </p:sp>
      <p:sp>
        <p:nvSpPr>
          <p:cNvPr id="6" name="Rectangle 5"/>
          <p:cNvSpPr/>
          <p:nvPr/>
        </p:nvSpPr>
        <p:spPr>
          <a:xfrm>
            <a:off x="1965043" y="3283293"/>
            <a:ext cx="2855204" cy="212625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" name="Rectangle 1"/>
          <p:cNvSpPr/>
          <p:nvPr/>
        </p:nvSpPr>
        <p:spPr>
          <a:xfrm>
            <a:off x="389311" y="1306646"/>
            <a:ext cx="112471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Calibri" panose="020F0502020204030204" pitchFamily="34" charset="0"/>
              </a:rPr>
              <a:t>A </a:t>
            </a:r>
            <a:r>
              <a:rPr lang="en-US" sz="5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golden rectangle </a:t>
            </a:r>
            <a:r>
              <a:rPr lang="en-US" sz="5400" dirty="0">
                <a:solidFill>
                  <a:srgbClr val="000000"/>
                </a:solidFill>
                <a:latin typeface="Calibri" panose="020F0502020204030204" pitchFamily="34" charset="0"/>
              </a:rPr>
              <a:t>is a rectangle who's </a:t>
            </a:r>
          </a:p>
          <a:p>
            <a:pPr algn="ctr"/>
            <a:r>
              <a:rPr lang="en-US" sz="5400" dirty="0">
                <a:solidFill>
                  <a:srgbClr val="000000"/>
                </a:solidFill>
                <a:latin typeface="Calibri" panose="020F0502020204030204" pitchFamily="34" charset="0"/>
              </a:rPr>
              <a:t>width to height is in the </a:t>
            </a:r>
            <a:r>
              <a:rPr lang="en-US" sz="5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golden ratio</a:t>
            </a:r>
            <a:r>
              <a:rPr lang="en-US" sz="54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endParaRPr lang="en-GB" sz="5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869692"/>
              </p:ext>
            </p:extLst>
          </p:nvPr>
        </p:nvGraphicFramePr>
        <p:xfrm>
          <a:off x="5371024" y="3707590"/>
          <a:ext cx="4898835" cy="1482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9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1092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Width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:</a:t>
                      </a:r>
                      <a:endParaRPr lang="en-GB" sz="4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>
                          <a:effectLst/>
                        </a:rPr>
                        <a:t>Length</a:t>
                      </a:r>
                      <a:endParaRPr lang="en-GB" sz="4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092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1</a:t>
                      </a:r>
                      <a:endParaRPr lang="en-GB" sz="4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:</a:t>
                      </a:r>
                      <a:endParaRPr lang="en-GB" sz="4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u="none" strike="noStrike" dirty="0">
                          <a:effectLst/>
                        </a:rPr>
                        <a:t>1.618</a:t>
                      </a:r>
                      <a:endParaRPr lang="en-GB" sz="4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30284" y="5660342"/>
            <a:ext cx="97148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Did you vote for rectangle A?</a:t>
            </a:r>
          </a:p>
        </p:txBody>
      </p:sp>
    </p:spTree>
    <p:extLst>
      <p:ext uri="{BB962C8B-B14F-4D97-AF65-F5344CB8AC3E}">
        <p14:creationId xmlns:p14="http://schemas.microsoft.com/office/powerpoint/2010/main" val="419123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3841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Golden Ratio </a:t>
            </a: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</a:rPr>
              <a:t>and Fibonacci Numbers.</a:t>
            </a:r>
            <a:r>
              <a:rPr lang="en-US" sz="4800" b="1" dirty="0"/>
              <a:t> </a:t>
            </a:r>
            <a:endParaRPr lang="en-GB" sz="4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24631"/>
              </p:ext>
            </p:extLst>
          </p:nvPr>
        </p:nvGraphicFramePr>
        <p:xfrm>
          <a:off x="4294551" y="1899874"/>
          <a:ext cx="3602898" cy="4362450"/>
        </p:xfrm>
        <a:graphic>
          <a:graphicData uri="http://schemas.openxmlformats.org/drawingml/2006/table">
            <a:tbl>
              <a:tblPr/>
              <a:tblGrid>
                <a:gridCol w="1083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3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3/2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1.6666..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8/5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13/8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1.61538..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34/21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1.61905..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55/34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1.61764..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89/55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1.61861..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31401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The further you go through the sequence the closer to the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golden ratio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you get.</a:t>
            </a:r>
            <a:r>
              <a:rPr lang="en-US" sz="2800" dirty="0"/>
              <a:t> 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92485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1, 1, 2, 3, 5, 8, 13, 21, 34, 55, 89………</a:t>
            </a:r>
          </a:p>
        </p:txBody>
      </p:sp>
    </p:spTree>
    <p:extLst>
      <p:ext uri="{BB962C8B-B14F-4D97-AF65-F5344CB8AC3E}">
        <p14:creationId xmlns:p14="http://schemas.microsoft.com/office/powerpoint/2010/main" val="180714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6898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atin typeface="Calibri" panose="020F0502020204030204" pitchFamily="34" charset="0"/>
              </a:rPr>
              <a:t>The </a:t>
            </a:r>
            <a:r>
              <a:rPr lang="en-US" sz="5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Golden Ratio</a:t>
            </a:r>
            <a:r>
              <a:rPr lang="en-US" sz="5400" b="1" dirty="0">
                <a:latin typeface="Calibri" panose="020F0502020204030204" pitchFamily="34" charset="0"/>
              </a:rPr>
              <a:t>, Art and Architecture.</a:t>
            </a:r>
            <a:r>
              <a:rPr lang="en-US" sz="5400" b="1" dirty="0"/>
              <a:t> </a:t>
            </a:r>
            <a:endParaRPr lang="en-GB" sz="5400" b="1" dirty="0"/>
          </a:p>
        </p:txBody>
      </p:sp>
      <p:sp>
        <p:nvSpPr>
          <p:cNvPr id="5" name="Rectangle 4"/>
          <p:cNvSpPr/>
          <p:nvPr/>
        </p:nvSpPr>
        <p:spPr>
          <a:xfrm>
            <a:off x="290112" y="1426550"/>
            <a:ext cx="5805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Leonardo da Vinci used the golden ratio in a lot of his paints.</a:t>
            </a:r>
            <a:r>
              <a:rPr lang="en-US" sz="2800" dirty="0"/>
              <a:t> </a:t>
            </a:r>
            <a:endParaRPr lang="en-GB" sz="2800" dirty="0"/>
          </a:p>
        </p:txBody>
      </p:sp>
      <p:sp>
        <p:nvSpPr>
          <p:cNvPr id="6" name="Rectangle 5"/>
          <p:cNvSpPr/>
          <p:nvPr/>
        </p:nvSpPr>
        <p:spPr>
          <a:xfrm>
            <a:off x="6412721" y="1426549"/>
            <a:ext cx="52601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Many buildings through the years have used the golden ratio.</a:t>
            </a:r>
            <a:r>
              <a:rPr lang="en-US" sz="2800" dirty="0"/>
              <a:t> </a:t>
            </a:r>
            <a:endParaRPr lang="en-GB" sz="28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l="4038" t="15097" r="81773" b="7984"/>
          <a:stretch/>
        </p:blipFill>
        <p:spPr>
          <a:xfrm>
            <a:off x="1688209" y="2643241"/>
            <a:ext cx="2801904" cy="371889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/>
          <a:srcRect l="66831"/>
          <a:stretch/>
        </p:blipFill>
        <p:spPr>
          <a:xfrm>
            <a:off x="6709302" y="2643241"/>
            <a:ext cx="4503531" cy="3324107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2129051" y="3084394"/>
            <a:ext cx="1951630" cy="282508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2743199" y="3439235"/>
            <a:ext cx="477673" cy="682389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7713259" y="3848669"/>
            <a:ext cx="2659040" cy="94169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97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38343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latin typeface="Calibri" panose="020F0502020204030204" pitchFamily="34" charset="0"/>
              </a:rPr>
              <a:t>The </a:t>
            </a:r>
            <a:r>
              <a:rPr lang="en-US" sz="5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Golden Ratio </a:t>
            </a:r>
            <a:r>
              <a:rPr lang="en-US" sz="5400" b="1" dirty="0">
                <a:latin typeface="Calibri" panose="020F0502020204030204" pitchFamily="34" charset="0"/>
              </a:rPr>
              <a:t>and the Human Face</a:t>
            </a:r>
            <a:r>
              <a:rPr lang="en-US" sz="5400" b="1" dirty="0"/>
              <a:t> </a:t>
            </a:r>
            <a:endParaRPr lang="en-GB" sz="5400" b="1" dirty="0"/>
          </a:p>
        </p:txBody>
      </p:sp>
      <p:pic>
        <p:nvPicPr>
          <p:cNvPr id="5" name="Picture 4" descr="C5647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36" y="1184292"/>
            <a:ext cx="1859544" cy="23367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RA-PIT-GL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803" y="1216181"/>
            <a:ext cx="1604432" cy="23048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erm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458" y="1221144"/>
            <a:ext cx="1564782" cy="22999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jessica mask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487" y="1216181"/>
            <a:ext cx="1793774" cy="23048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mas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508" y="1348908"/>
            <a:ext cx="1455871" cy="201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22211" y="3689177"/>
            <a:ext cx="120697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Do these faces seem attractive to you? Why?</a:t>
            </a:r>
            <a:r>
              <a:rPr lang="en-US" sz="3200" dirty="0"/>
              <a:t> </a:t>
            </a:r>
            <a:endParaRPr lang="en-GB" sz="3200" dirty="0"/>
          </a:p>
        </p:txBody>
      </p:sp>
      <p:sp>
        <p:nvSpPr>
          <p:cNvPr id="11" name="Rectangle 10"/>
          <p:cNvSpPr/>
          <p:nvPr/>
        </p:nvSpPr>
        <p:spPr>
          <a:xfrm>
            <a:off x="1" y="4368855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This mask of the human face is based on the golden ratio. </a:t>
            </a:r>
            <a:endParaRPr lang="en-GB" sz="3200" dirty="0"/>
          </a:p>
        </p:txBody>
      </p:sp>
      <p:sp>
        <p:nvSpPr>
          <p:cNvPr id="13" name="Rectangle 12"/>
          <p:cNvSpPr/>
          <p:nvPr/>
        </p:nvSpPr>
        <p:spPr>
          <a:xfrm>
            <a:off x="0" y="5025456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The proportions of the length of the nose, the position of the eyes and the length of the chin all conform to some aspect of the golden ratio.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105" y="6102674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Beauty is mathematical!!!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907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7535AF-7FA0-471B-8BBE-5F3103795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22" t="14464" r="14821" b="6667"/>
          <a:stretch/>
        </p:blipFill>
        <p:spPr>
          <a:xfrm>
            <a:off x="1778923" y="304799"/>
            <a:ext cx="8401397" cy="634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0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272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cp:lastPrinted>2016-03-23T04:48:33Z</cp:lastPrinted>
  <dcterms:created xsi:type="dcterms:W3CDTF">2016-02-23T04:57:26Z</dcterms:created>
  <dcterms:modified xsi:type="dcterms:W3CDTF">2023-04-13T08:37:46Z</dcterms:modified>
</cp:coreProperties>
</file>