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585" r:id="rId2"/>
    <p:sldId id="532" r:id="rId3"/>
    <p:sldId id="590" r:id="rId4"/>
    <p:sldId id="581" r:id="rId5"/>
    <p:sldId id="582" r:id="rId6"/>
    <p:sldId id="586" r:id="rId7"/>
    <p:sldId id="583" r:id="rId8"/>
    <p:sldId id="53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47" autoAdjust="0"/>
    <p:restoredTop sz="88534" autoAdjust="0"/>
  </p:normalViewPr>
  <p:slideViewPr>
    <p:cSldViewPr>
      <p:cViewPr varScale="1">
        <p:scale>
          <a:sx n="94" d="100"/>
          <a:sy n="94" d="100"/>
        </p:scale>
        <p:origin x="54" y="10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delSld">
      <pc:chgData name="Stewart Gale" userId="3647ddd2-6040-41ae-a96d-232c23482af8" providerId="ADAL" clId="{163176A0-02FC-47D8-8D6B-77EA423298B5}" dt="2026-02-04T05:38:40.658" v="6" actId="47"/>
      <pc:docMkLst>
        <pc:docMk/>
      </pc:docMkLst>
      <pc:sldChg chg="del">
        <pc:chgData name="Stewart Gale" userId="3647ddd2-6040-41ae-a96d-232c23482af8" providerId="ADAL" clId="{163176A0-02FC-47D8-8D6B-77EA423298B5}" dt="2026-02-04T05:38:34.209" v="1" actId="47"/>
        <pc:sldMkLst>
          <pc:docMk/>
          <pc:sldMk cId="1933744810" sldId="534"/>
        </pc:sldMkLst>
      </pc:sldChg>
      <pc:sldChg chg="del">
        <pc:chgData name="Stewart Gale" userId="3647ddd2-6040-41ae-a96d-232c23482af8" providerId="ADAL" clId="{163176A0-02FC-47D8-8D6B-77EA423298B5}" dt="2026-02-04T05:38:35.953" v="3" actId="47"/>
        <pc:sldMkLst>
          <pc:docMk/>
          <pc:sldMk cId="2839045276" sldId="579"/>
        </pc:sldMkLst>
      </pc:sldChg>
      <pc:sldChg chg="del">
        <pc:chgData name="Stewart Gale" userId="3647ddd2-6040-41ae-a96d-232c23482af8" providerId="ADAL" clId="{163176A0-02FC-47D8-8D6B-77EA423298B5}" dt="2026-02-04T05:38:35.080" v="2" actId="47"/>
        <pc:sldMkLst>
          <pc:docMk/>
          <pc:sldMk cId="722109232" sldId="580"/>
        </pc:sldMkLst>
      </pc:sldChg>
      <pc:sldChg chg="del">
        <pc:chgData name="Stewart Gale" userId="3647ddd2-6040-41ae-a96d-232c23482af8" providerId="ADAL" clId="{163176A0-02FC-47D8-8D6B-77EA423298B5}" dt="2026-02-04T05:38:40.658" v="6" actId="47"/>
        <pc:sldMkLst>
          <pc:docMk/>
          <pc:sldMk cId="1518724072" sldId="588"/>
        </pc:sldMkLst>
      </pc:sldChg>
      <pc:sldChg chg="del">
        <pc:chgData name="Stewart Gale" userId="3647ddd2-6040-41ae-a96d-232c23482af8" providerId="ADAL" clId="{163176A0-02FC-47D8-8D6B-77EA423298B5}" dt="2026-02-04T05:38:39.324" v="5" actId="47"/>
        <pc:sldMkLst>
          <pc:docMk/>
          <pc:sldMk cId="1736418567" sldId="589"/>
        </pc:sldMkLst>
      </pc:sldChg>
      <pc:sldChg chg="del">
        <pc:chgData name="Stewart Gale" userId="3647ddd2-6040-41ae-a96d-232c23482af8" providerId="ADAL" clId="{163176A0-02FC-47D8-8D6B-77EA423298B5}" dt="2026-02-04T05:38:37.483" v="4" actId="47"/>
        <pc:sldMkLst>
          <pc:docMk/>
          <pc:sldMk cId="3157897351" sldId="591"/>
        </pc:sldMkLst>
      </pc:sldChg>
      <pc:sldChg chg="del">
        <pc:chgData name="Stewart Gale" userId="3647ddd2-6040-41ae-a96d-232c23482af8" providerId="ADAL" clId="{163176A0-02FC-47D8-8D6B-77EA423298B5}" dt="2026-02-04T05:38:31.786" v="0" actId="47"/>
        <pc:sldMkLst>
          <pc:docMk/>
          <pc:sldMk cId="2095792743" sldId="59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1384" y="188640"/>
            <a:ext cx="11161240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Integration</a:t>
            </a:r>
          </a:p>
          <a:p>
            <a:pPr algn="ctr"/>
            <a:r>
              <a:rPr lang="en-GB" sz="9600" dirty="0"/>
              <a:t>Differential Equations</a:t>
            </a:r>
          </a:p>
          <a:p>
            <a:pPr algn="ctr"/>
            <a:endParaRPr lang="en-GB" sz="3600" dirty="0"/>
          </a:p>
          <a:p>
            <a:pPr algn="ctr"/>
            <a:r>
              <a:rPr lang="en-GB" sz="9600" dirty="0"/>
              <a:t>Chapter 11</a:t>
            </a:r>
          </a:p>
          <a:p>
            <a:pPr algn="ctr"/>
            <a:r>
              <a:rPr lang="en-GB" sz="9600" dirty="0"/>
              <a:t>(Part 11 of 12)</a:t>
            </a:r>
          </a:p>
        </p:txBody>
      </p:sp>
    </p:spTree>
    <p:extLst>
      <p:ext uri="{BB962C8B-B14F-4D97-AF65-F5344CB8AC3E}">
        <p14:creationId xmlns:p14="http://schemas.microsoft.com/office/powerpoint/2010/main" val="1839151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35360" y="404664"/>
            <a:ext cx="115212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Differential Equations </a:t>
            </a:r>
          </a:p>
          <a:p>
            <a:pPr algn="ctr"/>
            <a:r>
              <a:rPr lang="en-GB" sz="6000" dirty="0"/>
              <a:t>are equations involving </a:t>
            </a:r>
          </a:p>
          <a:p>
            <a:pPr algn="ctr"/>
            <a:r>
              <a:rPr lang="en-GB" sz="6000" dirty="0"/>
              <a:t>a </a:t>
            </a:r>
            <a:r>
              <a:rPr lang="en-GB" sz="6000" dirty="0">
                <a:solidFill>
                  <a:srgbClr val="FF0000"/>
                </a:solidFill>
              </a:rPr>
              <a:t>mix of variables </a:t>
            </a:r>
            <a:r>
              <a:rPr lang="en-GB" sz="6000" dirty="0"/>
              <a:t>and </a:t>
            </a:r>
            <a:r>
              <a:rPr lang="en-GB" sz="6000" dirty="0">
                <a:solidFill>
                  <a:srgbClr val="00B050"/>
                </a:solidFill>
              </a:rPr>
              <a:t>derivatives</a:t>
            </a:r>
            <a:r>
              <a:rPr lang="en-GB" sz="6000" dirty="0"/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D9E53DB-FF90-4129-3867-11D4D8FF6FE9}"/>
                  </a:ext>
                </a:extLst>
              </p:cNvPr>
              <p:cNvSpPr txBox="1"/>
              <p:nvPr/>
            </p:nvSpPr>
            <p:spPr>
              <a:xfrm>
                <a:off x="2819636" y="3393203"/>
                <a:ext cx="6552728" cy="26412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115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</m:oMath>
                </a14:m>
                <a:r>
                  <a:rPr kumimoji="0" lang="en-GB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en-GB" sz="115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r>
                  <a:rPr kumimoji="0" lang="en-GB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GB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and</a:t>
                </a:r>
                <a:r>
                  <a:rPr kumimoji="0" lang="en-GB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115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115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𝑑𝑦</m:t>
                        </m:r>
                      </m:num>
                      <m:den>
                        <m:r>
                          <a:rPr kumimoji="0" lang="en-GB" sz="115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𝑑𝑥</m:t>
                        </m:r>
                      </m:den>
                    </m:f>
                  </m:oMath>
                </a14:m>
                <a:endParaRPr kumimoji="0" lang="en-GB" sz="1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D9E53DB-FF90-4129-3867-11D4D8FF6F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636" y="3393203"/>
                <a:ext cx="6552728" cy="2641236"/>
              </a:xfrm>
              <a:prstGeom prst="rect">
                <a:avLst/>
              </a:prstGeom>
              <a:blipFill>
                <a:blip r:embed="rId2"/>
                <a:stretch>
                  <a:fillRect b="-170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7444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7368" y="332656"/>
            <a:ext cx="11521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Examples of </a:t>
            </a:r>
            <a:r>
              <a:rPr lang="en-GB" sz="6000" b="1" dirty="0"/>
              <a:t>differential equations</a:t>
            </a:r>
            <a:r>
              <a:rPr lang="en-GB" sz="6000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4326795" y="1421046"/>
                <a:ext cx="3419526" cy="13784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4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4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6795" y="1421046"/>
                <a:ext cx="3419526" cy="13784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128925" y="3212976"/>
                <a:ext cx="5759718" cy="13784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4400" b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f>
                        <m:fPr>
                          <m:ctrlPr>
                            <a:rPr lang="en-GB" sz="4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4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4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func>
                        <m:func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𝑡𝑎𝑛</m:t>
                          </m:r>
                        </m:fName>
                        <m:e>
                          <m:r>
                            <a:rPr lang="en-GB" sz="4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func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8925" y="3212976"/>
                <a:ext cx="5759718" cy="13784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4326795" y="5023202"/>
                <a:ext cx="6211124" cy="150214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4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4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d>
                            <m:d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sz="4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44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d>
                            <m:d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6795" y="5023202"/>
                <a:ext cx="6211124" cy="15021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2061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79376" y="260648"/>
                <a:ext cx="11377264" cy="11561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Find the general solution to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𝑥𝑦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60648"/>
                <a:ext cx="11377264" cy="1156150"/>
              </a:xfrm>
              <a:prstGeom prst="rect">
                <a:avLst/>
              </a:prstGeom>
              <a:blipFill>
                <a:blip r:embed="rId2"/>
                <a:stretch>
                  <a:fillRect b="-697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019695" y="2617312"/>
                <a:ext cx="3456384" cy="35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𝐶</m:t>
                          </m:r>
                        </m:sup>
                      </m:sSup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endParaRPr lang="en-GB" sz="3600" i="1" dirty="0">
                  <a:latin typeface="Cambria Math" panose="02040503050406030204" pitchFamily="18" charset="0"/>
                </a:endParaRPr>
              </a:p>
              <a:p>
                <a:pPr algn="ctr"/>
                <a:r>
                  <a:rPr lang="en-GB" sz="3600" dirty="0"/>
                  <a:t>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3600" dirty="0"/>
                  <a:t>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GB" sz="3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GB" sz="3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p>
                        </m:s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pPr algn="ctr"/>
                <a:br>
                  <a:rPr lang="en-GB" sz="36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695" y="2617312"/>
                <a:ext cx="3456384" cy="35623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23392" y="1755445"/>
                <a:ext cx="2881864" cy="52322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/>
                  <a:t>Separate </a:t>
                </a:r>
                <a14:m>
                  <m:oMath xmlns:m="http://schemas.openxmlformats.org/officeDocument/2006/math">
                    <m:r>
                      <a:rPr lang="en-GB" sz="2800" b="1" i="1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GB" sz="2800" b="1" dirty="0"/>
                  <a:t> and </a:t>
                </a:r>
                <a14:m>
                  <m:oMath xmlns:m="http://schemas.openxmlformats.org/officeDocument/2006/math">
                    <m:r>
                      <a:rPr lang="en-GB" sz="2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2800" b="1" dirty="0"/>
                  <a:t> 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1755445"/>
                <a:ext cx="2881864" cy="523220"/>
              </a:xfrm>
              <a:prstGeom prst="rect">
                <a:avLst/>
              </a:prstGeom>
              <a:blipFill>
                <a:blip r:embed="rId4"/>
                <a:stretch>
                  <a:fillRect l="-839" t="-8889" b="-288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184241" y="1755445"/>
            <a:ext cx="3168352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800" b="1" dirty="0"/>
              <a:t>Integrate both sides</a:t>
            </a:r>
            <a:endParaRPr lang="en-GB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091703" y="1755445"/>
                <a:ext cx="3312368" cy="52322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/>
                  <a:t>Make </a:t>
                </a:r>
                <a14:m>
                  <m:oMath xmlns:m="http://schemas.openxmlformats.org/officeDocument/2006/math">
                    <m:r>
                      <a:rPr lang="en-GB" sz="2800" b="1" i="1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GB" sz="2800" b="1" dirty="0"/>
                  <a:t> the subject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1703" y="1755445"/>
                <a:ext cx="3312368" cy="523220"/>
              </a:xfrm>
              <a:prstGeom prst="rect">
                <a:avLst/>
              </a:prstGeom>
              <a:blipFill>
                <a:blip r:embed="rId5"/>
                <a:stretch>
                  <a:fillRect t="-8889" b="-288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95756" y="2492896"/>
                <a:ext cx="3479608" cy="36708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/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2800" dirty="0"/>
              </a:p>
              <a:p>
                <a:endParaRPr lang="en-GB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e>
                      </m:nary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𝑑𝑦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nary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56" y="2492896"/>
                <a:ext cx="3479608" cy="36708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3941140" y="2617312"/>
                <a:ext cx="3595019" cy="898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</m:func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1140" y="2617312"/>
                <a:ext cx="3595019" cy="8989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8391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51384" y="260648"/>
                <a:ext cx="10981220" cy="97892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Find the general solution to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>
                            <a:latin typeface="Cambria Math" panose="020405030504060302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40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f>
                      <m:f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  <m:func>
                      <m:func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00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func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60648"/>
                <a:ext cx="10981220" cy="978922"/>
              </a:xfrm>
              <a:prstGeom prst="rect">
                <a:avLst/>
              </a:prstGeom>
              <a:blipFill>
                <a:blip r:embed="rId2"/>
                <a:stretch>
                  <a:fillRect b="-483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154804" y="2611902"/>
                <a:ext cx="3672408" cy="7398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arcsin</m:t>
                          </m:r>
                        </m:fName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sSup>
                                    <m:sSupPr>
                                      <m:ctrlPr>
                                        <a:rPr lang="en-GB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8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e>
                          </m:d>
                        </m:e>
                      </m:func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4804" y="2611902"/>
                <a:ext cx="3672408" cy="7398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91344" y="2595501"/>
                <a:ext cx="3744416" cy="31059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func>
                        </m:den>
                      </m:f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2400" dirty="0"/>
              </a:p>
              <a:p>
                <a:pPr/>
                <a:br>
                  <a:rPr lang="en-GB" sz="24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40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func>
                            </m:den>
                          </m:f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𝑑𝑦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2400" dirty="0"/>
              </a:p>
              <a:p>
                <a:endParaRPr lang="en-GB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cot</m:t>
                              </m:r>
                            </m:fName>
                            <m:e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func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2595501"/>
                <a:ext cx="3744416" cy="31059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040274" y="2492896"/>
                <a:ext cx="4111452" cy="35943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func>
                            </m:e>
                          </m:d>
                        </m:e>
                      </m:func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GB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24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func>
                            </m:e>
                          </m:d>
                        </m:e>
                      </m:func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GB" sz="24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func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24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func>
                            </m:e>
                          </m:d>
                        </m:e>
                      </m:func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sSup>
                                    <m:sSupPr>
                                      <m:ctrlP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e>
                          </m:d>
                        </m:e>
                      </m:func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24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func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𝑘</m:t>
                      </m:r>
                      <m:rad>
                        <m:radPr>
                          <m:degHide m:val="on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0274" y="2492896"/>
                <a:ext cx="4111452" cy="359438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9756CAF-7E34-B1B3-82A7-D0593441EA5B}"/>
                  </a:ext>
                </a:extLst>
              </p:cNvPr>
              <p:cNvSpPr txBox="1"/>
              <p:nvPr/>
            </p:nvSpPr>
            <p:spPr>
              <a:xfrm>
                <a:off x="551384" y="1755445"/>
                <a:ext cx="2881864" cy="52322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/>
                  <a:t>Separate </a:t>
                </a:r>
                <a14:m>
                  <m:oMath xmlns:m="http://schemas.openxmlformats.org/officeDocument/2006/math">
                    <m:r>
                      <a:rPr lang="en-GB" sz="2800" b="1" i="1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GB" sz="2800" b="1" dirty="0"/>
                  <a:t> and </a:t>
                </a:r>
                <a14:m>
                  <m:oMath xmlns:m="http://schemas.openxmlformats.org/officeDocument/2006/math">
                    <m:r>
                      <a:rPr lang="en-GB" sz="2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2800" b="1" dirty="0"/>
                  <a:t>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9756CAF-7E34-B1B3-82A7-D0593441EA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1755445"/>
                <a:ext cx="2881864" cy="523220"/>
              </a:xfrm>
              <a:prstGeom prst="rect">
                <a:avLst/>
              </a:prstGeom>
              <a:blipFill>
                <a:blip r:embed="rId6"/>
                <a:stretch>
                  <a:fillRect l="-839" t="-8889" b="-288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D9970A40-7A8B-192C-DF5E-C368F9B10853}"/>
              </a:ext>
            </a:extLst>
          </p:cNvPr>
          <p:cNvSpPr txBox="1"/>
          <p:nvPr/>
        </p:nvSpPr>
        <p:spPr>
          <a:xfrm>
            <a:off x="4439816" y="1755445"/>
            <a:ext cx="3168352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800" b="1" dirty="0"/>
              <a:t>Integrate both sides</a:t>
            </a:r>
            <a:endParaRPr lang="en-GB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2ACB8FF-6F31-49CE-2A5C-AEE999F8D292}"/>
                  </a:ext>
                </a:extLst>
              </p:cNvPr>
              <p:cNvSpPr txBox="1"/>
              <p:nvPr/>
            </p:nvSpPr>
            <p:spPr>
              <a:xfrm>
                <a:off x="8400256" y="1755445"/>
                <a:ext cx="3312368" cy="52322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/>
                  <a:t>Make </a:t>
                </a:r>
                <a14:m>
                  <m:oMath xmlns:m="http://schemas.openxmlformats.org/officeDocument/2006/math">
                    <m:r>
                      <a:rPr lang="en-GB" sz="2800" b="1" i="1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GB" sz="2800" b="1" dirty="0"/>
                  <a:t> the subject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2ACB8FF-6F31-49CE-2A5C-AEE999F8D2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256" y="1755445"/>
                <a:ext cx="3312368" cy="523220"/>
              </a:xfrm>
              <a:prstGeom prst="rect">
                <a:avLst/>
              </a:prstGeom>
              <a:blipFill>
                <a:blip r:embed="rId7"/>
                <a:stretch>
                  <a:fillRect t="-8889" b="-288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3164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B8EFE1A-3F53-D7BC-77B2-95BFD7FA6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6524" y="126727"/>
            <a:ext cx="6859082" cy="146220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FFC556C-10C6-3C19-768E-F0BC97099CD3}"/>
                  </a:ext>
                </a:extLst>
              </p:cNvPr>
              <p:cNvSpPr/>
              <p:nvPr/>
            </p:nvSpPr>
            <p:spPr>
              <a:xfrm>
                <a:off x="111814" y="2706759"/>
                <a:ext cx="3616988" cy="9986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𝑑𝑦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</m:e>
                                <m:sup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FFC556C-10C6-3C19-768E-F0BC97099C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14" y="2706759"/>
                <a:ext cx="3616988" cy="9986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E8DC723-FA91-800A-4474-994AE2E667F1}"/>
                  </a:ext>
                </a:extLst>
              </p:cNvPr>
              <p:cNvSpPr/>
              <p:nvPr/>
            </p:nvSpPr>
            <p:spPr>
              <a:xfrm>
                <a:off x="111814" y="4127333"/>
                <a:ext cx="3748864" cy="9734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𝑑𝑦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3 </m:t>
                          </m:r>
                          <m:sSup>
                            <m:sSup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𝑠𝑒𝑐</m:t>
                              </m:r>
                            </m:e>
                            <m:sup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E8DC723-FA91-800A-4474-994AE2E667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14" y="4127333"/>
                <a:ext cx="3748864" cy="9734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180E135-1164-06C1-C694-7E9784A4A526}"/>
                  </a:ext>
                </a:extLst>
              </p:cNvPr>
              <p:cNvSpPr txBox="1"/>
              <p:nvPr/>
            </p:nvSpPr>
            <p:spPr>
              <a:xfrm>
                <a:off x="4361765" y="2771558"/>
                <a:ext cx="3180437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3</m:t>
                      </m:r>
                      <m:func>
                        <m:func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180E135-1164-06C1-C694-7E9784A4A5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1765" y="2771558"/>
                <a:ext cx="3180437" cy="8989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3234FB2-51AA-E5B4-1318-1585FD28A97A}"/>
                  </a:ext>
                </a:extLst>
              </p:cNvPr>
              <p:cNvSpPr txBox="1"/>
              <p:nvPr/>
            </p:nvSpPr>
            <p:spPr>
              <a:xfrm>
                <a:off x="8397893" y="2758335"/>
                <a:ext cx="3355165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(2)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3</m:t>
                      </m:r>
                      <m:func>
                        <m:func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box>
                            <m:box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box>
                        </m:e>
                      </m:func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3234FB2-51AA-E5B4-1318-1585FD28A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893" y="2758335"/>
                <a:ext cx="3355165" cy="8989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A44CA95-9EF2-973F-5888-133E452C5FB0}"/>
                  </a:ext>
                </a:extLst>
              </p:cNvPr>
              <p:cNvSpPr txBox="1"/>
              <p:nvPr/>
            </p:nvSpPr>
            <p:spPr>
              <a:xfrm>
                <a:off x="8458904" y="4614069"/>
                <a:ext cx="302433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6</m:t>
                      </m:r>
                      <m:func>
                        <m:func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US" sz="2800" i="1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A44CA95-9EF2-973F-5888-133E452C5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8904" y="4614069"/>
                <a:ext cx="302433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3D037C7-E633-D6B3-1D63-117286D4D9F1}"/>
                  </a:ext>
                </a:extLst>
              </p:cNvPr>
              <p:cNvSpPr txBox="1"/>
              <p:nvPr/>
            </p:nvSpPr>
            <p:spPr>
              <a:xfrm>
                <a:off x="8728722" y="5460009"/>
                <a:ext cx="3024336" cy="5739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6</m:t>
                          </m:r>
                          <m:func>
                            <m:func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 −2</m:t>
                              </m:r>
                            </m:e>
                          </m:func>
                        </m:e>
                      </m:rad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3D037C7-E633-D6B3-1D63-117286D4D9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8722" y="5460009"/>
                <a:ext cx="3024336" cy="57394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88F9772-98E2-0FD1-438D-E7FCBB23033E}"/>
                  </a:ext>
                </a:extLst>
              </p:cNvPr>
              <p:cNvSpPr txBox="1"/>
              <p:nvPr/>
            </p:nvSpPr>
            <p:spPr>
              <a:xfrm>
                <a:off x="8962960" y="3768129"/>
                <a:ext cx="172819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88F9772-98E2-0FD1-438D-E7FCBB2303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2960" y="3768129"/>
                <a:ext cx="1728192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B94333C-69A4-DAB7-FD6B-BC101F22EDDE}"/>
                  </a:ext>
                </a:extLst>
              </p:cNvPr>
              <p:cNvSpPr txBox="1"/>
              <p:nvPr/>
            </p:nvSpPr>
            <p:spPr>
              <a:xfrm>
                <a:off x="479376" y="1832476"/>
                <a:ext cx="2881864" cy="52322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/>
                  <a:t>Separate </a:t>
                </a:r>
                <a14:m>
                  <m:oMath xmlns:m="http://schemas.openxmlformats.org/officeDocument/2006/math">
                    <m:r>
                      <a:rPr lang="en-GB" sz="2800" b="1" i="1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GB" sz="2800" b="1" dirty="0"/>
                  <a:t> and </a:t>
                </a:r>
                <a14:m>
                  <m:oMath xmlns:m="http://schemas.openxmlformats.org/officeDocument/2006/math">
                    <m:r>
                      <a:rPr lang="en-GB" sz="2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2800" b="1" dirty="0"/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B94333C-69A4-DAB7-FD6B-BC101F22ED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832476"/>
                <a:ext cx="2881864" cy="523220"/>
              </a:xfrm>
              <a:prstGeom prst="rect">
                <a:avLst/>
              </a:prstGeom>
              <a:blipFill>
                <a:blip r:embed="rId10"/>
                <a:stretch>
                  <a:fillRect l="-1050" t="-8989" b="-303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71244E68-22A7-1F11-6C6D-652CEB2E41B3}"/>
              </a:ext>
            </a:extLst>
          </p:cNvPr>
          <p:cNvSpPr txBox="1"/>
          <p:nvPr/>
        </p:nvSpPr>
        <p:spPr>
          <a:xfrm>
            <a:off x="4367808" y="1832476"/>
            <a:ext cx="3168352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800" b="1" dirty="0"/>
              <a:t>Integrate both sides</a:t>
            </a:r>
            <a:endParaRPr lang="en-GB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2B4FCC2-5CCE-C20D-5718-59DF2876E12B}"/>
                  </a:ext>
                </a:extLst>
              </p:cNvPr>
              <p:cNvSpPr txBox="1"/>
              <p:nvPr/>
            </p:nvSpPr>
            <p:spPr>
              <a:xfrm>
                <a:off x="8328248" y="1844824"/>
                <a:ext cx="3312368" cy="52322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/>
                  <a:t>Make </a:t>
                </a:r>
                <a14:m>
                  <m:oMath xmlns:m="http://schemas.openxmlformats.org/officeDocument/2006/math">
                    <m:r>
                      <a:rPr lang="en-GB" sz="2800" b="1" i="1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GB" sz="2800" b="1" dirty="0"/>
                  <a:t> the subject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2B4FCC2-5CCE-C20D-5718-59DF2876E1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248" y="1844824"/>
                <a:ext cx="3312368" cy="523220"/>
              </a:xfrm>
              <a:prstGeom prst="rect">
                <a:avLst/>
              </a:prstGeom>
              <a:blipFill>
                <a:blip r:embed="rId11"/>
                <a:stretch>
                  <a:fillRect t="-8989" b="-303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419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9" grpId="0"/>
      <p:bldP spid="22" grpId="0"/>
      <p:bldP spid="24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95400" y="240270"/>
                <a:ext cx="10729192" cy="130773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Find the general solution to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32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</m:t>
                        </m:r>
                        <m:d>
                          <m:d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−2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  <m:d>
                          <m:d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+2</m:t>
                            </m:r>
                          </m:e>
                        </m:d>
                      </m:den>
                    </m:f>
                  </m:oMath>
                </a14:m>
                <a:endParaRPr lang="en-GB" sz="3200" dirty="0"/>
              </a:p>
              <a:p>
                <a:pPr algn="ctr"/>
                <a:r>
                  <a:rPr lang="en-GB" sz="2800" dirty="0"/>
                  <a:t>Given that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sz="2800" dirty="0"/>
                  <a:t> when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GB" sz="2800" dirty="0"/>
                  <a:t>. Leave your answer in the form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240270"/>
                <a:ext cx="10729192" cy="1307730"/>
              </a:xfrm>
              <a:prstGeom prst="rect">
                <a:avLst/>
              </a:prstGeom>
              <a:blipFill>
                <a:blip r:embed="rId2"/>
                <a:stretch>
                  <a:fillRect b="-539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694450" y="2696151"/>
                <a:ext cx="316219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dirty="0"/>
                  <a:t>When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=1,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GB" sz="2000" dirty="0"/>
                  <a:t>: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4450" y="2696151"/>
                <a:ext cx="3162191" cy="400110"/>
              </a:xfrm>
              <a:prstGeom prst="rect">
                <a:avLst/>
              </a:prstGeom>
              <a:blipFill>
                <a:blip r:embed="rId3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61256" y="3575201"/>
                <a:ext cx="3764812" cy="6750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𝑑𝑦</m:t>
                          </m:r>
                        </m:e>
                      </m:nary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+2</m:t>
                                  </m:r>
                                </m:e>
                              </m:d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256" y="3575201"/>
                <a:ext cx="3764812" cy="67505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91344" y="4424723"/>
                <a:ext cx="3744416" cy="20656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dirty="0"/>
                  <a:t>Use partial fractions to split up RHS: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−3</m:t>
                          </m:r>
                        </m:num>
                        <m:den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den>
                      </m:f>
                      <m:r>
                        <a:rPr lang="en-GB" i="1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+2</m:t>
                          </m:r>
                        </m:den>
                      </m:f>
                    </m:oMath>
                  </m:oMathPara>
                </a14:m>
                <a:br>
                  <a:rPr lang="en-GB" i="1" dirty="0">
                    <a:latin typeface="Cambria Math" panose="02040503050406030204" pitchFamily="18" charset="0"/>
                  </a:rPr>
                </a:br>
                <a:endParaRPr lang="en-GB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=−2,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𝑑𝑦</m:t>
                          </m:r>
                        </m:e>
                      </m:nary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4424723"/>
                <a:ext cx="3744416" cy="2065694"/>
              </a:xfrm>
              <a:prstGeom prst="rect">
                <a:avLst/>
              </a:prstGeom>
              <a:blipFill>
                <a:blip r:embed="rId5"/>
                <a:stretch>
                  <a:fillRect l="-1301" t="-17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223792" y="2674335"/>
                <a:ext cx="4135692" cy="20817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func>
                    </m:oMath>
                  </m:oMathPara>
                </a14:m>
                <a:endParaRPr lang="en-GB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d>
                                    <m:d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+2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GB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−2=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𝑘</m:t>
                          </m:r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2674335"/>
                <a:ext cx="4135692" cy="208172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70949" y="2619640"/>
                <a:ext cx="3717877" cy="7293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ctrlPr>
                                <a:rPr lang="en-GB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den>
                      </m:f>
                      <m:f>
                        <m:fPr>
                          <m:ctrlPr>
                            <a:rPr lang="en-GB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d>
                            <m:dPr>
                              <m:ctrlPr>
                                <a:rPr lang="en-GB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d>
                            <m:dPr>
                              <m:ctrlPr>
                                <a:rPr lang="en-GB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949" y="2619640"/>
                <a:ext cx="3717877" cy="7293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E171B42-294B-291B-7B36-894E2468F531}"/>
                  </a:ext>
                </a:extLst>
              </p:cNvPr>
              <p:cNvSpPr txBox="1"/>
              <p:nvPr/>
            </p:nvSpPr>
            <p:spPr>
              <a:xfrm>
                <a:off x="9048328" y="3434970"/>
                <a:ext cx="2580592" cy="8152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d>
                            <m:dPr>
                              <m:ctrlPr>
                                <a:rPr lang="en-GB" sz="2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2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num>
                        <m:den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2400" b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E171B42-294B-291B-7B36-894E2468F5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328" y="3434970"/>
                <a:ext cx="2580592" cy="81528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F44B2A8-C606-89A4-B04A-82E403915128}"/>
                  </a:ext>
                </a:extLst>
              </p:cNvPr>
              <p:cNvSpPr txBox="1"/>
              <p:nvPr/>
            </p:nvSpPr>
            <p:spPr>
              <a:xfrm>
                <a:off x="479376" y="1832476"/>
                <a:ext cx="2881864" cy="52322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/>
                  <a:t>Separate </a:t>
                </a:r>
                <a14:m>
                  <m:oMath xmlns:m="http://schemas.openxmlformats.org/officeDocument/2006/math">
                    <m:r>
                      <a:rPr lang="en-GB" sz="2800" b="1" i="1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GB" sz="2800" b="1" dirty="0"/>
                  <a:t> and </a:t>
                </a:r>
                <a14:m>
                  <m:oMath xmlns:m="http://schemas.openxmlformats.org/officeDocument/2006/math">
                    <m:r>
                      <a:rPr lang="en-GB" sz="2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2800" b="1" dirty="0"/>
                  <a:t>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F44B2A8-C606-89A4-B04A-82E4039151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832476"/>
                <a:ext cx="2881864" cy="523220"/>
              </a:xfrm>
              <a:prstGeom prst="rect">
                <a:avLst/>
              </a:prstGeom>
              <a:blipFill>
                <a:blip r:embed="rId9"/>
                <a:stretch>
                  <a:fillRect l="-1050" t="-8989" b="-303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01B0B0DA-9A2A-89E4-7FD6-7FF3850C8691}"/>
              </a:ext>
            </a:extLst>
          </p:cNvPr>
          <p:cNvSpPr txBox="1"/>
          <p:nvPr/>
        </p:nvSpPr>
        <p:spPr>
          <a:xfrm>
            <a:off x="4367808" y="1832476"/>
            <a:ext cx="3168352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800" b="1" dirty="0"/>
              <a:t>Integrate both sides</a:t>
            </a:r>
            <a:endParaRPr lang="en-GB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B353361-676F-FED0-624F-087D5CF47BE3}"/>
                  </a:ext>
                </a:extLst>
              </p:cNvPr>
              <p:cNvSpPr txBox="1"/>
              <p:nvPr/>
            </p:nvSpPr>
            <p:spPr>
              <a:xfrm>
                <a:off x="8616280" y="1860465"/>
                <a:ext cx="3312368" cy="52322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/>
                  <a:t>Make </a:t>
                </a:r>
                <a14:m>
                  <m:oMath xmlns:m="http://schemas.openxmlformats.org/officeDocument/2006/math">
                    <m:r>
                      <a:rPr lang="en-GB" sz="2800" b="1" i="1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GB" sz="2800" b="1" dirty="0"/>
                  <a:t> the subject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B353361-676F-FED0-624F-087D5CF47B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80" y="1860465"/>
                <a:ext cx="3312368" cy="523220"/>
              </a:xfrm>
              <a:prstGeom prst="rect">
                <a:avLst/>
              </a:prstGeom>
              <a:blipFill>
                <a:blip r:embed="rId10"/>
                <a:stretch>
                  <a:fillRect t="-7778" b="-288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975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6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199456" y="404664"/>
            <a:ext cx="9649072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Key Points on Differential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5360" y="1844824"/>
                <a:ext cx="11580948" cy="4405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600" dirty="0"/>
                  <a:t>Get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600" dirty="0"/>
                  <a:t> on to LHS by dividing (possibly factorising first).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sz="2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600" dirty="0"/>
                  <a:t>If after integrating you have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𝑙𝑛</m:t>
                    </m:r>
                  </m:oMath>
                </a14:m>
                <a:r>
                  <a:rPr lang="en-GB" sz="2600" dirty="0"/>
                  <a:t> on the RHS, make your constant of integration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2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60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GB" sz="26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func>
                  </m:oMath>
                </a14:m>
                <a:r>
                  <a:rPr lang="en-GB" sz="2600" dirty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sz="2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600" dirty="0"/>
                  <a:t>Be sure to combine all your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𝑙𝑛</m:t>
                    </m:r>
                  </m:oMath>
                </a14:m>
                <a:r>
                  <a:rPr lang="en-GB" sz="2600" dirty="0"/>
                  <a:t>’s together.  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GB" sz="2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60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en-GB" sz="2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26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e>
                    </m:func>
                    <m:r>
                      <a:rPr lang="en-GB" sz="2600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GB" sz="2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60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en-GB" sz="2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GB" sz="2600" i="1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GB" sz="2600" b="1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GB" sz="2600" i="1">
                        <a:latin typeface="Cambria Math" panose="02040503050406030204" pitchFamily="18" charset="0"/>
                      </a:rPr>
                      <m:t>  </m:t>
                    </m:r>
                    <m:func>
                      <m:funcPr>
                        <m:ctrlPr>
                          <a:rPr lang="en-GB" sz="2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60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en-GB" sz="2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2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GB" sz="2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6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GB" sz="2600" i="1">
                                            <a:latin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GB" sz="26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endParaRPr lang="en-GB" sz="2600" dirty="0"/>
              </a:p>
              <a:p>
                <a:endParaRPr lang="en-GB" sz="2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600" dirty="0"/>
                  <a:t>Substitute in any co-ordinate values to work out your constant</a:t>
                </a:r>
              </a:p>
              <a:p>
                <a:r>
                  <a:rPr lang="en-GB" sz="2600" dirty="0"/>
                  <a:t>    (Better to do sooner rather than later)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sz="2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600" dirty="0"/>
                  <a:t>Exam questions </a:t>
                </a:r>
                <a:r>
                  <a:rPr lang="en-GB" sz="2600" dirty="0">
                    <a:sym typeface="Symbol" panose="05050102010706020507" pitchFamily="18" charset="2"/>
                  </a:rPr>
                  <a:t></a:t>
                </a:r>
                <a:r>
                  <a:rPr lang="en-GB" sz="2600" dirty="0"/>
                  <a:t> partial fractions combined with differential equations.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844824"/>
                <a:ext cx="11580948" cy="4405437"/>
              </a:xfrm>
              <a:prstGeom prst="rect">
                <a:avLst/>
              </a:prstGeom>
              <a:blipFill>
                <a:blip r:embed="rId2"/>
                <a:stretch>
                  <a:fillRect l="-789" t="-1247" r="-53" b="-27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975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57618</TotalTime>
  <Words>392</Words>
  <Application>Microsoft Office PowerPoint</Application>
  <PresentationFormat>Widescreen</PresentationFormat>
  <Paragraphs>77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Cambria Math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1299</cp:revision>
  <dcterms:created xsi:type="dcterms:W3CDTF">2013-02-28T07:36:55Z</dcterms:created>
  <dcterms:modified xsi:type="dcterms:W3CDTF">2026-02-04T05:38:46Z</dcterms:modified>
</cp:coreProperties>
</file>