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0" r:id="rId3"/>
    <p:sldId id="263" r:id="rId4"/>
    <p:sldId id="261" r:id="rId5"/>
    <p:sldId id="25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D3F675-4A57-4BE5-9CB6-60382185EABF}" v="5" dt="2023-01-19T03:58:38.0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72" d="100"/>
          <a:sy n="72" d="100"/>
        </p:scale>
        <p:origin x="42" y="50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ED3F675-4A57-4BE5-9CB6-60382185EABF}"/>
    <pc:docChg chg="undo custSel addSld modSld sldOrd">
      <pc:chgData name="Stewart Gale" userId="3647ddd2-6040-41ae-a96d-232c23482af8" providerId="ADAL" clId="{1ED3F675-4A57-4BE5-9CB6-60382185EABF}" dt="2023-01-19T03:58:38.067" v="27"/>
      <pc:docMkLst>
        <pc:docMk/>
      </pc:docMkLst>
      <pc:sldChg chg="delSp modSp mod">
        <pc:chgData name="Stewart Gale" userId="3647ddd2-6040-41ae-a96d-232c23482af8" providerId="ADAL" clId="{1ED3F675-4A57-4BE5-9CB6-60382185EABF}" dt="2022-01-14T10:27:19.195" v="5" actId="20577"/>
        <pc:sldMkLst>
          <pc:docMk/>
          <pc:sldMk cId="4145341125" sldId="260"/>
        </pc:sldMkLst>
        <pc:spChg chg="del">
          <ac:chgData name="Stewart Gale" userId="3647ddd2-6040-41ae-a96d-232c23482af8" providerId="ADAL" clId="{1ED3F675-4A57-4BE5-9CB6-60382185EABF}" dt="2022-01-14T10:27:12.590" v="1" actId="478"/>
          <ac:spMkLst>
            <pc:docMk/>
            <pc:sldMk cId="4145341125" sldId="260"/>
            <ac:spMk id="2" creationId="{00000000-0000-0000-0000-000000000000}"/>
          </ac:spMkLst>
        </pc:spChg>
        <pc:spChg chg="mod">
          <ac:chgData name="Stewart Gale" userId="3647ddd2-6040-41ae-a96d-232c23482af8" providerId="ADAL" clId="{1ED3F675-4A57-4BE5-9CB6-60382185EABF}" dt="2022-01-14T10:27:19.195" v="5" actId="20577"/>
          <ac:spMkLst>
            <pc:docMk/>
            <pc:sldMk cId="4145341125" sldId="260"/>
            <ac:spMk id="3" creationId="{00000000-0000-0000-0000-000000000000}"/>
          </ac:spMkLst>
        </pc:spChg>
      </pc:sldChg>
      <pc:sldChg chg="modAnim">
        <pc:chgData name="Stewart Gale" userId="3647ddd2-6040-41ae-a96d-232c23482af8" providerId="ADAL" clId="{1ED3F675-4A57-4BE5-9CB6-60382185EABF}" dt="2023-01-19T03:58:38.067" v="27"/>
        <pc:sldMkLst>
          <pc:docMk/>
          <pc:sldMk cId="2674817716" sldId="261"/>
        </pc:sldMkLst>
      </pc:sldChg>
      <pc:sldChg chg="modAnim">
        <pc:chgData name="Stewart Gale" userId="3647ddd2-6040-41ae-a96d-232c23482af8" providerId="ADAL" clId="{1ED3F675-4A57-4BE5-9CB6-60382185EABF}" dt="2023-01-19T03:58:30.005" v="25"/>
        <pc:sldMkLst>
          <pc:docMk/>
          <pc:sldMk cId="1480482244" sldId="263"/>
        </pc:sldMkLst>
      </pc:sldChg>
      <pc:sldChg chg="delSp modSp add mod ord">
        <pc:chgData name="Stewart Gale" userId="3647ddd2-6040-41ae-a96d-232c23482af8" providerId="ADAL" clId="{1ED3F675-4A57-4BE5-9CB6-60382185EABF}" dt="2022-01-14T10:27:47.104" v="23" actId="1076"/>
        <pc:sldMkLst>
          <pc:docMk/>
          <pc:sldMk cId="1048679019" sldId="264"/>
        </pc:sldMkLst>
        <pc:spChg chg="mod">
          <ac:chgData name="Stewart Gale" userId="3647ddd2-6040-41ae-a96d-232c23482af8" providerId="ADAL" clId="{1ED3F675-4A57-4BE5-9CB6-60382185EABF}" dt="2022-01-14T10:27:47.104" v="23" actId="1076"/>
          <ac:spMkLst>
            <pc:docMk/>
            <pc:sldMk cId="1048679019" sldId="264"/>
            <ac:spMk id="2" creationId="{00000000-0000-0000-0000-000000000000}"/>
          </ac:spMkLst>
        </pc:spChg>
        <pc:spChg chg="del">
          <ac:chgData name="Stewart Gale" userId="3647ddd2-6040-41ae-a96d-232c23482af8" providerId="ADAL" clId="{1ED3F675-4A57-4BE5-9CB6-60382185EABF}" dt="2022-01-14T10:27:24.438" v="8" actId="478"/>
          <ac:spMkLst>
            <pc:docMk/>
            <pc:sldMk cId="1048679019" sldId="264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B9978-2EF6-43C2-AB93-FB22B8235195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0EE13-41F0-41E2-854C-FC741F4ABC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0904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B9978-2EF6-43C2-AB93-FB22B8235195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0EE13-41F0-41E2-854C-FC741F4ABC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5506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B9978-2EF6-43C2-AB93-FB22B8235195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0EE13-41F0-41E2-854C-FC741F4ABC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1678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B9978-2EF6-43C2-AB93-FB22B8235195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0EE13-41F0-41E2-854C-FC741F4ABC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5068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B9978-2EF6-43C2-AB93-FB22B8235195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0EE13-41F0-41E2-854C-FC741F4ABC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416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B9978-2EF6-43C2-AB93-FB22B8235195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0EE13-41F0-41E2-854C-FC741F4ABC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792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B9978-2EF6-43C2-AB93-FB22B8235195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0EE13-41F0-41E2-854C-FC741F4ABC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4921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B9978-2EF6-43C2-AB93-FB22B8235195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0EE13-41F0-41E2-854C-FC741F4ABC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9500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B9978-2EF6-43C2-AB93-FB22B8235195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0EE13-41F0-41E2-854C-FC741F4ABC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4507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B9978-2EF6-43C2-AB93-FB22B8235195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0EE13-41F0-41E2-854C-FC741F4ABC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090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B9978-2EF6-43C2-AB93-FB22B8235195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0EE13-41F0-41E2-854C-FC741F4ABC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9241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2B9978-2EF6-43C2-AB93-FB22B8235195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70EE13-41F0-41E2-854C-FC741F4ABC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0730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7433" y="1219201"/>
            <a:ext cx="1101713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u="sng" dirty="0"/>
              <a:t>LO: Solving Equations </a:t>
            </a:r>
          </a:p>
          <a:p>
            <a:pPr algn="ctr"/>
            <a:r>
              <a:rPr lang="en-GB" sz="8800" b="1" u="sng" dirty="0"/>
              <a:t>Algebraic Fractions </a:t>
            </a:r>
          </a:p>
          <a:p>
            <a:pPr algn="ctr"/>
            <a:r>
              <a:rPr lang="en-GB" sz="8800" b="1" dirty="0"/>
              <a:t>(Quadratics)</a:t>
            </a:r>
          </a:p>
        </p:txBody>
      </p:sp>
    </p:spTree>
    <p:extLst>
      <p:ext uri="{BB962C8B-B14F-4D97-AF65-F5344CB8AC3E}">
        <p14:creationId xmlns:p14="http://schemas.microsoft.com/office/powerpoint/2010/main" val="1048679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95992" y="418191"/>
            <a:ext cx="10917382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800" dirty="0">
                <a:solidFill>
                  <a:prstClr val="black"/>
                </a:solidFill>
              </a:rPr>
              <a:t>When solving an equation with fractions:</a:t>
            </a:r>
          </a:p>
          <a:p>
            <a:pPr lvl="0"/>
            <a:endParaRPr lang="en-GB" sz="2000" dirty="0">
              <a:solidFill>
                <a:prstClr val="black"/>
              </a:solidFill>
            </a:endParaRPr>
          </a:p>
          <a:p>
            <a:pPr lvl="0"/>
            <a:r>
              <a:rPr lang="en-GB" sz="4400" b="1" dirty="0">
                <a:solidFill>
                  <a:prstClr val="black"/>
                </a:solidFill>
              </a:rPr>
              <a:t>Step 1: </a:t>
            </a:r>
            <a:r>
              <a:rPr lang="en-GB" sz="4400" dirty="0">
                <a:solidFill>
                  <a:prstClr val="black"/>
                </a:solidFill>
              </a:rPr>
              <a:t>Combine fractions into single fraction</a:t>
            </a:r>
          </a:p>
          <a:p>
            <a:pPr lvl="0"/>
            <a:r>
              <a:rPr lang="en-GB" sz="4400" dirty="0">
                <a:solidFill>
                  <a:prstClr val="black"/>
                </a:solidFill>
              </a:rPr>
              <a:t> </a:t>
            </a:r>
          </a:p>
          <a:p>
            <a:pPr lvl="0"/>
            <a:r>
              <a:rPr lang="en-GB" sz="4400" b="1" dirty="0">
                <a:solidFill>
                  <a:prstClr val="black"/>
                </a:solidFill>
              </a:rPr>
              <a:t>Step 2: </a:t>
            </a:r>
            <a:r>
              <a:rPr lang="en-GB" sz="4400" dirty="0">
                <a:solidFill>
                  <a:prstClr val="black"/>
                </a:solidFill>
              </a:rPr>
              <a:t>Multiply through by denominator.</a:t>
            </a:r>
          </a:p>
          <a:p>
            <a:pPr lvl="0"/>
            <a:endParaRPr lang="en-GB" sz="4400" dirty="0">
              <a:solidFill>
                <a:prstClr val="black"/>
              </a:solidFill>
            </a:endParaRPr>
          </a:p>
          <a:p>
            <a:pPr lvl="0"/>
            <a:r>
              <a:rPr lang="en-GB" sz="4400" b="1" dirty="0">
                <a:solidFill>
                  <a:prstClr val="black"/>
                </a:solidFill>
              </a:rPr>
              <a:t>Step 3: </a:t>
            </a:r>
            <a:r>
              <a:rPr lang="en-GB" sz="4400" dirty="0">
                <a:solidFill>
                  <a:prstClr val="black"/>
                </a:solidFill>
              </a:rPr>
              <a:t>Simplify into a quadratic equal to zero</a:t>
            </a:r>
          </a:p>
          <a:p>
            <a:pPr lvl="0"/>
            <a:endParaRPr lang="en-GB" sz="4400" dirty="0">
              <a:solidFill>
                <a:prstClr val="black"/>
              </a:solidFill>
            </a:endParaRPr>
          </a:p>
          <a:p>
            <a:pPr lvl="0"/>
            <a:r>
              <a:rPr lang="en-GB" sz="4400" b="1" dirty="0">
                <a:solidFill>
                  <a:prstClr val="black"/>
                </a:solidFill>
              </a:rPr>
              <a:t>Step 4: </a:t>
            </a:r>
            <a:r>
              <a:rPr lang="en-GB" sz="4400" dirty="0">
                <a:solidFill>
                  <a:prstClr val="black"/>
                </a:solidFill>
              </a:rPr>
              <a:t>Solve the Quadratic  </a:t>
            </a:r>
          </a:p>
        </p:txBody>
      </p:sp>
    </p:spTree>
    <p:extLst>
      <p:ext uri="{BB962C8B-B14F-4D97-AF65-F5344CB8AC3E}">
        <p14:creationId xmlns:p14="http://schemas.microsoft.com/office/powerpoint/2010/main" val="4145341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188992" y="114314"/>
                <a:ext cx="4039119" cy="11403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−3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br>
                  <a:rPr lang="en-GB" sz="3600" i="1" dirty="0">
                    <a:latin typeface="Cambria Math" panose="02040503050406030204" pitchFamily="18" charset="0"/>
                  </a:rPr>
                </a:br>
                <a:endParaRPr lang="en-GB" sz="36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8992" y="114314"/>
                <a:ext cx="4039119" cy="114037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904509" y="6188944"/>
                <a:ext cx="3341716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𝒐𝒓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4509" y="6188944"/>
                <a:ext cx="3341716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3325075" y="2979260"/>
                <a:ext cx="6932831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+9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−12=</m:t>
                      </m:r>
                      <m:d>
                        <m:d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  <m:d>
                        <m:d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5075" y="2979260"/>
                <a:ext cx="6932831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474455" y="3853493"/>
                <a:ext cx="5852692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+9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−12=2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4455" y="3853493"/>
                <a:ext cx="5852692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474455" y="4727726"/>
                <a:ext cx="375365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−10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+9=0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4455" y="4727726"/>
                <a:ext cx="3753656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188992" y="5461106"/>
                <a:ext cx="403911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d>
                        <m:d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−9</m:t>
                          </m:r>
                        </m:e>
                      </m:d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8992" y="5461106"/>
                <a:ext cx="4039119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2934115" y="1433234"/>
                <a:ext cx="4293996" cy="12822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+9</m:t>
                          </m:r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−12</m:t>
                          </m:r>
                        </m:num>
                        <m:den>
                          <m:d>
                            <m:d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  <m:d>
                            <m:d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den>
                      </m:f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4115" y="1433234"/>
                <a:ext cx="4293996" cy="128227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0482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10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374941" y="32909"/>
                <a:ext cx="3211808" cy="11403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br>
                  <a:rPr lang="en-GB" sz="3600" i="1" dirty="0">
                    <a:latin typeface="Cambria Math" panose="02040503050406030204" pitchFamily="18" charset="0"/>
                  </a:rPr>
                </a:br>
                <a:endParaRPr lang="en-GB" sz="36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4941" y="32909"/>
                <a:ext cx="3211808" cy="114037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5033422" y="6137799"/>
                <a:ext cx="3341716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𝒐𝒓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3422" y="6137799"/>
                <a:ext cx="3341716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3640961" y="2895603"/>
                <a:ext cx="5597252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+30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12</m:t>
                      </m:r>
                      <m:d>
                        <m:d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0961" y="2895603"/>
                <a:ext cx="5597252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829132" y="3796672"/>
                <a:ext cx="507247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+30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12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9132" y="3796672"/>
                <a:ext cx="5072479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302659" y="4672306"/>
                <a:ext cx="4008533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  <m:r>
                        <a:rPr lang="en-GB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+42=0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2659" y="4672306"/>
                <a:ext cx="4008533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272073" y="5405052"/>
                <a:ext cx="403911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−6</m:t>
                          </m:r>
                        </m:e>
                      </m:d>
                      <m:d>
                        <m:d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−7</m:t>
                          </m:r>
                        </m:e>
                      </m:d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2073" y="5405052"/>
                <a:ext cx="4039119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3346737" y="1395075"/>
                <a:ext cx="4011804" cy="12457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GB" sz="36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6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 −1</m:t>
                              </m:r>
                            </m:e>
                          </m:d>
                          <m:r>
                            <a:rPr lang="en-GB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+30</m:t>
                          </m:r>
                        </m:num>
                        <m:den>
                          <m:r>
                            <a:rPr lang="en-GB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d>
                            <m:d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6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den>
                      </m:f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6737" y="1395075"/>
                <a:ext cx="4011804" cy="124579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4817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10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636786" y="1723505"/>
                <a:ext cx="3499763" cy="1364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sSup>
                            <m:sSup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44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br>
                  <a:rPr lang="en-GB" sz="4400" i="1" dirty="0">
                    <a:latin typeface="Cambria Math" panose="02040503050406030204" pitchFamily="18" charset="0"/>
                  </a:rPr>
                </a:br>
                <a:endParaRPr lang="en-GB" sz="44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6786" y="1723505"/>
                <a:ext cx="3499763" cy="136447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6841374" y="5358956"/>
                <a:ext cx="4378038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𝒐𝒓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40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1374" y="5358956"/>
                <a:ext cx="4378038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16130" y="154483"/>
                <a:ext cx="11693237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Watch out for a short cut. </a:t>
                </a:r>
              </a:p>
              <a:p>
                <a:pPr algn="ctr"/>
                <a:r>
                  <a:rPr lang="en-GB" sz="4000" dirty="0"/>
                  <a:t>If the a denominator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4000" dirty="0"/>
                  <a:t> then multiply through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4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130" y="154483"/>
                <a:ext cx="11693237" cy="1323439"/>
              </a:xfrm>
              <a:prstGeom prst="rect">
                <a:avLst/>
              </a:prstGeom>
              <a:blipFill>
                <a:blip r:embed="rId4"/>
                <a:stretch>
                  <a:fillRect l="-573" t="-8295" b="-193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997422" y="3590479"/>
                <a:ext cx="4522228" cy="14511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GB" sz="4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4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44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4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GB" sz="4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4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4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br>
                  <a:rPr lang="en-GB" sz="4400" i="1" dirty="0">
                    <a:latin typeface="Cambria Math" panose="02040503050406030204" pitchFamily="18" charset="0"/>
                  </a:rPr>
                </a:br>
                <a:endParaRPr lang="en-GB" sz="44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7422" y="3590479"/>
                <a:ext cx="4522228" cy="145110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226994" y="5494203"/>
                <a:ext cx="2942600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6994" y="5494203"/>
                <a:ext cx="2942600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8398732" y="1941762"/>
                <a:ext cx="2942600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2+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8732" y="1941762"/>
                <a:ext cx="2942600" cy="7694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7144120" y="3126856"/>
                <a:ext cx="3927614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−2=0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4120" y="3126856"/>
                <a:ext cx="3927614" cy="7694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6574852" y="4235417"/>
                <a:ext cx="4469172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d>
                        <m:d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4852" y="4235417"/>
                <a:ext cx="4469172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Connector 16"/>
          <p:cNvCxnSpPr/>
          <p:nvPr/>
        </p:nvCxnSpPr>
        <p:spPr>
          <a:xfrm flipH="1">
            <a:off x="6123709" y="1723505"/>
            <a:ext cx="33251" cy="47105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1067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5" grpId="0"/>
      <p:bldP spid="7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192</Words>
  <Application>Microsoft Office PowerPoint</Application>
  <PresentationFormat>Widescreen</PresentationFormat>
  <Paragraphs>35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9</cp:revision>
  <dcterms:created xsi:type="dcterms:W3CDTF">2020-04-29T04:47:17Z</dcterms:created>
  <dcterms:modified xsi:type="dcterms:W3CDTF">2023-01-19T03:58:49Z</dcterms:modified>
</cp:coreProperties>
</file>