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758" r:id="rId2"/>
    <p:sldId id="780" r:id="rId3"/>
    <p:sldId id="778" r:id="rId4"/>
    <p:sldId id="777" r:id="rId5"/>
    <p:sldId id="774" r:id="rId6"/>
    <p:sldId id="779" r:id="rId7"/>
    <p:sldId id="73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96132" autoAdjust="0"/>
  </p:normalViewPr>
  <p:slideViewPr>
    <p:cSldViewPr>
      <p:cViewPr>
        <p:scale>
          <a:sx n="80" d="100"/>
          <a:sy n="80" d="100"/>
        </p:scale>
        <p:origin x="-483" y="23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F826223-18A0-4E5D-AC42-D6682F2EAEB0}"/>
    <pc:docChg chg="addSld delSld">
      <pc:chgData name="Stewart Gale" userId="3647ddd2-6040-41ae-a96d-232c23482af8" providerId="ADAL" clId="{BF826223-18A0-4E5D-AC42-D6682F2EAEB0}" dt="2022-06-20T17:02:27.481" v="1" actId="47"/>
      <pc:docMkLst>
        <pc:docMk/>
      </pc:docMkLst>
      <pc:sldChg chg="new del">
        <pc:chgData name="Stewart Gale" userId="3647ddd2-6040-41ae-a96d-232c23482af8" providerId="ADAL" clId="{BF826223-18A0-4E5D-AC42-D6682F2EAEB0}" dt="2022-06-20T17:02:27.481" v="1" actId="47"/>
        <pc:sldMkLst>
          <pc:docMk/>
          <pc:sldMk cId="4224299523" sldId="780"/>
        </pc:sldMkLst>
      </pc:sldChg>
    </pc:docChg>
  </pc:docChgLst>
  <pc:docChgLst>
    <pc:chgData name="Stewart Gale" userId="3647ddd2-6040-41ae-a96d-232c23482af8" providerId="ADAL" clId="{B1A61875-3BE2-4109-8D8A-D3AC74637BB0}"/>
    <pc:docChg chg="modSld sldOrd">
      <pc:chgData name="Stewart Gale" userId="3647ddd2-6040-41ae-a96d-232c23482af8" providerId="ADAL" clId="{B1A61875-3BE2-4109-8D8A-D3AC74637BB0}" dt="2021-05-17T10:59:21.458" v="34" actId="20577"/>
      <pc:docMkLst>
        <pc:docMk/>
      </pc:docMkLst>
      <pc:sldChg chg="ord">
        <pc:chgData name="Stewart Gale" userId="3647ddd2-6040-41ae-a96d-232c23482af8" providerId="ADAL" clId="{B1A61875-3BE2-4109-8D8A-D3AC74637BB0}" dt="2021-05-17T10:50:19.082" v="23"/>
        <pc:sldMkLst>
          <pc:docMk/>
          <pc:sldMk cId="1071409681" sldId="736"/>
        </pc:sldMkLst>
      </pc:sldChg>
      <pc:sldChg chg="modSp mod">
        <pc:chgData name="Stewart Gale" userId="3647ddd2-6040-41ae-a96d-232c23482af8" providerId="ADAL" clId="{B1A61875-3BE2-4109-8D8A-D3AC74637BB0}" dt="2021-04-28T05:28:49.859" v="13" actId="1076"/>
        <pc:sldMkLst>
          <pc:docMk/>
          <pc:sldMk cId="4263915525" sldId="758"/>
        </pc:sldMkLst>
        <pc:spChg chg="mod">
          <ac:chgData name="Stewart Gale" userId="3647ddd2-6040-41ae-a96d-232c23482af8" providerId="ADAL" clId="{B1A61875-3BE2-4109-8D8A-D3AC74637BB0}" dt="2021-04-28T05:28:49.859" v="13" actId="1076"/>
          <ac:spMkLst>
            <pc:docMk/>
            <pc:sldMk cId="4263915525" sldId="758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B1A61875-3BE2-4109-8D8A-D3AC74637BB0}" dt="2021-05-17T10:34:27.728" v="21" actId="1076"/>
        <pc:sldMkLst>
          <pc:docMk/>
          <pc:sldMk cId="830768662" sldId="777"/>
        </pc:sldMkLst>
        <pc:spChg chg="mod">
          <ac:chgData name="Stewart Gale" userId="3647ddd2-6040-41ae-a96d-232c23482af8" providerId="ADAL" clId="{B1A61875-3BE2-4109-8D8A-D3AC74637BB0}" dt="2021-05-17T10:34:27.728" v="21" actId="1076"/>
          <ac:spMkLst>
            <pc:docMk/>
            <pc:sldMk cId="830768662" sldId="777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B1A61875-3BE2-4109-8D8A-D3AC74637BB0}" dt="2021-05-17T10:34:10.336" v="17" actId="1076"/>
        <pc:sldMkLst>
          <pc:docMk/>
          <pc:sldMk cId="2464327834" sldId="778"/>
        </pc:sldMkLst>
        <pc:picChg chg="mod">
          <ac:chgData name="Stewart Gale" userId="3647ddd2-6040-41ae-a96d-232c23482af8" providerId="ADAL" clId="{B1A61875-3BE2-4109-8D8A-D3AC74637BB0}" dt="2021-05-17T10:34:09.242" v="16" actId="1076"/>
          <ac:picMkLst>
            <pc:docMk/>
            <pc:sldMk cId="2464327834" sldId="778"/>
            <ac:picMk id="8" creationId="{00000000-0000-0000-0000-000000000000}"/>
          </ac:picMkLst>
        </pc:picChg>
        <pc:picChg chg="mod">
          <ac:chgData name="Stewart Gale" userId="3647ddd2-6040-41ae-a96d-232c23482af8" providerId="ADAL" clId="{B1A61875-3BE2-4109-8D8A-D3AC74637BB0}" dt="2021-05-17T10:34:10.336" v="17" actId="1076"/>
          <ac:picMkLst>
            <pc:docMk/>
            <pc:sldMk cId="2464327834" sldId="778"/>
            <ac:picMk id="9" creationId="{00000000-0000-0000-0000-000000000000}"/>
          </ac:picMkLst>
        </pc:picChg>
      </pc:sldChg>
      <pc:sldChg chg="modSp mod">
        <pc:chgData name="Stewart Gale" userId="3647ddd2-6040-41ae-a96d-232c23482af8" providerId="ADAL" clId="{B1A61875-3BE2-4109-8D8A-D3AC74637BB0}" dt="2021-05-17T10:59:21.458" v="34" actId="20577"/>
        <pc:sldMkLst>
          <pc:docMk/>
          <pc:sldMk cId="3240672651" sldId="779"/>
        </pc:sldMkLst>
        <pc:spChg chg="mod">
          <ac:chgData name="Stewart Gale" userId="3647ddd2-6040-41ae-a96d-232c23482af8" providerId="ADAL" clId="{B1A61875-3BE2-4109-8D8A-D3AC74637BB0}" dt="2021-05-17T10:59:13.394" v="29" actId="20577"/>
          <ac:spMkLst>
            <pc:docMk/>
            <pc:sldMk cId="3240672651" sldId="779"/>
            <ac:spMk id="10" creationId="{D935D250-72DF-470A-894C-E1B366E95756}"/>
          </ac:spMkLst>
        </pc:spChg>
        <pc:spChg chg="mod">
          <ac:chgData name="Stewart Gale" userId="3647ddd2-6040-41ae-a96d-232c23482af8" providerId="ADAL" clId="{B1A61875-3BE2-4109-8D8A-D3AC74637BB0}" dt="2021-05-17T10:59:21.458" v="34" actId="20577"/>
          <ac:spMkLst>
            <pc:docMk/>
            <pc:sldMk cId="3240672651" sldId="779"/>
            <ac:spMk id="11" creationId="{D935D250-72DF-470A-894C-E1B366E9575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image" Target="../media/image11.png"/><Relationship Id="rId18" Type="http://schemas.openxmlformats.org/officeDocument/2006/relationships/image" Target="../media/image14.png"/><Relationship Id="rId21" Type="http://schemas.openxmlformats.org/officeDocument/2006/relationships/image" Target="../media/image17.png"/><Relationship Id="rId7" Type="http://schemas.openxmlformats.org/officeDocument/2006/relationships/image" Target="../media/image9.pn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" Type="http://schemas.openxmlformats.org/officeDocument/2006/relationships/image" Target="../media/image7.png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60.png"/><Relationship Id="rId5" Type="http://schemas.openxmlformats.org/officeDocument/2006/relationships/image" Target="../media/image200.png"/><Relationship Id="rId15" Type="http://schemas.openxmlformats.org/officeDocument/2006/relationships/image" Target="../media/image300.png"/><Relationship Id="rId23" Type="http://schemas.openxmlformats.org/officeDocument/2006/relationships/image" Target="../media/image19.png"/><Relationship Id="rId10" Type="http://schemas.openxmlformats.org/officeDocument/2006/relationships/image" Target="../media/image250.png"/><Relationship Id="rId19" Type="http://schemas.openxmlformats.org/officeDocument/2006/relationships/image" Target="../media/image15.png"/><Relationship Id="rId4" Type="http://schemas.openxmlformats.org/officeDocument/2006/relationships/image" Target="../media/image190.png"/><Relationship Id="rId9" Type="http://schemas.openxmlformats.org/officeDocument/2006/relationships/image" Target="../media/image240.png"/><Relationship Id="rId14" Type="http://schemas.openxmlformats.org/officeDocument/2006/relationships/image" Target="../media/image290.png"/><Relationship Id="rId2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7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472" y="181957"/>
            <a:ext cx="972108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Normal Distribution </a:t>
            </a:r>
          </a:p>
          <a:p>
            <a:pPr algn="ctr"/>
            <a:r>
              <a:rPr lang="en-GB" sz="7200" dirty="0"/>
              <a:t>Missing Mean and Standard Deviation</a:t>
            </a:r>
            <a:r>
              <a:rPr lang="en-GB" sz="7200" b="1" dirty="0"/>
              <a:t> </a:t>
            </a:r>
            <a:endParaRPr lang="en-GB" sz="8000" b="1" dirty="0"/>
          </a:p>
          <a:p>
            <a:pPr algn="ctr"/>
            <a:endParaRPr lang="en-GB" sz="3200" dirty="0"/>
          </a:p>
          <a:p>
            <a:pPr algn="ctr"/>
            <a:r>
              <a:rPr lang="en-GB" sz="8000" dirty="0"/>
              <a:t>Chapter 3 </a:t>
            </a:r>
          </a:p>
          <a:p>
            <a:pPr algn="ctr"/>
            <a:r>
              <a:rPr lang="en-GB" sz="8000" dirty="0"/>
              <a:t>(Part 5 of 7)</a:t>
            </a:r>
          </a:p>
        </p:txBody>
      </p:sp>
    </p:spTree>
    <p:extLst>
      <p:ext uri="{BB962C8B-B14F-4D97-AF65-F5344CB8AC3E}">
        <p14:creationId xmlns:p14="http://schemas.microsoft.com/office/powerpoint/2010/main" val="426391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D1FD30-FBC7-062D-C8C1-11B9509A61A0}"/>
              </a:ext>
            </a:extLst>
          </p:cNvPr>
          <p:cNvSpPr txBox="1"/>
          <p:nvPr/>
        </p:nvSpPr>
        <p:spPr>
          <a:xfrm>
            <a:off x="551384" y="548680"/>
            <a:ext cx="1130525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dirty="0"/>
              <a:t>When</a:t>
            </a:r>
          </a:p>
          <a:p>
            <a:pPr algn="ctr"/>
            <a:r>
              <a:rPr lang="en-US" sz="8800" dirty="0"/>
              <a:t> 𝜇 </a:t>
            </a:r>
            <a:r>
              <a:rPr lang="en-US" sz="8800" b="1" dirty="0"/>
              <a:t>and</a:t>
            </a:r>
            <a:r>
              <a:rPr lang="en-US" sz="8800" dirty="0"/>
              <a:t> 𝜎 are </a:t>
            </a:r>
            <a:r>
              <a:rPr lang="en-US" sz="8800" b="1" dirty="0"/>
              <a:t>missing</a:t>
            </a:r>
          </a:p>
          <a:p>
            <a:pPr algn="ctr"/>
            <a:r>
              <a:rPr lang="en-GB" sz="8800" dirty="0"/>
              <a:t>simultaneous equations </a:t>
            </a:r>
          </a:p>
          <a:p>
            <a:pPr algn="ctr"/>
            <a:r>
              <a:rPr lang="en-GB" sz="8800" dirty="0"/>
              <a:t>are needed.</a:t>
            </a:r>
          </a:p>
        </p:txBody>
      </p:sp>
    </p:spTree>
    <p:extLst>
      <p:ext uri="{BB962C8B-B14F-4D97-AF65-F5344CB8AC3E}">
        <p14:creationId xmlns:p14="http://schemas.microsoft.com/office/powerpoint/2010/main" val="1700741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419" t="7677" r="51560" b="5316"/>
          <a:stretch/>
        </p:blipFill>
        <p:spPr>
          <a:xfrm>
            <a:off x="5888619" y="3068960"/>
            <a:ext cx="6204573" cy="36967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3278"/>
          <a:stretch/>
        </p:blipFill>
        <p:spPr>
          <a:xfrm>
            <a:off x="404126" y="3248980"/>
            <a:ext cx="5413098" cy="33366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F4BD14-6FE1-2E79-8474-E0118DE1F32E}"/>
              </a:ext>
            </a:extLst>
          </p:cNvPr>
          <p:cNvSpPr txBox="1"/>
          <p:nvPr/>
        </p:nvSpPr>
        <p:spPr>
          <a:xfrm>
            <a:off x="407368" y="188640"/>
            <a:ext cx="1146115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𝜇 and 𝜎 are missing </a:t>
            </a:r>
          </a:p>
          <a:p>
            <a:pPr algn="ctr"/>
            <a:r>
              <a:rPr lang="en-US" sz="5400" dirty="0"/>
              <a:t>use standard deviation </a:t>
            </a:r>
          </a:p>
          <a:p>
            <a:pPr algn="ctr"/>
            <a:r>
              <a:rPr lang="en-US" sz="5400" dirty="0"/>
              <a:t>to set up two equations. 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46432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8472264" y="980728"/>
                <a:ext cx="3096344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980728"/>
                <a:ext cx="3096344" cy="13599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8544272" y="4293096"/>
                <a:ext cx="2952328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4293096"/>
                <a:ext cx="2952328" cy="13599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270" y="3429000"/>
            <a:ext cx="7479595" cy="28760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t="3816" r="2648" b="11732"/>
          <a:stretch/>
        </p:blipFill>
        <p:spPr>
          <a:xfrm>
            <a:off x="479885" y="436586"/>
            <a:ext cx="7551094" cy="241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6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75C652BC-302F-4C9D-A1D8-FB2F06F14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689" y="332341"/>
            <a:ext cx="11219955" cy="1806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1D1A5AD-7EF3-45AB-92A9-11E3DFAA0CFD}"/>
              </a:ext>
            </a:extLst>
          </p:cNvPr>
          <p:cNvGrpSpPr/>
          <p:nvPr/>
        </p:nvGrpSpPr>
        <p:grpSpPr>
          <a:xfrm>
            <a:off x="915877" y="2743504"/>
            <a:ext cx="1412451" cy="1189552"/>
            <a:chOff x="473499" y="4692876"/>
            <a:chExt cx="1699086" cy="1411787"/>
          </a:xfrm>
        </p:grpSpPr>
        <p:sp>
          <p:nvSpPr>
            <p:cNvPr id="24" name="Freeform: Shape 50">
              <a:extLst>
                <a:ext uri="{FF2B5EF4-FFF2-40B4-BE49-F238E27FC236}">
                  <a16:creationId xmlns:a16="http://schemas.microsoft.com/office/drawing/2014/main" id="{0C16F520-79A8-48AB-AB55-446C421A138F}"/>
                </a:ext>
              </a:extLst>
            </p:cNvPr>
            <p:cNvSpPr/>
            <p:nvPr/>
          </p:nvSpPr>
          <p:spPr>
            <a:xfrm flipH="1">
              <a:off x="524430" y="4871022"/>
              <a:ext cx="1127760" cy="891540"/>
            </a:xfrm>
            <a:custGeom>
              <a:avLst/>
              <a:gdLst>
                <a:gd name="connsiteX0" fmla="*/ 0 w 1127760"/>
                <a:gd name="connsiteY0" fmla="*/ 883920 h 891540"/>
                <a:gd name="connsiteX1" fmla="*/ 0 w 1127760"/>
                <a:gd name="connsiteY1" fmla="*/ 518160 h 891540"/>
                <a:gd name="connsiteX2" fmla="*/ 137160 w 1127760"/>
                <a:gd name="connsiteY2" fmla="*/ 297180 h 891540"/>
                <a:gd name="connsiteX3" fmla="*/ 205740 w 1127760"/>
                <a:gd name="connsiteY3" fmla="*/ 160020 h 891540"/>
                <a:gd name="connsiteX4" fmla="*/ 259080 w 1127760"/>
                <a:gd name="connsiteY4" fmla="*/ 60960 h 891540"/>
                <a:gd name="connsiteX5" fmla="*/ 335280 w 1127760"/>
                <a:gd name="connsiteY5" fmla="*/ 0 h 891540"/>
                <a:gd name="connsiteX6" fmla="*/ 335280 w 1127760"/>
                <a:gd name="connsiteY6" fmla="*/ 0 h 891540"/>
                <a:gd name="connsiteX7" fmla="*/ 457200 w 1127760"/>
                <a:gd name="connsiteY7" fmla="*/ 83820 h 891540"/>
                <a:gd name="connsiteX8" fmla="*/ 495300 w 1127760"/>
                <a:gd name="connsiteY8" fmla="*/ 220980 h 891540"/>
                <a:gd name="connsiteX9" fmla="*/ 556260 w 1127760"/>
                <a:gd name="connsiteY9" fmla="*/ 381000 h 891540"/>
                <a:gd name="connsiteX10" fmla="*/ 624840 w 1127760"/>
                <a:gd name="connsiteY10" fmla="*/ 541020 h 891540"/>
                <a:gd name="connsiteX11" fmla="*/ 731520 w 1127760"/>
                <a:gd name="connsiteY11" fmla="*/ 632460 h 891540"/>
                <a:gd name="connsiteX12" fmla="*/ 899160 w 1127760"/>
                <a:gd name="connsiteY12" fmla="*/ 739140 h 891540"/>
                <a:gd name="connsiteX13" fmla="*/ 1074420 w 1127760"/>
                <a:gd name="connsiteY13" fmla="*/ 807720 h 891540"/>
                <a:gd name="connsiteX14" fmla="*/ 1127760 w 1127760"/>
                <a:gd name="connsiteY14" fmla="*/ 822960 h 891540"/>
                <a:gd name="connsiteX15" fmla="*/ 1120140 w 1127760"/>
                <a:gd name="connsiteY15" fmla="*/ 891540 h 891540"/>
                <a:gd name="connsiteX16" fmla="*/ 0 w 1127760"/>
                <a:gd name="connsiteY16" fmla="*/ 883920 h 89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27760" h="891540">
                  <a:moveTo>
                    <a:pt x="0" y="883920"/>
                  </a:moveTo>
                  <a:lnTo>
                    <a:pt x="0" y="518160"/>
                  </a:lnTo>
                  <a:lnTo>
                    <a:pt x="137160" y="297180"/>
                  </a:lnTo>
                  <a:lnTo>
                    <a:pt x="205740" y="160020"/>
                  </a:lnTo>
                  <a:lnTo>
                    <a:pt x="259080" y="60960"/>
                  </a:lnTo>
                  <a:lnTo>
                    <a:pt x="335280" y="0"/>
                  </a:lnTo>
                  <a:lnTo>
                    <a:pt x="335280" y="0"/>
                  </a:lnTo>
                  <a:lnTo>
                    <a:pt x="457200" y="83820"/>
                  </a:lnTo>
                  <a:lnTo>
                    <a:pt x="495300" y="220980"/>
                  </a:lnTo>
                  <a:lnTo>
                    <a:pt x="556260" y="381000"/>
                  </a:lnTo>
                  <a:lnTo>
                    <a:pt x="624840" y="541020"/>
                  </a:lnTo>
                  <a:lnTo>
                    <a:pt x="731520" y="632460"/>
                  </a:lnTo>
                  <a:lnTo>
                    <a:pt x="899160" y="739140"/>
                  </a:lnTo>
                  <a:lnTo>
                    <a:pt x="1074420" y="807720"/>
                  </a:lnTo>
                  <a:lnTo>
                    <a:pt x="1127760" y="822960"/>
                  </a:lnTo>
                  <a:lnTo>
                    <a:pt x="1120140" y="891540"/>
                  </a:lnTo>
                  <a:lnTo>
                    <a:pt x="0" y="88392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CA10AE4-F636-44F7-A5E8-9C9F3E42F3FD}"/>
                </a:ext>
              </a:extLst>
            </p:cNvPr>
            <p:cNvGrpSpPr/>
            <p:nvPr/>
          </p:nvGrpSpPr>
          <p:grpSpPr>
            <a:xfrm>
              <a:off x="473499" y="4692876"/>
              <a:ext cx="1699086" cy="1411787"/>
              <a:chOff x="5139864" y="4548503"/>
              <a:chExt cx="2653556" cy="2124922"/>
            </a:xfrm>
          </p:grpSpPr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1232EE19-414C-4BDD-96B5-51F7AE58A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01132" y="6149943"/>
                <a:ext cx="2592288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Freeform: Shape 54">
                <a:extLst>
                  <a:ext uri="{FF2B5EF4-FFF2-40B4-BE49-F238E27FC236}">
                    <a16:creationId xmlns:a16="http://schemas.microsoft.com/office/drawing/2014/main" id="{8E25C523-D506-4885-A89D-73EC65BD9E54}"/>
                  </a:ext>
                </a:extLst>
              </p:cNvPr>
              <p:cNvSpPr/>
              <p:nvPr/>
            </p:nvSpPr>
            <p:spPr>
              <a:xfrm flipH="1">
                <a:off x="5139864" y="4827903"/>
                <a:ext cx="2578100" cy="1270000"/>
              </a:xfrm>
              <a:custGeom>
                <a:avLst/>
                <a:gdLst>
                  <a:gd name="connsiteX0" fmla="*/ 0 w 4521200"/>
                  <a:gd name="connsiteY0" fmla="*/ 1778139 h 1778139"/>
                  <a:gd name="connsiteX1" fmla="*/ 1181100 w 4521200"/>
                  <a:gd name="connsiteY1" fmla="*/ 1143139 h 1778139"/>
                  <a:gd name="connsiteX2" fmla="*/ 2235200 w 4521200"/>
                  <a:gd name="connsiteY2" fmla="*/ 139 h 1778139"/>
                  <a:gd name="connsiteX3" fmla="*/ 3111500 w 4521200"/>
                  <a:gd name="connsiteY3" fmla="*/ 1219339 h 1778139"/>
                  <a:gd name="connsiteX4" fmla="*/ 4521200 w 4521200"/>
                  <a:gd name="connsiteY4" fmla="*/ 1727339 h 1778139"/>
                  <a:gd name="connsiteX0" fmla="*/ 0 w 4521200"/>
                  <a:gd name="connsiteY0" fmla="*/ 1778139 h 1778139"/>
                  <a:gd name="connsiteX1" fmla="*/ 1181100 w 4521200"/>
                  <a:gd name="connsiteY1" fmla="*/ 1143139 h 1778139"/>
                  <a:gd name="connsiteX2" fmla="*/ 2235200 w 4521200"/>
                  <a:gd name="connsiteY2" fmla="*/ 139 h 1778139"/>
                  <a:gd name="connsiteX3" fmla="*/ 3111500 w 4521200"/>
                  <a:gd name="connsiteY3" fmla="*/ 1219339 h 1778139"/>
                  <a:gd name="connsiteX4" fmla="*/ 4521200 w 4521200"/>
                  <a:gd name="connsiteY4" fmla="*/ 1727339 h 1778139"/>
                  <a:gd name="connsiteX0" fmla="*/ 0 w 4521200"/>
                  <a:gd name="connsiteY0" fmla="*/ 1778139 h 1778139"/>
                  <a:gd name="connsiteX1" fmla="*/ 1181100 w 4521200"/>
                  <a:gd name="connsiteY1" fmla="*/ 1143139 h 1778139"/>
                  <a:gd name="connsiteX2" fmla="*/ 2235200 w 4521200"/>
                  <a:gd name="connsiteY2" fmla="*/ 139 h 1778139"/>
                  <a:gd name="connsiteX3" fmla="*/ 3111500 w 4521200"/>
                  <a:gd name="connsiteY3" fmla="*/ 1219339 h 1778139"/>
                  <a:gd name="connsiteX4" fmla="*/ 4521200 w 4521200"/>
                  <a:gd name="connsiteY4" fmla="*/ 1727339 h 177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21200" h="1778139">
                    <a:moveTo>
                      <a:pt x="0" y="1778139"/>
                    </a:moveTo>
                    <a:cubicBezTo>
                      <a:pt x="518583" y="1685005"/>
                      <a:pt x="808567" y="1439472"/>
                      <a:pt x="1181100" y="1143139"/>
                    </a:cubicBezTo>
                    <a:cubicBezTo>
                      <a:pt x="1553633" y="846806"/>
                      <a:pt x="1913467" y="-12561"/>
                      <a:pt x="2235200" y="139"/>
                    </a:cubicBezTo>
                    <a:cubicBezTo>
                      <a:pt x="2556933" y="12839"/>
                      <a:pt x="2730500" y="931472"/>
                      <a:pt x="3111500" y="1219339"/>
                    </a:cubicBezTo>
                    <a:cubicBezTo>
                      <a:pt x="3492500" y="1507206"/>
                      <a:pt x="3994150" y="1680772"/>
                      <a:pt x="4521200" y="1727339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3BADBE60-8062-4F00-B73E-A5AFC0C140D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25268" y="4548503"/>
                <a:ext cx="0" cy="160144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325434EF-D288-4CA1-8652-90ACBB3CF9FD}"/>
                      </a:ext>
                    </a:extLst>
                  </p:cNvPr>
                  <p:cNvSpPr txBox="1"/>
                  <p:nvPr/>
                </p:nvSpPr>
                <p:spPr>
                  <a:xfrm>
                    <a:off x="6207833" y="6178616"/>
                    <a:ext cx="834363" cy="4948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GB" sz="1200" i="1">
                              <a:latin typeface="Cambria Math" panose="02040503050406030204" pitchFamily="18" charset="0"/>
                            </a:rPr>
                            <m:t>𝜇</m:t>
                          </m:r>
                        </m:oMath>
                      </m:oMathPara>
                    </a14:m>
                    <a:endParaRPr lang="en-GB" sz="1200" dirty="0"/>
                  </a:p>
                </p:txBody>
              </p:sp>
            </mc:Choice>
            <mc:Fallback xmlns="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325434EF-D288-4CA1-8652-90ACBB3CF9F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07833" y="6178616"/>
                    <a:ext cx="834363" cy="49480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B7668C42-A0AD-4163-A57D-227D6F9EB954}"/>
                      </a:ext>
                    </a:extLst>
                  </p:cNvPr>
                  <p:cNvSpPr txBox="1"/>
                  <p:nvPr/>
                </p:nvSpPr>
                <p:spPr>
                  <a:xfrm>
                    <a:off x="6580356" y="6128397"/>
                    <a:ext cx="834363" cy="4948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1200" i="1">
                              <a:latin typeface="Cambria Math" panose="02040503050406030204" pitchFamily="18" charset="0"/>
                            </a:rPr>
                            <m:t>160</m:t>
                          </m:r>
                        </m:oMath>
                      </m:oMathPara>
                    </a14:m>
                    <a:endParaRPr lang="en-GB" sz="1200" dirty="0"/>
                  </a:p>
                </p:txBody>
              </p:sp>
            </mc:Choice>
            <mc:Fallback xmlns="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B7668C42-A0AD-4163-A57D-227D6F9EB95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80356" y="6128397"/>
                    <a:ext cx="834363" cy="49480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382272" y="2920921"/>
                <a:ext cx="6703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0.99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72" y="2920921"/>
                <a:ext cx="67037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>
            <a:off x="948489" y="3185858"/>
            <a:ext cx="490747" cy="3426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Rectangle 40"/>
              <p:cNvSpPr/>
              <p:nvPr/>
            </p:nvSpPr>
            <p:spPr>
              <a:xfrm>
                <a:off x="2099401" y="5124752"/>
                <a:ext cx="6703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0.90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401" y="5124752"/>
                <a:ext cx="67037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Freeform: Shape 16">
            <a:extLst>
              <a:ext uri="{FF2B5EF4-FFF2-40B4-BE49-F238E27FC236}">
                <a16:creationId xmlns:a16="http://schemas.microsoft.com/office/drawing/2014/main" id="{1FDCE62B-66AE-44BD-BA7A-C670D79C714C}"/>
              </a:ext>
            </a:extLst>
          </p:cNvPr>
          <p:cNvSpPr/>
          <p:nvPr/>
        </p:nvSpPr>
        <p:spPr>
          <a:xfrm>
            <a:off x="1194399" y="5073315"/>
            <a:ext cx="1127760" cy="891540"/>
          </a:xfrm>
          <a:custGeom>
            <a:avLst/>
            <a:gdLst>
              <a:gd name="connsiteX0" fmla="*/ 0 w 1127760"/>
              <a:gd name="connsiteY0" fmla="*/ 883920 h 891540"/>
              <a:gd name="connsiteX1" fmla="*/ 0 w 1127760"/>
              <a:gd name="connsiteY1" fmla="*/ 518160 h 891540"/>
              <a:gd name="connsiteX2" fmla="*/ 137160 w 1127760"/>
              <a:gd name="connsiteY2" fmla="*/ 297180 h 891540"/>
              <a:gd name="connsiteX3" fmla="*/ 205740 w 1127760"/>
              <a:gd name="connsiteY3" fmla="*/ 160020 h 891540"/>
              <a:gd name="connsiteX4" fmla="*/ 259080 w 1127760"/>
              <a:gd name="connsiteY4" fmla="*/ 60960 h 891540"/>
              <a:gd name="connsiteX5" fmla="*/ 335280 w 1127760"/>
              <a:gd name="connsiteY5" fmla="*/ 0 h 891540"/>
              <a:gd name="connsiteX6" fmla="*/ 335280 w 1127760"/>
              <a:gd name="connsiteY6" fmla="*/ 0 h 891540"/>
              <a:gd name="connsiteX7" fmla="*/ 457200 w 1127760"/>
              <a:gd name="connsiteY7" fmla="*/ 83820 h 891540"/>
              <a:gd name="connsiteX8" fmla="*/ 495300 w 1127760"/>
              <a:gd name="connsiteY8" fmla="*/ 220980 h 891540"/>
              <a:gd name="connsiteX9" fmla="*/ 556260 w 1127760"/>
              <a:gd name="connsiteY9" fmla="*/ 381000 h 891540"/>
              <a:gd name="connsiteX10" fmla="*/ 624840 w 1127760"/>
              <a:gd name="connsiteY10" fmla="*/ 541020 h 891540"/>
              <a:gd name="connsiteX11" fmla="*/ 731520 w 1127760"/>
              <a:gd name="connsiteY11" fmla="*/ 632460 h 891540"/>
              <a:gd name="connsiteX12" fmla="*/ 899160 w 1127760"/>
              <a:gd name="connsiteY12" fmla="*/ 739140 h 891540"/>
              <a:gd name="connsiteX13" fmla="*/ 1074420 w 1127760"/>
              <a:gd name="connsiteY13" fmla="*/ 807720 h 891540"/>
              <a:gd name="connsiteX14" fmla="*/ 1127760 w 1127760"/>
              <a:gd name="connsiteY14" fmla="*/ 822960 h 891540"/>
              <a:gd name="connsiteX15" fmla="*/ 1120140 w 1127760"/>
              <a:gd name="connsiteY15" fmla="*/ 891540 h 891540"/>
              <a:gd name="connsiteX16" fmla="*/ 0 w 1127760"/>
              <a:gd name="connsiteY16" fmla="*/ 88392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7760" h="891540">
                <a:moveTo>
                  <a:pt x="0" y="883920"/>
                </a:moveTo>
                <a:lnTo>
                  <a:pt x="0" y="518160"/>
                </a:lnTo>
                <a:lnTo>
                  <a:pt x="137160" y="297180"/>
                </a:lnTo>
                <a:lnTo>
                  <a:pt x="205740" y="160020"/>
                </a:lnTo>
                <a:lnTo>
                  <a:pt x="259080" y="60960"/>
                </a:lnTo>
                <a:lnTo>
                  <a:pt x="335280" y="0"/>
                </a:lnTo>
                <a:lnTo>
                  <a:pt x="335280" y="0"/>
                </a:lnTo>
                <a:lnTo>
                  <a:pt x="457200" y="83820"/>
                </a:lnTo>
                <a:lnTo>
                  <a:pt x="495300" y="220980"/>
                </a:lnTo>
                <a:lnTo>
                  <a:pt x="556260" y="381000"/>
                </a:lnTo>
                <a:lnTo>
                  <a:pt x="624840" y="541020"/>
                </a:lnTo>
                <a:lnTo>
                  <a:pt x="731520" y="632460"/>
                </a:lnTo>
                <a:lnTo>
                  <a:pt x="899160" y="739140"/>
                </a:lnTo>
                <a:lnTo>
                  <a:pt x="1074420" y="807720"/>
                </a:lnTo>
                <a:lnTo>
                  <a:pt x="1127760" y="822960"/>
                </a:lnTo>
                <a:lnTo>
                  <a:pt x="1120140" y="891540"/>
                </a:lnTo>
                <a:lnTo>
                  <a:pt x="0" y="88392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D2E156F-2713-4CBA-A7B7-2ED7070B8EED}"/>
              </a:ext>
            </a:extLst>
          </p:cNvPr>
          <p:cNvGrpSpPr/>
          <p:nvPr/>
        </p:nvGrpSpPr>
        <p:grpSpPr>
          <a:xfrm>
            <a:off x="730236" y="4886551"/>
            <a:ext cx="1699086" cy="1360038"/>
            <a:chOff x="5139864" y="4548503"/>
            <a:chExt cx="2653556" cy="2047032"/>
          </a:xfrm>
        </p:grpSpPr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73329DFA-AF1A-43CF-B1DE-3ACFBE92C773}"/>
                </a:ext>
              </a:extLst>
            </p:cNvPr>
            <p:cNvCxnSpPr>
              <a:cxnSpLocks/>
            </p:cNvCxnSpPr>
            <p:nvPr/>
          </p:nvCxnSpPr>
          <p:spPr>
            <a:xfrm>
              <a:off x="5201132" y="6149943"/>
              <a:ext cx="2592288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Freeform: Shape 32">
              <a:extLst>
                <a:ext uri="{FF2B5EF4-FFF2-40B4-BE49-F238E27FC236}">
                  <a16:creationId xmlns:a16="http://schemas.microsoft.com/office/drawing/2014/main" id="{9537E631-27A6-4FE4-89FF-AD238737362C}"/>
                </a:ext>
              </a:extLst>
            </p:cNvPr>
            <p:cNvSpPr/>
            <p:nvPr/>
          </p:nvSpPr>
          <p:spPr>
            <a:xfrm>
              <a:off x="5139864" y="4827903"/>
              <a:ext cx="2578100" cy="1270000"/>
            </a:xfrm>
            <a:custGeom>
              <a:avLst/>
              <a:gdLst>
                <a:gd name="connsiteX0" fmla="*/ 0 w 4521200"/>
                <a:gd name="connsiteY0" fmla="*/ 1778139 h 1778139"/>
                <a:gd name="connsiteX1" fmla="*/ 1181100 w 4521200"/>
                <a:gd name="connsiteY1" fmla="*/ 1143139 h 1778139"/>
                <a:gd name="connsiteX2" fmla="*/ 2235200 w 4521200"/>
                <a:gd name="connsiteY2" fmla="*/ 139 h 1778139"/>
                <a:gd name="connsiteX3" fmla="*/ 3111500 w 4521200"/>
                <a:gd name="connsiteY3" fmla="*/ 1219339 h 1778139"/>
                <a:gd name="connsiteX4" fmla="*/ 4521200 w 4521200"/>
                <a:gd name="connsiteY4" fmla="*/ 1727339 h 1778139"/>
                <a:gd name="connsiteX0" fmla="*/ 0 w 4521200"/>
                <a:gd name="connsiteY0" fmla="*/ 1778139 h 1778139"/>
                <a:gd name="connsiteX1" fmla="*/ 1181100 w 4521200"/>
                <a:gd name="connsiteY1" fmla="*/ 1143139 h 1778139"/>
                <a:gd name="connsiteX2" fmla="*/ 2235200 w 4521200"/>
                <a:gd name="connsiteY2" fmla="*/ 139 h 1778139"/>
                <a:gd name="connsiteX3" fmla="*/ 3111500 w 4521200"/>
                <a:gd name="connsiteY3" fmla="*/ 1219339 h 1778139"/>
                <a:gd name="connsiteX4" fmla="*/ 4521200 w 4521200"/>
                <a:gd name="connsiteY4" fmla="*/ 1727339 h 1778139"/>
                <a:gd name="connsiteX0" fmla="*/ 0 w 4521200"/>
                <a:gd name="connsiteY0" fmla="*/ 1778139 h 1778139"/>
                <a:gd name="connsiteX1" fmla="*/ 1181100 w 4521200"/>
                <a:gd name="connsiteY1" fmla="*/ 1143139 h 1778139"/>
                <a:gd name="connsiteX2" fmla="*/ 2235200 w 4521200"/>
                <a:gd name="connsiteY2" fmla="*/ 139 h 1778139"/>
                <a:gd name="connsiteX3" fmla="*/ 3111500 w 4521200"/>
                <a:gd name="connsiteY3" fmla="*/ 1219339 h 1778139"/>
                <a:gd name="connsiteX4" fmla="*/ 4521200 w 4521200"/>
                <a:gd name="connsiteY4" fmla="*/ 1727339 h 177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00" h="1778139">
                  <a:moveTo>
                    <a:pt x="0" y="1778139"/>
                  </a:moveTo>
                  <a:cubicBezTo>
                    <a:pt x="518583" y="1685005"/>
                    <a:pt x="808567" y="1439472"/>
                    <a:pt x="1181100" y="1143139"/>
                  </a:cubicBezTo>
                  <a:cubicBezTo>
                    <a:pt x="1553633" y="846806"/>
                    <a:pt x="1913467" y="-12561"/>
                    <a:pt x="2235200" y="139"/>
                  </a:cubicBezTo>
                  <a:cubicBezTo>
                    <a:pt x="2556933" y="12839"/>
                    <a:pt x="2730500" y="931472"/>
                    <a:pt x="3111500" y="1219339"/>
                  </a:cubicBezTo>
                  <a:cubicBezTo>
                    <a:pt x="3492500" y="1507206"/>
                    <a:pt x="3994150" y="1680772"/>
                    <a:pt x="4521200" y="172733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20F0409C-B1AE-4AED-81B8-362FEBD827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25268" y="4548503"/>
              <a:ext cx="0" cy="160144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8CACED6-6140-4CBF-BE82-CD702BD7F506}"/>
                    </a:ext>
                  </a:extLst>
                </p:cNvPr>
                <p:cNvSpPr txBox="1"/>
                <p:nvPr/>
              </p:nvSpPr>
              <p:spPr>
                <a:xfrm>
                  <a:off x="6207833" y="6178616"/>
                  <a:ext cx="834363" cy="4169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𝜇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8CACED6-6140-4CBF-BE82-CD702BD7F5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07833" y="6178616"/>
                  <a:ext cx="834363" cy="41691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3DB44D2C-F82B-46F2-B9FC-44306FE213F6}"/>
                    </a:ext>
                  </a:extLst>
                </p:cNvPr>
                <p:cNvSpPr txBox="1"/>
                <p:nvPr/>
              </p:nvSpPr>
              <p:spPr>
                <a:xfrm>
                  <a:off x="5463392" y="6172132"/>
                  <a:ext cx="834363" cy="4169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152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3DB44D2C-F82B-46F2-B9FC-44306FE213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3392" y="6172132"/>
                  <a:ext cx="834363" cy="41691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61" name="Straight Arrow Connector 60"/>
          <p:cNvCxnSpPr/>
          <p:nvPr/>
        </p:nvCxnSpPr>
        <p:spPr>
          <a:xfrm flipH="1">
            <a:off x="1799952" y="5418545"/>
            <a:ext cx="421454" cy="3504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1D1A5AD-7EF3-45AB-92A9-11E3DFAA0CFD}"/>
              </a:ext>
            </a:extLst>
          </p:cNvPr>
          <p:cNvGrpSpPr/>
          <p:nvPr/>
        </p:nvGrpSpPr>
        <p:grpSpPr>
          <a:xfrm>
            <a:off x="4166876" y="2800802"/>
            <a:ext cx="1412451" cy="1189552"/>
            <a:chOff x="473499" y="4692876"/>
            <a:chExt cx="1699086" cy="1411787"/>
          </a:xfrm>
        </p:grpSpPr>
        <p:sp>
          <p:nvSpPr>
            <p:cNvPr id="64" name="Freeform: Shape 50">
              <a:extLst>
                <a:ext uri="{FF2B5EF4-FFF2-40B4-BE49-F238E27FC236}">
                  <a16:creationId xmlns:a16="http://schemas.microsoft.com/office/drawing/2014/main" id="{0C16F520-79A8-48AB-AB55-446C421A138F}"/>
                </a:ext>
              </a:extLst>
            </p:cNvPr>
            <p:cNvSpPr/>
            <p:nvPr/>
          </p:nvSpPr>
          <p:spPr>
            <a:xfrm flipH="1">
              <a:off x="524430" y="4871022"/>
              <a:ext cx="1127760" cy="891540"/>
            </a:xfrm>
            <a:custGeom>
              <a:avLst/>
              <a:gdLst>
                <a:gd name="connsiteX0" fmla="*/ 0 w 1127760"/>
                <a:gd name="connsiteY0" fmla="*/ 883920 h 891540"/>
                <a:gd name="connsiteX1" fmla="*/ 0 w 1127760"/>
                <a:gd name="connsiteY1" fmla="*/ 518160 h 891540"/>
                <a:gd name="connsiteX2" fmla="*/ 137160 w 1127760"/>
                <a:gd name="connsiteY2" fmla="*/ 297180 h 891540"/>
                <a:gd name="connsiteX3" fmla="*/ 205740 w 1127760"/>
                <a:gd name="connsiteY3" fmla="*/ 160020 h 891540"/>
                <a:gd name="connsiteX4" fmla="*/ 259080 w 1127760"/>
                <a:gd name="connsiteY4" fmla="*/ 60960 h 891540"/>
                <a:gd name="connsiteX5" fmla="*/ 335280 w 1127760"/>
                <a:gd name="connsiteY5" fmla="*/ 0 h 891540"/>
                <a:gd name="connsiteX6" fmla="*/ 335280 w 1127760"/>
                <a:gd name="connsiteY6" fmla="*/ 0 h 891540"/>
                <a:gd name="connsiteX7" fmla="*/ 457200 w 1127760"/>
                <a:gd name="connsiteY7" fmla="*/ 83820 h 891540"/>
                <a:gd name="connsiteX8" fmla="*/ 495300 w 1127760"/>
                <a:gd name="connsiteY8" fmla="*/ 220980 h 891540"/>
                <a:gd name="connsiteX9" fmla="*/ 556260 w 1127760"/>
                <a:gd name="connsiteY9" fmla="*/ 381000 h 891540"/>
                <a:gd name="connsiteX10" fmla="*/ 624840 w 1127760"/>
                <a:gd name="connsiteY10" fmla="*/ 541020 h 891540"/>
                <a:gd name="connsiteX11" fmla="*/ 731520 w 1127760"/>
                <a:gd name="connsiteY11" fmla="*/ 632460 h 891540"/>
                <a:gd name="connsiteX12" fmla="*/ 899160 w 1127760"/>
                <a:gd name="connsiteY12" fmla="*/ 739140 h 891540"/>
                <a:gd name="connsiteX13" fmla="*/ 1074420 w 1127760"/>
                <a:gd name="connsiteY13" fmla="*/ 807720 h 891540"/>
                <a:gd name="connsiteX14" fmla="*/ 1127760 w 1127760"/>
                <a:gd name="connsiteY14" fmla="*/ 822960 h 891540"/>
                <a:gd name="connsiteX15" fmla="*/ 1120140 w 1127760"/>
                <a:gd name="connsiteY15" fmla="*/ 891540 h 891540"/>
                <a:gd name="connsiteX16" fmla="*/ 0 w 1127760"/>
                <a:gd name="connsiteY16" fmla="*/ 883920 h 89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27760" h="891540">
                  <a:moveTo>
                    <a:pt x="0" y="883920"/>
                  </a:moveTo>
                  <a:lnTo>
                    <a:pt x="0" y="518160"/>
                  </a:lnTo>
                  <a:lnTo>
                    <a:pt x="137160" y="297180"/>
                  </a:lnTo>
                  <a:lnTo>
                    <a:pt x="205740" y="160020"/>
                  </a:lnTo>
                  <a:lnTo>
                    <a:pt x="259080" y="60960"/>
                  </a:lnTo>
                  <a:lnTo>
                    <a:pt x="335280" y="0"/>
                  </a:lnTo>
                  <a:lnTo>
                    <a:pt x="335280" y="0"/>
                  </a:lnTo>
                  <a:lnTo>
                    <a:pt x="457200" y="83820"/>
                  </a:lnTo>
                  <a:lnTo>
                    <a:pt x="495300" y="220980"/>
                  </a:lnTo>
                  <a:lnTo>
                    <a:pt x="556260" y="381000"/>
                  </a:lnTo>
                  <a:lnTo>
                    <a:pt x="624840" y="541020"/>
                  </a:lnTo>
                  <a:lnTo>
                    <a:pt x="731520" y="632460"/>
                  </a:lnTo>
                  <a:lnTo>
                    <a:pt x="899160" y="739140"/>
                  </a:lnTo>
                  <a:lnTo>
                    <a:pt x="1074420" y="807720"/>
                  </a:lnTo>
                  <a:lnTo>
                    <a:pt x="1127760" y="822960"/>
                  </a:lnTo>
                  <a:lnTo>
                    <a:pt x="1120140" y="891540"/>
                  </a:lnTo>
                  <a:lnTo>
                    <a:pt x="0" y="88392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0CA10AE4-F636-44F7-A5E8-9C9F3E42F3FD}"/>
                </a:ext>
              </a:extLst>
            </p:cNvPr>
            <p:cNvGrpSpPr/>
            <p:nvPr/>
          </p:nvGrpSpPr>
          <p:grpSpPr>
            <a:xfrm>
              <a:off x="473499" y="4692876"/>
              <a:ext cx="1699086" cy="1411787"/>
              <a:chOff x="5139864" y="4548503"/>
              <a:chExt cx="2653556" cy="2124922"/>
            </a:xfrm>
          </p:grpSpPr>
          <p:cxnSp>
            <p:nvCxnSpPr>
              <p:cNvPr id="66" name="Straight Arrow Connector 65">
                <a:extLst>
                  <a:ext uri="{FF2B5EF4-FFF2-40B4-BE49-F238E27FC236}">
                    <a16:creationId xmlns:a16="http://schemas.microsoft.com/office/drawing/2014/main" id="{1232EE19-414C-4BDD-96B5-51F7AE58A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01132" y="6149943"/>
                <a:ext cx="2592288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7" name="Freeform: Shape 54">
                <a:extLst>
                  <a:ext uri="{FF2B5EF4-FFF2-40B4-BE49-F238E27FC236}">
                    <a16:creationId xmlns:a16="http://schemas.microsoft.com/office/drawing/2014/main" id="{8E25C523-D506-4885-A89D-73EC65BD9E54}"/>
                  </a:ext>
                </a:extLst>
              </p:cNvPr>
              <p:cNvSpPr/>
              <p:nvPr/>
            </p:nvSpPr>
            <p:spPr>
              <a:xfrm flipH="1">
                <a:off x="5139864" y="4827903"/>
                <a:ext cx="2578100" cy="1270000"/>
              </a:xfrm>
              <a:custGeom>
                <a:avLst/>
                <a:gdLst>
                  <a:gd name="connsiteX0" fmla="*/ 0 w 4521200"/>
                  <a:gd name="connsiteY0" fmla="*/ 1778139 h 1778139"/>
                  <a:gd name="connsiteX1" fmla="*/ 1181100 w 4521200"/>
                  <a:gd name="connsiteY1" fmla="*/ 1143139 h 1778139"/>
                  <a:gd name="connsiteX2" fmla="*/ 2235200 w 4521200"/>
                  <a:gd name="connsiteY2" fmla="*/ 139 h 1778139"/>
                  <a:gd name="connsiteX3" fmla="*/ 3111500 w 4521200"/>
                  <a:gd name="connsiteY3" fmla="*/ 1219339 h 1778139"/>
                  <a:gd name="connsiteX4" fmla="*/ 4521200 w 4521200"/>
                  <a:gd name="connsiteY4" fmla="*/ 1727339 h 1778139"/>
                  <a:gd name="connsiteX0" fmla="*/ 0 w 4521200"/>
                  <a:gd name="connsiteY0" fmla="*/ 1778139 h 1778139"/>
                  <a:gd name="connsiteX1" fmla="*/ 1181100 w 4521200"/>
                  <a:gd name="connsiteY1" fmla="*/ 1143139 h 1778139"/>
                  <a:gd name="connsiteX2" fmla="*/ 2235200 w 4521200"/>
                  <a:gd name="connsiteY2" fmla="*/ 139 h 1778139"/>
                  <a:gd name="connsiteX3" fmla="*/ 3111500 w 4521200"/>
                  <a:gd name="connsiteY3" fmla="*/ 1219339 h 1778139"/>
                  <a:gd name="connsiteX4" fmla="*/ 4521200 w 4521200"/>
                  <a:gd name="connsiteY4" fmla="*/ 1727339 h 1778139"/>
                  <a:gd name="connsiteX0" fmla="*/ 0 w 4521200"/>
                  <a:gd name="connsiteY0" fmla="*/ 1778139 h 1778139"/>
                  <a:gd name="connsiteX1" fmla="*/ 1181100 w 4521200"/>
                  <a:gd name="connsiteY1" fmla="*/ 1143139 h 1778139"/>
                  <a:gd name="connsiteX2" fmla="*/ 2235200 w 4521200"/>
                  <a:gd name="connsiteY2" fmla="*/ 139 h 1778139"/>
                  <a:gd name="connsiteX3" fmla="*/ 3111500 w 4521200"/>
                  <a:gd name="connsiteY3" fmla="*/ 1219339 h 1778139"/>
                  <a:gd name="connsiteX4" fmla="*/ 4521200 w 4521200"/>
                  <a:gd name="connsiteY4" fmla="*/ 1727339 h 177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21200" h="1778139">
                    <a:moveTo>
                      <a:pt x="0" y="1778139"/>
                    </a:moveTo>
                    <a:cubicBezTo>
                      <a:pt x="518583" y="1685005"/>
                      <a:pt x="808567" y="1439472"/>
                      <a:pt x="1181100" y="1143139"/>
                    </a:cubicBezTo>
                    <a:cubicBezTo>
                      <a:pt x="1553633" y="846806"/>
                      <a:pt x="1913467" y="-12561"/>
                      <a:pt x="2235200" y="139"/>
                    </a:cubicBezTo>
                    <a:cubicBezTo>
                      <a:pt x="2556933" y="12839"/>
                      <a:pt x="2730500" y="931472"/>
                      <a:pt x="3111500" y="1219339"/>
                    </a:cubicBezTo>
                    <a:cubicBezTo>
                      <a:pt x="3492500" y="1507206"/>
                      <a:pt x="3994150" y="1680772"/>
                      <a:pt x="4521200" y="1727339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3BADBE60-8062-4F00-B73E-A5AFC0C140D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25268" y="4548503"/>
                <a:ext cx="0" cy="160144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325434EF-D288-4CA1-8652-90ACBB3CF9FD}"/>
                      </a:ext>
                    </a:extLst>
                  </p:cNvPr>
                  <p:cNvSpPr txBox="1"/>
                  <p:nvPr/>
                </p:nvSpPr>
                <p:spPr>
                  <a:xfrm>
                    <a:off x="6207833" y="6178616"/>
                    <a:ext cx="834363" cy="4948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GB" sz="1200" i="1">
                              <a:latin typeface="Cambria Math" panose="02040503050406030204" pitchFamily="18" charset="0"/>
                            </a:rPr>
                            <m:t>0</m:t>
                          </m:r>
                        </m:oMath>
                      </m:oMathPara>
                    </a14:m>
                    <a:endParaRPr lang="en-GB" sz="1200" dirty="0"/>
                  </a:p>
                </p:txBody>
              </p:sp>
            </mc:Choice>
            <mc:Fallback xmlns=""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325434EF-D288-4CA1-8652-90ACBB3CF9F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07833" y="6178616"/>
                    <a:ext cx="834363" cy="494809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B7668C42-A0AD-4163-A57D-227D6F9EB954}"/>
                      </a:ext>
                    </a:extLst>
                  </p:cNvPr>
                  <p:cNvSpPr txBox="1"/>
                  <p:nvPr/>
                </p:nvSpPr>
                <p:spPr>
                  <a:xfrm>
                    <a:off x="6580356" y="6128397"/>
                    <a:ext cx="834363" cy="4948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1200" i="1">
                              <a:latin typeface="Cambria Math" panose="02040503050406030204" pitchFamily="18" charset="0"/>
                            </a:rPr>
                            <m:t>𝑧</m:t>
                          </m:r>
                        </m:oMath>
                      </m:oMathPara>
                    </a14:m>
                    <a:endParaRPr lang="en-GB" sz="1200" dirty="0"/>
                  </a:p>
                </p:txBody>
              </p:sp>
            </mc:Choice>
            <mc:Fallback xmlns="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B7668C42-A0AD-4163-A57D-227D6F9EB95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80356" y="6128397"/>
                    <a:ext cx="834363" cy="49480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Rectangle 70"/>
              <p:cNvSpPr/>
              <p:nvPr/>
            </p:nvSpPr>
            <p:spPr>
              <a:xfrm>
                <a:off x="3633271" y="2978219"/>
                <a:ext cx="6703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0.99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1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271" y="2978219"/>
                <a:ext cx="670376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/>
          <p:cNvCxnSpPr>
            <a:cxnSpLocks/>
          </p:cNvCxnSpPr>
          <p:nvPr/>
        </p:nvCxnSpPr>
        <p:spPr>
          <a:xfrm>
            <a:off x="4199488" y="3243156"/>
            <a:ext cx="490747" cy="3426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Rectangle 72"/>
              <p:cNvSpPr/>
              <p:nvPr/>
            </p:nvSpPr>
            <p:spPr>
              <a:xfrm>
                <a:off x="5350400" y="5187482"/>
                <a:ext cx="6703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0.90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400" y="5187482"/>
                <a:ext cx="67037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Freeform: Shape 16">
            <a:extLst>
              <a:ext uri="{FF2B5EF4-FFF2-40B4-BE49-F238E27FC236}">
                <a16:creationId xmlns:a16="http://schemas.microsoft.com/office/drawing/2014/main" id="{1FDCE62B-66AE-44BD-BA7A-C670D79C714C}"/>
              </a:ext>
            </a:extLst>
          </p:cNvPr>
          <p:cNvSpPr/>
          <p:nvPr/>
        </p:nvSpPr>
        <p:spPr>
          <a:xfrm>
            <a:off x="4445398" y="5136045"/>
            <a:ext cx="1127760" cy="891540"/>
          </a:xfrm>
          <a:custGeom>
            <a:avLst/>
            <a:gdLst>
              <a:gd name="connsiteX0" fmla="*/ 0 w 1127760"/>
              <a:gd name="connsiteY0" fmla="*/ 883920 h 891540"/>
              <a:gd name="connsiteX1" fmla="*/ 0 w 1127760"/>
              <a:gd name="connsiteY1" fmla="*/ 518160 h 891540"/>
              <a:gd name="connsiteX2" fmla="*/ 137160 w 1127760"/>
              <a:gd name="connsiteY2" fmla="*/ 297180 h 891540"/>
              <a:gd name="connsiteX3" fmla="*/ 205740 w 1127760"/>
              <a:gd name="connsiteY3" fmla="*/ 160020 h 891540"/>
              <a:gd name="connsiteX4" fmla="*/ 259080 w 1127760"/>
              <a:gd name="connsiteY4" fmla="*/ 60960 h 891540"/>
              <a:gd name="connsiteX5" fmla="*/ 335280 w 1127760"/>
              <a:gd name="connsiteY5" fmla="*/ 0 h 891540"/>
              <a:gd name="connsiteX6" fmla="*/ 335280 w 1127760"/>
              <a:gd name="connsiteY6" fmla="*/ 0 h 891540"/>
              <a:gd name="connsiteX7" fmla="*/ 457200 w 1127760"/>
              <a:gd name="connsiteY7" fmla="*/ 83820 h 891540"/>
              <a:gd name="connsiteX8" fmla="*/ 495300 w 1127760"/>
              <a:gd name="connsiteY8" fmla="*/ 220980 h 891540"/>
              <a:gd name="connsiteX9" fmla="*/ 556260 w 1127760"/>
              <a:gd name="connsiteY9" fmla="*/ 381000 h 891540"/>
              <a:gd name="connsiteX10" fmla="*/ 624840 w 1127760"/>
              <a:gd name="connsiteY10" fmla="*/ 541020 h 891540"/>
              <a:gd name="connsiteX11" fmla="*/ 731520 w 1127760"/>
              <a:gd name="connsiteY11" fmla="*/ 632460 h 891540"/>
              <a:gd name="connsiteX12" fmla="*/ 899160 w 1127760"/>
              <a:gd name="connsiteY12" fmla="*/ 739140 h 891540"/>
              <a:gd name="connsiteX13" fmla="*/ 1074420 w 1127760"/>
              <a:gd name="connsiteY13" fmla="*/ 807720 h 891540"/>
              <a:gd name="connsiteX14" fmla="*/ 1127760 w 1127760"/>
              <a:gd name="connsiteY14" fmla="*/ 822960 h 891540"/>
              <a:gd name="connsiteX15" fmla="*/ 1120140 w 1127760"/>
              <a:gd name="connsiteY15" fmla="*/ 891540 h 891540"/>
              <a:gd name="connsiteX16" fmla="*/ 0 w 1127760"/>
              <a:gd name="connsiteY16" fmla="*/ 88392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7760" h="891540">
                <a:moveTo>
                  <a:pt x="0" y="883920"/>
                </a:moveTo>
                <a:lnTo>
                  <a:pt x="0" y="518160"/>
                </a:lnTo>
                <a:lnTo>
                  <a:pt x="137160" y="297180"/>
                </a:lnTo>
                <a:lnTo>
                  <a:pt x="205740" y="160020"/>
                </a:lnTo>
                <a:lnTo>
                  <a:pt x="259080" y="60960"/>
                </a:lnTo>
                <a:lnTo>
                  <a:pt x="335280" y="0"/>
                </a:lnTo>
                <a:lnTo>
                  <a:pt x="335280" y="0"/>
                </a:lnTo>
                <a:lnTo>
                  <a:pt x="457200" y="83820"/>
                </a:lnTo>
                <a:lnTo>
                  <a:pt x="495300" y="220980"/>
                </a:lnTo>
                <a:lnTo>
                  <a:pt x="556260" y="381000"/>
                </a:lnTo>
                <a:lnTo>
                  <a:pt x="624840" y="541020"/>
                </a:lnTo>
                <a:lnTo>
                  <a:pt x="731520" y="632460"/>
                </a:lnTo>
                <a:lnTo>
                  <a:pt x="899160" y="739140"/>
                </a:lnTo>
                <a:lnTo>
                  <a:pt x="1074420" y="807720"/>
                </a:lnTo>
                <a:lnTo>
                  <a:pt x="1127760" y="822960"/>
                </a:lnTo>
                <a:lnTo>
                  <a:pt x="1120140" y="891540"/>
                </a:lnTo>
                <a:lnTo>
                  <a:pt x="0" y="88392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D2E156F-2713-4CBA-A7B7-2ED7070B8EED}"/>
              </a:ext>
            </a:extLst>
          </p:cNvPr>
          <p:cNvGrpSpPr/>
          <p:nvPr/>
        </p:nvGrpSpPr>
        <p:grpSpPr>
          <a:xfrm>
            <a:off x="3981235" y="4949281"/>
            <a:ext cx="1699086" cy="1360039"/>
            <a:chOff x="5139864" y="4548503"/>
            <a:chExt cx="2653556" cy="2047034"/>
          </a:xfrm>
        </p:grpSpPr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73329DFA-AF1A-43CF-B1DE-3ACFBE92C773}"/>
                </a:ext>
              </a:extLst>
            </p:cNvPr>
            <p:cNvCxnSpPr>
              <a:cxnSpLocks/>
            </p:cNvCxnSpPr>
            <p:nvPr/>
          </p:nvCxnSpPr>
          <p:spPr>
            <a:xfrm>
              <a:off x="5201132" y="6149943"/>
              <a:ext cx="2592288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Freeform: Shape 32">
              <a:extLst>
                <a:ext uri="{FF2B5EF4-FFF2-40B4-BE49-F238E27FC236}">
                  <a16:creationId xmlns:a16="http://schemas.microsoft.com/office/drawing/2014/main" id="{9537E631-27A6-4FE4-89FF-AD238737362C}"/>
                </a:ext>
              </a:extLst>
            </p:cNvPr>
            <p:cNvSpPr/>
            <p:nvPr/>
          </p:nvSpPr>
          <p:spPr>
            <a:xfrm>
              <a:off x="5139864" y="4827903"/>
              <a:ext cx="2578100" cy="1270000"/>
            </a:xfrm>
            <a:custGeom>
              <a:avLst/>
              <a:gdLst>
                <a:gd name="connsiteX0" fmla="*/ 0 w 4521200"/>
                <a:gd name="connsiteY0" fmla="*/ 1778139 h 1778139"/>
                <a:gd name="connsiteX1" fmla="*/ 1181100 w 4521200"/>
                <a:gd name="connsiteY1" fmla="*/ 1143139 h 1778139"/>
                <a:gd name="connsiteX2" fmla="*/ 2235200 w 4521200"/>
                <a:gd name="connsiteY2" fmla="*/ 139 h 1778139"/>
                <a:gd name="connsiteX3" fmla="*/ 3111500 w 4521200"/>
                <a:gd name="connsiteY3" fmla="*/ 1219339 h 1778139"/>
                <a:gd name="connsiteX4" fmla="*/ 4521200 w 4521200"/>
                <a:gd name="connsiteY4" fmla="*/ 1727339 h 1778139"/>
                <a:gd name="connsiteX0" fmla="*/ 0 w 4521200"/>
                <a:gd name="connsiteY0" fmla="*/ 1778139 h 1778139"/>
                <a:gd name="connsiteX1" fmla="*/ 1181100 w 4521200"/>
                <a:gd name="connsiteY1" fmla="*/ 1143139 h 1778139"/>
                <a:gd name="connsiteX2" fmla="*/ 2235200 w 4521200"/>
                <a:gd name="connsiteY2" fmla="*/ 139 h 1778139"/>
                <a:gd name="connsiteX3" fmla="*/ 3111500 w 4521200"/>
                <a:gd name="connsiteY3" fmla="*/ 1219339 h 1778139"/>
                <a:gd name="connsiteX4" fmla="*/ 4521200 w 4521200"/>
                <a:gd name="connsiteY4" fmla="*/ 1727339 h 1778139"/>
                <a:gd name="connsiteX0" fmla="*/ 0 w 4521200"/>
                <a:gd name="connsiteY0" fmla="*/ 1778139 h 1778139"/>
                <a:gd name="connsiteX1" fmla="*/ 1181100 w 4521200"/>
                <a:gd name="connsiteY1" fmla="*/ 1143139 h 1778139"/>
                <a:gd name="connsiteX2" fmla="*/ 2235200 w 4521200"/>
                <a:gd name="connsiteY2" fmla="*/ 139 h 1778139"/>
                <a:gd name="connsiteX3" fmla="*/ 3111500 w 4521200"/>
                <a:gd name="connsiteY3" fmla="*/ 1219339 h 1778139"/>
                <a:gd name="connsiteX4" fmla="*/ 4521200 w 4521200"/>
                <a:gd name="connsiteY4" fmla="*/ 1727339 h 177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1200" h="1778139">
                  <a:moveTo>
                    <a:pt x="0" y="1778139"/>
                  </a:moveTo>
                  <a:cubicBezTo>
                    <a:pt x="518583" y="1685005"/>
                    <a:pt x="808567" y="1439472"/>
                    <a:pt x="1181100" y="1143139"/>
                  </a:cubicBezTo>
                  <a:cubicBezTo>
                    <a:pt x="1553633" y="846806"/>
                    <a:pt x="1913467" y="-12561"/>
                    <a:pt x="2235200" y="139"/>
                  </a:cubicBezTo>
                  <a:cubicBezTo>
                    <a:pt x="2556933" y="12839"/>
                    <a:pt x="2730500" y="931472"/>
                    <a:pt x="3111500" y="1219339"/>
                  </a:cubicBezTo>
                  <a:cubicBezTo>
                    <a:pt x="3492500" y="1507206"/>
                    <a:pt x="3994150" y="1680772"/>
                    <a:pt x="4521200" y="172733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20F0409C-B1AE-4AED-81B8-362FEBD827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25268" y="4548503"/>
              <a:ext cx="0" cy="160144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A8CACED6-6140-4CBF-BE82-CD702BD7F506}"/>
                    </a:ext>
                  </a:extLst>
                </p:cNvPr>
                <p:cNvSpPr txBox="1"/>
                <p:nvPr/>
              </p:nvSpPr>
              <p:spPr>
                <a:xfrm>
                  <a:off x="6207833" y="6178618"/>
                  <a:ext cx="834363" cy="4169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A8CACED6-6140-4CBF-BE82-CD702BD7F5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07833" y="6178618"/>
                  <a:ext cx="834363" cy="41691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3DB44D2C-F82B-46F2-B9FC-44306FE213F6}"/>
                    </a:ext>
                  </a:extLst>
                </p:cNvPr>
                <p:cNvSpPr txBox="1"/>
                <p:nvPr/>
              </p:nvSpPr>
              <p:spPr>
                <a:xfrm>
                  <a:off x="5463392" y="6172132"/>
                  <a:ext cx="834363" cy="4169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3DB44D2C-F82B-46F2-B9FC-44306FE213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3392" y="6172132"/>
                  <a:ext cx="834363" cy="41691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81" name="Straight Arrow Connector 80"/>
          <p:cNvCxnSpPr>
            <a:cxnSpLocks/>
          </p:cNvCxnSpPr>
          <p:nvPr/>
        </p:nvCxnSpPr>
        <p:spPr>
          <a:xfrm flipH="1">
            <a:off x="5050951" y="5481275"/>
            <a:ext cx="421454" cy="3504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3" name="Rectangle 82"/>
              <p:cNvSpPr/>
              <p:nvPr/>
            </p:nvSpPr>
            <p:spPr>
              <a:xfrm>
                <a:off x="6148107" y="2693557"/>
                <a:ext cx="217692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000" dirty="0"/>
                  <a:t>Area = 0.99 </a:t>
                </a:r>
                <a:endParaRPr lang="en-GB" sz="2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en-GB" sz="2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000" dirty="0"/>
              </a:p>
              <a:p>
                <a:pPr algn="ctr"/>
                <a:r>
                  <a:rPr lang="en-GB" sz="2000" dirty="0"/>
                  <a:t>Z = 2.3263</a:t>
                </a:r>
              </a:p>
            </p:txBody>
          </p:sp>
        </mc:Choice>
        <mc:Fallback>
          <p:sp>
            <p:nvSpPr>
              <p:cNvPr id="83" name="Rectangle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8107" y="2693557"/>
                <a:ext cx="2176920" cy="1323439"/>
              </a:xfrm>
              <a:prstGeom prst="rect">
                <a:avLst/>
              </a:prstGeom>
              <a:blipFill>
                <a:blip r:embed="rId16"/>
                <a:stretch>
                  <a:fillRect t="-2765" b="-73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Rectangle 83"/>
              <p:cNvSpPr/>
              <p:nvPr/>
            </p:nvSpPr>
            <p:spPr>
              <a:xfrm>
                <a:off x="6188355" y="4934939"/>
                <a:ext cx="217692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000" dirty="0"/>
                  <a:t>Area = 0.10 </a:t>
                </a:r>
                <a:endParaRPr lang="en-GB" sz="2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en-GB" sz="2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000" dirty="0"/>
              </a:p>
              <a:p>
                <a:pPr algn="ctr"/>
                <a:r>
                  <a:rPr lang="en-GB" sz="2000" dirty="0"/>
                  <a:t>Z = -1.28155</a:t>
                </a:r>
              </a:p>
            </p:txBody>
          </p:sp>
        </mc:Choice>
        <mc:Fallback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355" y="4934939"/>
                <a:ext cx="2176920" cy="1323439"/>
              </a:xfrm>
              <a:prstGeom prst="rect">
                <a:avLst/>
              </a:prstGeom>
              <a:blipFill>
                <a:blip r:embed="rId17"/>
                <a:stretch>
                  <a:fillRect t="-2765" b="-73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8213253" y="2878222"/>
                <a:ext cx="3483925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2.3263=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160−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3253" y="2878222"/>
                <a:ext cx="3483925" cy="90178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8316921" y="5126530"/>
                <a:ext cx="3483925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−1.2816=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152−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921" y="5126530"/>
                <a:ext cx="3483925" cy="91057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3002824" y="3318539"/>
            <a:ext cx="313127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cxnSpLocks/>
          </p:cNvCxnSpPr>
          <p:nvPr/>
        </p:nvCxnSpPr>
        <p:spPr>
          <a:xfrm>
            <a:off x="3002824" y="5479221"/>
            <a:ext cx="385135" cy="0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857440" y="2682657"/>
            <a:ext cx="978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Normal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95689" y="4852942"/>
            <a:ext cx="978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Normal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091361" y="2693556"/>
            <a:ext cx="1132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FF"/>
                </a:solidFill>
              </a:rPr>
              <a:t>Standard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601030" y="4855472"/>
            <a:ext cx="1132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FF"/>
                </a:solidFill>
              </a:rPr>
              <a:t>Standard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158046" y="2869606"/>
                <a:ext cx="80150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046" y="2869606"/>
                <a:ext cx="801509" cy="64633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7" name="Rectangle 86"/>
              <p:cNvSpPr/>
              <p:nvPr/>
            </p:nvSpPr>
            <p:spPr>
              <a:xfrm>
                <a:off x="281781" y="5129676"/>
                <a:ext cx="80150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7" name="Rectangle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81" y="5129676"/>
                <a:ext cx="801509" cy="64633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8" name="Rectangle 87"/>
              <p:cNvSpPr/>
              <p:nvPr/>
            </p:nvSpPr>
            <p:spPr>
              <a:xfrm>
                <a:off x="5493725" y="2969529"/>
                <a:ext cx="80150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8" name="Rectangle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725" y="2969529"/>
                <a:ext cx="801509" cy="64633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9" name="Rectangle 88"/>
              <p:cNvSpPr/>
              <p:nvPr/>
            </p:nvSpPr>
            <p:spPr>
              <a:xfrm>
                <a:off x="3685814" y="5078566"/>
                <a:ext cx="80150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9" name="Rectangle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814" y="5078566"/>
                <a:ext cx="801509" cy="646331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639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1" grpId="0"/>
      <p:bldP spid="53" grpId="0" animBg="1"/>
      <p:bldP spid="71" grpId="0"/>
      <p:bldP spid="73" grpId="0"/>
      <p:bldP spid="74" grpId="0" animBg="1"/>
      <p:bldP spid="83" grpId="0"/>
      <p:bldP spid="84" grpId="0"/>
      <p:bldP spid="85" grpId="0"/>
      <p:bldP spid="86" grpId="0"/>
      <p:bldP spid="8" grpId="0"/>
      <p:bldP spid="60" grpId="0"/>
      <p:bldP spid="62" grpId="0"/>
      <p:bldP spid="82" grpId="0"/>
      <p:bldP spid="5" grpId="0"/>
      <p:bldP spid="87" grpId="0"/>
      <p:bldP spid="88" grpId="0"/>
      <p:bldP spid="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1959130" y="2420889"/>
                <a:ext cx="3483925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2.3263=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160−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130" y="2420889"/>
                <a:ext cx="3483925" cy="901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6312025" y="2389831"/>
                <a:ext cx="3483925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−1.2816=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152−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5" y="2389831"/>
                <a:ext cx="3483925" cy="910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3">
            <a:extLst>
              <a:ext uri="{FF2B5EF4-FFF2-40B4-BE49-F238E27FC236}">
                <a16:creationId xmlns:a16="http://schemas.microsoft.com/office/drawing/2014/main" id="{75C652BC-302F-4C9D-A1D8-FB2F06F14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59" y="166304"/>
            <a:ext cx="11518373" cy="1854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1970201" y="3722728"/>
                <a:ext cx="34839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2.3263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160−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201" y="3722728"/>
                <a:ext cx="348392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6312025" y="3722728"/>
                <a:ext cx="34839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−1.2816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152−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5" y="3722728"/>
                <a:ext cx="348392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3863756" y="4676889"/>
                <a:ext cx="39879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2.3263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160</m:t>
                    </m:r>
                  </m:oMath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6" y="4676889"/>
                <a:ext cx="398797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4245137" y="5178573"/>
                <a:ext cx="34839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−1.2816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152</m:t>
                      </m:r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5137" y="5178573"/>
                <a:ext cx="348392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008882" y="6141558"/>
                <a:ext cx="17376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𝝈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𝟐𝟐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882" y="6141558"/>
                <a:ext cx="173765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5807969" y="6128734"/>
                <a:ext cx="216886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𝟏𝟓𝟒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9" y="6128734"/>
                <a:ext cx="216886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5951984" y="2389831"/>
            <a:ext cx="0" cy="1969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67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FC83006-18E6-4567-894C-9813C3346BD1}"/>
              </a:ext>
            </a:extLst>
          </p:cNvPr>
          <p:cNvSpPr txBox="1"/>
          <p:nvPr/>
        </p:nvSpPr>
        <p:spPr>
          <a:xfrm>
            <a:off x="335360" y="260648"/>
            <a:ext cx="11593288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tx1"/>
                </a:solidFill>
              </a:rPr>
              <a:t>Your </a:t>
            </a:r>
            <a:r>
              <a:rPr lang="en-GB" sz="4800" b="1" dirty="0" err="1">
                <a:solidFill>
                  <a:srgbClr val="FF0000"/>
                </a:solidFill>
              </a:rPr>
              <a:t>Classwiz</a:t>
            </a:r>
            <a:r>
              <a:rPr lang="en-GB" sz="4800" dirty="0">
                <a:solidFill>
                  <a:schemeClr val="tx1"/>
                </a:solidFill>
              </a:rPr>
              <a:t> solves </a:t>
            </a:r>
            <a:r>
              <a:rPr lang="en-GB" sz="4800" b="1" dirty="0">
                <a:solidFill>
                  <a:srgbClr val="FF0000"/>
                </a:solidFill>
              </a:rPr>
              <a:t>simultaneous equations</a:t>
            </a:r>
            <a:r>
              <a:rPr lang="en-GB" sz="4800" dirty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en-GB" sz="4800" dirty="0">
                <a:solidFill>
                  <a:schemeClr val="tx1"/>
                </a:solidFill>
              </a:rPr>
              <a:t>Look under the EQUATIONS mode.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1664" y="2132856"/>
            <a:ext cx="86409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sz="4400" dirty="0"/>
              <a:t> Menu</a:t>
            </a:r>
          </a:p>
          <a:p>
            <a:pPr marL="342900" indent="-342900">
              <a:buAutoNum type="arabicParenR"/>
            </a:pPr>
            <a:r>
              <a:rPr lang="en-GB" sz="4400" dirty="0"/>
              <a:t> Scroll and select A: Equation/</a:t>
            </a:r>
            <a:r>
              <a:rPr lang="en-GB" sz="4400" dirty="0" err="1"/>
              <a:t>Func</a:t>
            </a:r>
            <a:endParaRPr lang="en-GB" sz="4400" dirty="0"/>
          </a:p>
          <a:p>
            <a:pPr marL="342900" indent="-342900">
              <a:buAutoNum type="arabicParenR"/>
            </a:pPr>
            <a:r>
              <a:rPr lang="en-GB" sz="4400" dirty="0"/>
              <a:t> 1: Simul Equation</a:t>
            </a:r>
          </a:p>
          <a:p>
            <a:pPr marL="342900" indent="-342900">
              <a:buAutoNum type="arabicParenR"/>
            </a:pPr>
            <a:r>
              <a:rPr lang="en-GB" sz="4400" dirty="0"/>
              <a:t> 2 (unknowns)</a:t>
            </a:r>
          </a:p>
          <a:p>
            <a:pPr marL="342900" indent="-342900">
              <a:buAutoNum type="arabicParenR"/>
            </a:pPr>
            <a:r>
              <a:rPr lang="en-GB" sz="4400" dirty="0"/>
              <a:t> Enter in both equations</a:t>
            </a:r>
          </a:p>
          <a:p>
            <a:pPr marL="342900" indent="-342900">
              <a:buAutoNum type="arabicParenR"/>
            </a:pPr>
            <a:r>
              <a:rPr lang="en-GB" sz="4400" dirty="0"/>
              <a:t> Press = to find solutions</a:t>
            </a:r>
          </a:p>
        </p:txBody>
      </p:sp>
      <p:pic>
        <p:nvPicPr>
          <p:cNvPr id="1026" name="Picture 2" descr="Image result for classwiz calcul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204864"/>
            <a:ext cx="2232248" cy="427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40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31349</TotalTime>
  <Words>206</Words>
  <Application>Microsoft Office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1268</cp:revision>
  <dcterms:created xsi:type="dcterms:W3CDTF">2013-02-28T07:36:55Z</dcterms:created>
  <dcterms:modified xsi:type="dcterms:W3CDTF">2024-07-16T11:05:40Z</dcterms:modified>
</cp:coreProperties>
</file>