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0" autoAdjust="0"/>
    <p:restoredTop sz="94660"/>
  </p:normalViewPr>
  <p:slideViewPr>
    <p:cSldViewPr snapToGrid="0">
      <p:cViewPr varScale="1">
        <p:scale>
          <a:sx n="87" d="100"/>
          <a:sy n="87" d="100"/>
        </p:scale>
        <p:origin x="4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00FF"/>
                </a:solidFill>
              </a:rPr>
              <a:t>Senior </a:t>
            </a:r>
            <a:r>
              <a:rPr lang="en-GB" sz="8000" b="1" smtClean="0">
                <a:solidFill>
                  <a:srgbClr val="0000FF"/>
                </a:solidFill>
              </a:rPr>
              <a:t>Challenge </a:t>
            </a:r>
            <a:r>
              <a:rPr lang="en-GB" sz="8000" b="1" smtClean="0">
                <a:solidFill>
                  <a:srgbClr val="0000FF"/>
                </a:solidFill>
              </a:rPr>
              <a:t>2</a:t>
            </a:r>
            <a:endParaRPr lang="en-GB" sz="8000" b="1" dirty="0" smtClean="0">
              <a:solidFill>
                <a:srgbClr val="0000FF"/>
              </a:solidFill>
            </a:endParaRPr>
          </a:p>
          <a:p>
            <a:pPr algn="ctr"/>
            <a:endParaRPr lang="en-GB" sz="4000" b="1" dirty="0">
              <a:solidFill>
                <a:srgbClr val="0000FF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00FF"/>
                </a:solidFill>
              </a:rPr>
              <a:t>SILVER</a:t>
            </a:r>
            <a:endParaRPr lang="en-GB" sz="9600" b="1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221" y="54531"/>
            <a:ext cx="12052570" cy="6721813"/>
          </a:xfrm>
          <a:prstGeom prst="rect">
            <a:avLst/>
          </a:prstGeom>
          <a:noFill/>
          <a:ln w="139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e2c36f0b-ab0b-4590-9cb8-9ee1f3978c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37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277681" y="2229596"/>
            <a:ext cx="1378018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402542" y="3429001"/>
            <a:ext cx="68844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4 x 1600 = 6400 </a:t>
            </a:r>
            <a:r>
              <a:rPr lang="en-US" sz="3200" b="1" dirty="0" err="1" smtClean="0">
                <a:solidFill>
                  <a:srgbClr val="0000FF"/>
                </a:solidFill>
                <a:latin typeface="robotolight"/>
              </a:rPr>
              <a:t>metres</a:t>
            </a:r>
            <a:endParaRPr lang="en-US" sz="32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6400 ÷ 80 = 80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which is the radius. </a:t>
            </a:r>
            <a:endParaRPr lang="en-US" sz="32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80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x 2 x </a:t>
            </a:r>
            <a:r>
              <a:rPr lang="el-GR" sz="3200" b="1" dirty="0" smtClean="0">
                <a:solidFill>
                  <a:srgbClr val="0000FF"/>
                </a:solidFill>
                <a:latin typeface="robotolight"/>
              </a:rPr>
              <a:t>π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which </a:t>
            </a:r>
            <a:r>
              <a:rPr lang="en-US" sz="3200" b="1" dirty="0" err="1" smtClean="0">
                <a:solidFill>
                  <a:srgbClr val="0000FF"/>
                </a:solidFill>
                <a:latin typeface="robotolight"/>
              </a:rPr>
              <a:t>approx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 500</a:t>
            </a:r>
            <a:endParaRPr lang="en-GB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50d8ede2-b511-4ac5-9742-fe267cc8bb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518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4197673" y="2993571"/>
            <a:ext cx="1179869" cy="61421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3866394" y="3945061"/>
            <a:ext cx="50925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 smtClean="0">
                <a:solidFill>
                  <a:srgbClr val="0000FF"/>
                </a:solidFill>
                <a:latin typeface="robotolight"/>
              </a:rPr>
              <a:t>24 x 24 = 576 </a:t>
            </a:r>
          </a:p>
          <a:p>
            <a:r>
              <a:rPr lang="en-GB" sz="3200" b="1" dirty="0" smtClean="0">
                <a:solidFill>
                  <a:srgbClr val="0000FF"/>
                </a:solidFill>
                <a:latin typeface="robotolight"/>
              </a:rPr>
              <a:t>24 + 576 = 600 </a:t>
            </a:r>
          </a:p>
          <a:p>
            <a:r>
              <a:rPr lang="en-GB" sz="3200" b="1" dirty="0" smtClean="0">
                <a:solidFill>
                  <a:srgbClr val="0000FF"/>
                </a:solidFill>
                <a:latin typeface="robotolight"/>
              </a:rPr>
              <a:t>600 pennies = 6 </a:t>
            </a:r>
            <a:r>
              <a:rPr lang="en-GB" sz="3200" b="1" dirty="0">
                <a:solidFill>
                  <a:srgbClr val="0000FF"/>
                </a:solidFill>
                <a:latin typeface="robotolight"/>
              </a:rPr>
              <a:t>pounds</a:t>
            </a:r>
            <a:endParaRPr lang="en-GB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5bb7c864-e96d-4aa3-a77f-0381974ff48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510" y="1"/>
            <a:ext cx="9159519" cy="6869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8061485" y="1458102"/>
            <a:ext cx="1670342" cy="68638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2096310" y="2444960"/>
            <a:ext cx="8188460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A. 36 – 36 = 0 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B. 49 – 36 = 13 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C. 81 – 36 = 45 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D. 100 – 36 = 64 (64 is a squared number)</a:t>
            </a: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f4da059a-5b00-4539-a32c-848826d9aa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946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973443" y="1942114"/>
            <a:ext cx="1203964" cy="59715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170757" y="3209354"/>
                <a:ext cx="5443863" cy="25991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s-ES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sSup>
                      <m:sSupPr>
                        <m:ctrlPr>
                          <a:rPr lang="es-ES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</m:oMath>
                </a14:m>
                <a:r>
                  <a:rPr lang="es-ES" sz="3200" b="1" dirty="0">
                    <a:solidFill>
                      <a:srgbClr val="0000FF"/>
                    </a:solidFill>
                    <a:latin typeface="robotolight"/>
                  </a:rPr>
                  <a:t> =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s-ES" sz="3200" b="1" dirty="0">
                    <a:solidFill>
                      <a:srgbClr val="0000FF"/>
                    </a:solidFill>
                    <a:latin typeface="robotolight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 </m:t>
                        </m:r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s-ES" sz="3200" b="1" dirty="0">
                    <a:solidFill>
                      <a:srgbClr val="0000FF"/>
                    </a:solidFill>
                    <a:latin typeface="robotolight"/>
                  </a:rPr>
                  <a:t>)(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s-ES" sz="3200" b="1" dirty="0">
                    <a:solidFill>
                      <a:srgbClr val="0000FF"/>
                    </a:solidFill>
                    <a:latin typeface="robotolight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+ </m:t>
                        </m:r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s-ES" sz="3200" b="1" dirty="0">
                    <a:solidFill>
                      <a:srgbClr val="0000FF"/>
                    </a:solidFill>
                    <a:latin typeface="robotolight"/>
                  </a:rPr>
                  <a:t>) </a:t>
                </a:r>
                <a:endParaRPr lang="es-ES" sz="3200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s-ES" sz="3200" b="1" dirty="0" smtClean="0">
                    <a:solidFill>
                      <a:srgbClr val="0000FF"/>
                    </a:solidFill>
                    <a:latin typeface="robotolight"/>
                  </a:rPr>
                  <a:t>49</a:t>
                </a:r>
                <a:r>
                  <a:rPr lang="es-ES" sz="3200" b="1" dirty="0">
                    <a:solidFill>
                      <a:srgbClr val="0000FF"/>
                    </a:solidFill>
                    <a:latin typeface="robotolight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s-ES" sz="3200" b="1" dirty="0">
                    <a:solidFill>
                      <a:srgbClr val="0000FF"/>
                    </a:solidFill>
                    <a:latin typeface="robotolight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 </m:t>
                        </m:r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s-ES" sz="3200" b="1" dirty="0">
                    <a:solidFill>
                      <a:srgbClr val="0000FF"/>
                    </a:solidFill>
                    <a:latin typeface="robotolight"/>
                  </a:rPr>
                  <a:t>) = 2009 </a:t>
                </a:r>
                <a:endParaRPr lang="es-ES" sz="3200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s-ES" sz="3200" b="1" dirty="0" err="1" smtClean="0">
                    <a:solidFill>
                      <a:srgbClr val="0000FF"/>
                    </a:solidFill>
                    <a:latin typeface="robotolight"/>
                  </a:rPr>
                  <a:t>Hence</a:t>
                </a:r>
                <a:r>
                  <a:rPr lang="es-ES" sz="3200" b="1" dirty="0" smtClean="0">
                    <a:solidFill>
                      <a:srgbClr val="0000FF"/>
                    </a:solidFill>
                    <a:latin typeface="robotolight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s-ES" sz="3200" b="1" dirty="0">
                    <a:solidFill>
                      <a:srgbClr val="0000FF"/>
                    </a:solidFill>
                    <a:latin typeface="robotolight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− </m:t>
                        </m:r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s-ES" sz="3200" b="1" dirty="0" smtClean="0">
                    <a:solidFill>
                      <a:srgbClr val="0000FF"/>
                    </a:solidFill>
                    <a:latin typeface="robotolight"/>
                  </a:rPr>
                  <a:t> = </a:t>
                </a:r>
                <a:r>
                  <a:rPr lang="es-ES" sz="3200" b="1" dirty="0">
                    <a:solidFill>
                      <a:srgbClr val="0000FF"/>
                    </a:solidFill>
                    <a:latin typeface="robotolight"/>
                  </a:rPr>
                  <a:t>41 </a:t>
                </a:r>
                <a:endParaRPr lang="es-ES" sz="3200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s-ES" sz="3200" b="1" dirty="0" err="1" smtClean="0">
                    <a:solidFill>
                      <a:srgbClr val="0000FF"/>
                    </a:solidFill>
                    <a:latin typeface="robotolight"/>
                  </a:rPr>
                  <a:t>therefore</a:t>
                </a:r>
                <a:r>
                  <a:rPr lang="es-ES" sz="3200" b="1" dirty="0" smtClean="0">
                    <a:solidFill>
                      <a:srgbClr val="0000FF"/>
                    </a:solidFill>
                    <a:latin typeface="robotolight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s-ES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GB" sz="3200" b="1" i="1" dirty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s-ES" sz="3200" b="1" dirty="0">
                    <a:solidFill>
                      <a:srgbClr val="0000FF"/>
                    </a:solidFill>
                    <a:latin typeface="robotolight"/>
                  </a:rPr>
                  <a:t> = 4 </a:t>
                </a:r>
                <a:endParaRPr lang="es-ES" sz="3200" b="1" dirty="0" smtClean="0">
                  <a:solidFill>
                    <a:srgbClr val="0000FF"/>
                  </a:solidFill>
                  <a:latin typeface="robotolight"/>
                </a:endParaRPr>
              </a:p>
              <a:p>
                <a:r>
                  <a:rPr lang="es-ES" sz="3200" b="1" i="1" dirty="0" smtClean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s-ES" sz="3200" b="1" dirty="0" smtClean="0">
                    <a:solidFill>
                      <a:srgbClr val="0000FF"/>
                    </a:solidFill>
                    <a:latin typeface="robotolight"/>
                  </a:rPr>
                  <a:t> = 2 </a:t>
                </a:r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0757" y="3209354"/>
                <a:ext cx="5443863" cy="2599173"/>
              </a:xfrm>
              <a:prstGeom prst="rect">
                <a:avLst/>
              </a:prstGeom>
              <a:blipFill>
                <a:blip r:embed="rId3"/>
                <a:stretch>
                  <a:fillRect l="-2800" t="-2576" r="-1792" b="-60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196a76a2-492c-46e4-8211-9cc383f0db3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965" y="0"/>
            <a:ext cx="9137747" cy="6853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946416" y="3093482"/>
            <a:ext cx="1041520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296245" y="3759828"/>
            <a:ext cx="68818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21 x 21 = 442 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22 x 22 = 484 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Check 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prime numbers below 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22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: 2,3,5,7,11,13,17,19 (8 numbers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)</a:t>
            </a:r>
            <a:endParaRPr lang="en-GB" sz="32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109</Words>
  <Application>Microsoft Office PowerPoint</Application>
  <PresentationFormat>Widescreen</PresentationFormat>
  <Paragraphs>26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robotolight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21</cp:revision>
  <dcterms:created xsi:type="dcterms:W3CDTF">2020-06-11T04:03:37Z</dcterms:created>
  <dcterms:modified xsi:type="dcterms:W3CDTF">2020-06-14T11:03:55Z</dcterms:modified>
</cp:coreProperties>
</file>