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69" r:id="rId3"/>
    <p:sldId id="257" r:id="rId4"/>
    <p:sldId id="259" r:id="rId5"/>
    <p:sldId id="260" r:id="rId6"/>
    <p:sldId id="270" r:id="rId7"/>
    <p:sldId id="279" r:id="rId8"/>
    <p:sldId id="280" r:id="rId9"/>
    <p:sldId id="281" r:id="rId10"/>
    <p:sldId id="282" r:id="rId11"/>
    <p:sldId id="264" r:id="rId12"/>
    <p:sldId id="283" r:id="rId13"/>
    <p:sldId id="284" r:id="rId14"/>
    <p:sldId id="285" r:id="rId15"/>
    <p:sldId id="286" r:id="rId16"/>
    <p:sldId id="265" r:id="rId17"/>
    <p:sldId id="287" r:id="rId18"/>
    <p:sldId id="288" r:id="rId19"/>
    <p:sldId id="289" r:id="rId20"/>
    <p:sldId id="290" r:id="rId21"/>
    <p:sldId id="268" r:id="rId22"/>
    <p:sldId id="291" r:id="rId23"/>
    <p:sldId id="292" r:id="rId24"/>
    <p:sldId id="293" r:id="rId25"/>
    <p:sldId id="294" r:id="rId26"/>
    <p:sldId id="262" r:id="rId27"/>
    <p:sldId id="296" r:id="rId28"/>
    <p:sldId id="261" r:id="rId29"/>
    <p:sldId id="263" r:id="rId30"/>
    <p:sldId id="297" r:id="rId31"/>
    <p:sldId id="298" r:id="rId32"/>
    <p:sldId id="266" r:id="rId33"/>
    <p:sldId id="299" r:id="rId34"/>
    <p:sldId id="267" r:id="rId35"/>
    <p:sldId id="273" r:id="rId36"/>
    <p:sldId id="300" r:id="rId37"/>
    <p:sldId id="271" r:id="rId38"/>
    <p:sldId id="272" r:id="rId39"/>
    <p:sldId id="276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 snapToGrid="0">
      <p:cViewPr varScale="1">
        <p:scale>
          <a:sx n="91" d="100"/>
          <a:sy n="91" d="100"/>
        </p:scale>
        <p:origin x="54" y="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163176A0-02FC-47D8-8D6B-77EA423298B5}"/>
    <pc:docChg chg="modSld sldOrd">
      <pc:chgData name="Stewart Gale" userId="3647ddd2-6040-41ae-a96d-232c23482af8" providerId="ADAL" clId="{163176A0-02FC-47D8-8D6B-77EA423298B5}" dt="2026-02-11T11:11:54.534" v="1"/>
      <pc:docMkLst>
        <pc:docMk/>
      </pc:docMkLst>
      <pc:sldChg chg="ord">
        <pc:chgData name="Stewart Gale" userId="3647ddd2-6040-41ae-a96d-232c23482af8" providerId="ADAL" clId="{163176A0-02FC-47D8-8D6B-77EA423298B5}" dt="2026-02-11T11:11:54.534" v="1"/>
        <pc:sldMkLst>
          <pc:docMk/>
          <pc:sldMk cId="1602769780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55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8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35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50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9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0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285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620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19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44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93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A306A-AB2E-4867-8D7F-25E7CB04ED90}" type="datetimeFigureOut">
              <a:rPr lang="en-GB" smtClean="0"/>
              <a:t>11/02/2026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CD550-D47B-412B-92B9-D96729BCA8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0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1534" y="1372803"/>
            <a:ext cx="11111345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LO: </a:t>
            </a:r>
            <a:r>
              <a:rPr lang="en-US" sz="11500" b="1" u="sng" dirty="0"/>
              <a:t>Angles and Parallel Lines</a:t>
            </a:r>
            <a:r>
              <a:rPr lang="en-US" sz="11500" dirty="0"/>
              <a:t> 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3785655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Corresponding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32012" y="2105240"/>
                <a:ext cx="787074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2012" y="2105240"/>
                <a:ext cx="787074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809540" y="2686492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09540" y="5138033"/>
            <a:ext cx="4554443" cy="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020466" y="5110779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466" y="5110779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161183" y="2025256"/>
            <a:ext cx="3437638" cy="43689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707498" y="4727224"/>
            <a:ext cx="889233" cy="876099"/>
          </a:xfrm>
          <a:prstGeom prst="pie">
            <a:avLst>
              <a:gd name="adj1" fmla="val 12967248"/>
              <a:gd name="adj2" fmla="val 15784879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152114" y="1845595"/>
            <a:ext cx="2630971" cy="3319678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78585" y="5138033"/>
            <a:ext cx="1646285" cy="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133973" y="2670533"/>
            <a:ext cx="1354044" cy="20607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774770" y="5300642"/>
            <a:ext cx="26883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205001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6618" r="53817" b="4121"/>
          <a:stretch/>
        </p:blipFill>
        <p:spPr>
          <a:xfrm>
            <a:off x="0" y="714606"/>
            <a:ext cx="6612673" cy="55154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93908" y="216871"/>
            <a:ext cx="4887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letter can you see highlighted?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27370" y="3393685"/>
            <a:ext cx="48876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is the connection</a:t>
            </a:r>
          </a:p>
          <a:p>
            <a:pPr algn="ctr"/>
            <a:r>
              <a:rPr lang="en-GB" sz="4400" dirty="0"/>
              <a:t> between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4400" dirty="0"/>
              <a:t> and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GB" sz="4400" dirty="0"/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12673" y="5582795"/>
            <a:ext cx="5105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FF6600"/>
                </a:solidFill>
              </a:rPr>
              <a:t>They are same size.</a:t>
            </a:r>
          </a:p>
        </p:txBody>
      </p:sp>
      <p:sp>
        <p:nvSpPr>
          <p:cNvPr id="10" name="Oval 9"/>
          <p:cNvSpPr/>
          <p:nvPr/>
        </p:nvSpPr>
        <p:spPr>
          <a:xfrm>
            <a:off x="2183476" y="1443057"/>
            <a:ext cx="448888" cy="42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371600" y="1955674"/>
            <a:ext cx="448888" cy="5624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99408" y="3130541"/>
            <a:ext cx="448888" cy="42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159824" y="3456910"/>
            <a:ext cx="448888" cy="42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936765" y="4309064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979320" y="5005133"/>
            <a:ext cx="448888" cy="5776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940823" y="5433792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693908" y="1683991"/>
            <a:ext cx="49211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6600"/>
                </a:solidFill>
              </a:rPr>
              <a:t>Z</a:t>
            </a:r>
          </a:p>
          <a:p>
            <a:pPr algn="ctr"/>
            <a:r>
              <a:rPr lang="en-GB" sz="4000" dirty="0">
                <a:solidFill>
                  <a:srgbClr val="FF6600"/>
                </a:solidFill>
              </a:rPr>
              <a:t>Alternate Angle</a:t>
            </a:r>
          </a:p>
        </p:txBody>
      </p:sp>
    </p:spTree>
    <p:extLst>
      <p:ext uri="{BB962C8B-B14F-4D97-AF65-F5344CB8AC3E}">
        <p14:creationId xmlns:p14="http://schemas.microsoft.com/office/powerpoint/2010/main" val="387966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Alternate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86760" y="2680836"/>
                <a:ext cx="787075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760" y="2680836"/>
                <a:ext cx="78707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809540" y="2686492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09540" y="5138033"/>
            <a:ext cx="4554443" cy="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696235" y="4385742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6235" y="4385742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161183" y="2025256"/>
            <a:ext cx="3437638" cy="43689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781970" y="4686356"/>
            <a:ext cx="889233" cy="876099"/>
          </a:xfrm>
          <a:prstGeom prst="pie">
            <a:avLst>
              <a:gd name="adj1" fmla="val 1772102"/>
              <a:gd name="adj2" fmla="val 5070166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152114" y="2670533"/>
            <a:ext cx="1933629" cy="2494740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178585" y="5110779"/>
            <a:ext cx="1899571" cy="272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286895" y="2665382"/>
            <a:ext cx="1791261" cy="1404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758545" y="5300642"/>
            <a:ext cx="4145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Alternate</a:t>
            </a:r>
          </a:p>
        </p:txBody>
      </p:sp>
    </p:spTree>
    <p:extLst>
      <p:ext uri="{BB962C8B-B14F-4D97-AF65-F5344CB8AC3E}">
        <p14:creationId xmlns:p14="http://schemas.microsoft.com/office/powerpoint/2010/main" val="393047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Alternate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86760" y="2680836"/>
                <a:ext cx="787075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52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760" y="2680836"/>
                <a:ext cx="78707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809540" y="2686492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955235" y="5129556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454807" y="4016275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4807" y="4016275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161183" y="2025256"/>
            <a:ext cx="3437638" cy="43689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689413" y="4686355"/>
            <a:ext cx="889233" cy="876099"/>
          </a:xfrm>
          <a:prstGeom prst="pie">
            <a:avLst>
              <a:gd name="adj1" fmla="val 15852254"/>
              <a:gd name="adj2" fmla="val 1685555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127733" y="2673109"/>
            <a:ext cx="1933629" cy="2494740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690375" y="5126845"/>
            <a:ext cx="1461739" cy="1634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929809" y="2665382"/>
            <a:ext cx="2148347" cy="154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758545" y="5300642"/>
            <a:ext cx="4145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181353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Alternate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87028" y="2757664"/>
                <a:ext cx="1041952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02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028" y="2757664"/>
                <a:ext cx="104195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100187" y="2691771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382386" y="5101432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155858" y="4071153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5858" y="4071153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H="1" flipV="1">
            <a:off x="5127733" y="2022764"/>
            <a:ext cx="2166553" cy="38792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447653" y="4659895"/>
            <a:ext cx="889233" cy="876099"/>
          </a:xfrm>
          <a:prstGeom prst="pie">
            <a:avLst>
              <a:gd name="adj1" fmla="val 19318352"/>
              <a:gd name="adj2" fmla="val 5109028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5524607" y="2688940"/>
            <a:ext cx="1349229" cy="2435465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835710" y="5080393"/>
            <a:ext cx="1471475" cy="6545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380633" y="2688940"/>
            <a:ext cx="2148347" cy="154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758545" y="5300642"/>
            <a:ext cx="4145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Alternate</a:t>
            </a:r>
          </a:p>
        </p:txBody>
      </p:sp>
    </p:spTree>
    <p:extLst>
      <p:ext uri="{BB962C8B-B14F-4D97-AF65-F5344CB8AC3E}">
        <p14:creationId xmlns:p14="http://schemas.microsoft.com/office/powerpoint/2010/main" val="332456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Alternate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451919" y="2134942"/>
                <a:ext cx="1041952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02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1919" y="2134942"/>
                <a:ext cx="104195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100187" y="2691771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382386" y="5101432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155858" y="4071153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5858" y="4071153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H="1" flipV="1">
            <a:off x="5127733" y="2022764"/>
            <a:ext cx="2166553" cy="38792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447653" y="4659895"/>
            <a:ext cx="889233" cy="876099"/>
          </a:xfrm>
          <a:prstGeom prst="pie">
            <a:avLst>
              <a:gd name="adj1" fmla="val 19318352"/>
              <a:gd name="adj2" fmla="val 5109028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5067987" y="1819035"/>
            <a:ext cx="1805850" cy="3305371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835710" y="5080393"/>
            <a:ext cx="1471475" cy="6545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524607" y="2658512"/>
            <a:ext cx="2148347" cy="154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758545" y="5300642"/>
            <a:ext cx="4145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357447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81432" y="993687"/>
            <a:ext cx="6059714" cy="4695913"/>
            <a:chOff x="0" y="4763"/>
            <a:chExt cx="5486400" cy="2874962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4763"/>
              <a:ext cx="5486400" cy="2874962"/>
              <a:chOff x="0" y="4763"/>
              <a:chExt cx="5486400" cy="2874962"/>
            </a:xfrm>
          </p:grpSpPr>
          <p:grpSp>
            <p:nvGrpSpPr>
              <p:cNvPr id="10" name="Group 9"/>
              <p:cNvGrpSpPr>
                <a:grpSpLocks/>
              </p:cNvGrpSpPr>
              <p:nvPr/>
            </p:nvGrpSpPr>
            <p:grpSpPr bwMode="auto">
              <a:xfrm>
                <a:off x="1585306" y="437979"/>
                <a:ext cx="2154239" cy="1682748"/>
                <a:chOff x="1568461" y="431804"/>
                <a:chExt cx="1357" cy="1060"/>
              </a:xfrm>
            </p:grpSpPr>
            <p:sp>
              <p:nvSpPr>
                <p:cNvPr id="27" name="PubPieSlice"/>
                <p:cNvSpPr>
                  <a:spLocks noEditPoints="1" noChangeArrowheads="1"/>
                </p:cNvSpPr>
                <p:nvPr/>
              </p:nvSpPr>
              <p:spPr bwMode="auto">
                <a:xfrm rot="10800000">
                  <a:off x="1569483" y="432529"/>
                  <a:ext cx="335" cy="33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3159 w 21600"/>
                    <a:gd name="T10" fmla="*/ 3159 h 21600"/>
                    <a:gd name="T11" fmla="*/ 18441 w 21600"/>
                    <a:gd name="T12" fmla="*/ 18441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>
                      <a:moveTo>
                        <a:pt x="547" y="14196"/>
                      </a:moveTo>
                      <a:cubicBezTo>
                        <a:pt x="2011" y="18615"/>
                        <a:pt x="6143" y="21600"/>
                        <a:pt x="10800" y="21600"/>
                      </a:cubicBezTo>
                      <a:cubicBezTo>
                        <a:pt x="14124" y="21599"/>
                        <a:pt x="17263" y="20068"/>
                        <a:pt x="19310" y="17449"/>
                      </a:cubicBezTo>
                      <a:lnTo>
                        <a:pt x="10800" y="10800"/>
                      </a:lnTo>
                      <a:close/>
                    </a:path>
                  </a:pathLst>
                </a:custGeom>
                <a:solidFill>
                  <a:srgbClr val="FF6600"/>
                </a:solidFill>
                <a:ln w="12700">
                  <a:solidFill>
                    <a:srgbClr val="FF6600"/>
                  </a:solidFill>
                  <a:miter lim="800000"/>
                  <a:headEnd/>
                  <a:tailEnd/>
                </a:ln>
              </p:spPr>
              <p:txBody>
                <a:bodyPr wrap="square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4000"/>
                </a:p>
              </p:txBody>
            </p:sp>
            <p:sp>
              <p:nvSpPr>
                <p:cNvPr id="29" name="PubPieSlice"/>
                <p:cNvSpPr>
                  <a:spLocks noEditPoints="1" noChangeArrowheads="1"/>
                </p:cNvSpPr>
                <p:nvPr/>
              </p:nvSpPr>
              <p:spPr bwMode="auto">
                <a:xfrm rot="10800000">
                  <a:off x="1568461" y="431804"/>
                  <a:ext cx="335" cy="33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3159 w 21600"/>
                    <a:gd name="T10" fmla="*/ 3159 h 21600"/>
                    <a:gd name="T11" fmla="*/ 18441 w 21600"/>
                    <a:gd name="T12" fmla="*/ 18441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>
                      <a:moveTo>
                        <a:pt x="1968" y="4583"/>
                      </a:moveTo>
                      <a:cubicBezTo>
                        <a:pt x="687" y="6403"/>
                        <a:pt x="0" y="8574"/>
                        <a:pt x="0" y="10799"/>
                      </a:cubicBezTo>
                      <a:cubicBezTo>
                        <a:pt x="-1" y="11834"/>
                        <a:pt x="148" y="12864"/>
                        <a:pt x="441" y="13856"/>
                      </a:cubicBezTo>
                      <a:lnTo>
                        <a:pt x="10800" y="10800"/>
                      </a:lnTo>
                      <a:close/>
                    </a:path>
                  </a:pathLst>
                </a:custGeom>
                <a:solidFill>
                  <a:srgbClr val="FF6600"/>
                </a:solidFill>
                <a:ln w="12700">
                  <a:solidFill>
                    <a:srgbClr val="FF6600"/>
                  </a:solidFill>
                  <a:miter lim="800000"/>
                  <a:headEnd/>
                  <a:tailEnd/>
                </a:ln>
              </p:spPr>
              <p:txBody>
                <a:bodyPr wrap="square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GB" sz="4000"/>
                </a:p>
              </p:txBody>
            </p:sp>
          </p:grpSp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>
                <a:off x="1135063" y="215900"/>
                <a:ext cx="3817937" cy="26638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4000"/>
              </a:p>
            </p:txBody>
          </p:sp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1706459" y="265459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a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Text Box 23"/>
              <p:cNvSpPr txBox="1">
                <a:spLocks noChangeArrowheads="1"/>
              </p:cNvSpPr>
              <p:nvPr/>
            </p:nvSpPr>
            <p:spPr bwMode="auto">
              <a:xfrm>
                <a:off x="1287359" y="446197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b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Text Box 24"/>
              <p:cNvSpPr txBox="1">
                <a:spLocks noChangeArrowheads="1"/>
              </p:cNvSpPr>
              <p:nvPr/>
            </p:nvSpPr>
            <p:spPr bwMode="auto">
              <a:xfrm>
                <a:off x="1612300" y="756206"/>
                <a:ext cx="319088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c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Text Box 25"/>
              <p:cNvSpPr txBox="1">
                <a:spLocks noChangeArrowheads="1"/>
              </p:cNvSpPr>
              <p:nvPr/>
            </p:nvSpPr>
            <p:spPr bwMode="auto">
              <a:xfrm>
                <a:off x="2124230" y="501825"/>
                <a:ext cx="336550" cy="433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4000" i="1" dirty="0">
                    <a:solidFill>
                      <a:srgbClr val="010066"/>
                    </a:solidFill>
                    <a:latin typeface="Times New Roman" pitchFamily="18" charset="0"/>
                  </a:rPr>
                  <a:t>d</a:t>
                </a:r>
                <a:endParaRPr lang="en-GB" sz="40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Text Box 26"/>
              <p:cNvSpPr txBox="1">
                <a:spLocks noChangeArrowheads="1"/>
              </p:cNvSpPr>
              <p:nvPr/>
            </p:nvSpPr>
            <p:spPr bwMode="auto">
              <a:xfrm>
                <a:off x="3406340" y="1237385"/>
                <a:ext cx="319088" cy="433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4000" i="1" dirty="0">
                    <a:solidFill>
                      <a:srgbClr val="010066"/>
                    </a:solidFill>
                    <a:latin typeface="Times New Roman" pitchFamily="18" charset="0"/>
                  </a:rPr>
                  <a:t>e</a:t>
                </a:r>
                <a:endParaRPr lang="en-GB" sz="40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" name="Text Box 27"/>
              <p:cNvSpPr txBox="1">
                <a:spLocks noChangeArrowheads="1"/>
              </p:cNvSpPr>
              <p:nvPr/>
            </p:nvSpPr>
            <p:spPr bwMode="auto">
              <a:xfrm>
                <a:off x="2838086" y="1617793"/>
                <a:ext cx="268288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>
                    <a:solidFill>
                      <a:srgbClr val="010066"/>
                    </a:solidFill>
                    <a:latin typeface="Times New Roman" pitchFamily="18" charset="0"/>
                  </a:rPr>
                  <a:t>f</a:t>
                </a:r>
                <a:endParaRPr lang="en-GB" sz="3200" i="1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" name="Text Box 28"/>
              <p:cNvSpPr txBox="1">
                <a:spLocks noChangeArrowheads="1"/>
              </p:cNvSpPr>
              <p:nvPr/>
            </p:nvSpPr>
            <p:spPr bwMode="auto">
              <a:xfrm>
                <a:off x="3312703" y="1926364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g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" name="Text Box 29"/>
              <p:cNvSpPr txBox="1">
                <a:spLocks noChangeArrowheads="1"/>
              </p:cNvSpPr>
              <p:nvPr/>
            </p:nvSpPr>
            <p:spPr bwMode="auto">
              <a:xfrm>
                <a:off x="3786503" y="1724380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h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0" y="4763"/>
                <a:ext cx="3810000" cy="13716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1676400" y="1147763"/>
                <a:ext cx="3810000" cy="13716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>
              <a:off x="2743200" y="304800"/>
              <a:ext cx="228600" cy="158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2819400" y="304800"/>
              <a:ext cx="15240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19600" y="1447800"/>
              <a:ext cx="228600" cy="158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4495800" y="1447800"/>
              <a:ext cx="15240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Straight Connector 30"/>
          <p:cNvCxnSpPr/>
          <p:nvPr/>
        </p:nvCxnSpPr>
        <p:spPr>
          <a:xfrm flipV="1">
            <a:off x="2188029" y="1175657"/>
            <a:ext cx="1861457" cy="957943"/>
          </a:xfrm>
          <a:prstGeom prst="line">
            <a:avLst/>
          </a:prstGeom>
          <a:ln w="762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4009904" y="3067461"/>
            <a:ext cx="1861457" cy="957943"/>
          </a:xfrm>
          <a:prstGeom prst="line">
            <a:avLst/>
          </a:prstGeom>
          <a:ln w="762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188029" y="2133600"/>
            <a:ext cx="1861457" cy="1904262"/>
          </a:xfrm>
          <a:prstGeom prst="line">
            <a:avLst/>
          </a:prstGeom>
          <a:ln w="762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667732" y="46303"/>
            <a:ext cx="4887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letter can you see highlighted?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75267" y="3436860"/>
            <a:ext cx="48876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is the connection</a:t>
            </a:r>
          </a:p>
          <a:p>
            <a:pPr algn="ctr"/>
            <a:r>
              <a:rPr lang="en-GB" sz="4400" dirty="0"/>
              <a:t> between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4400" dirty="0"/>
              <a:t> and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4400" dirty="0"/>
              <a:t>?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13028" y="1608226"/>
            <a:ext cx="4716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6600"/>
                </a:solidFill>
              </a:rPr>
              <a:t>C</a:t>
            </a:r>
          </a:p>
          <a:p>
            <a:pPr algn="ctr"/>
            <a:r>
              <a:rPr lang="en-US" sz="4800" dirty="0">
                <a:solidFill>
                  <a:srgbClr val="FF6600"/>
                </a:solidFill>
              </a:rPr>
              <a:t>Co-interior Angle</a:t>
            </a:r>
            <a:r>
              <a:rPr lang="en-US" sz="4800" b="1" dirty="0">
                <a:solidFill>
                  <a:srgbClr val="FF6600"/>
                </a:solidFill>
              </a:rPr>
              <a:t> </a:t>
            </a:r>
            <a:endParaRPr lang="en-GB" sz="4800" b="1" dirty="0">
              <a:solidFill>
                <a:srgbClr val="FF66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8874" y="5733142"/>
            <a:ext cx="5105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FF6600"/>
                </a:solidFill>
              </a:rPr>
              <a:t>They add to 180°</a:t>
            </a:r>
          </a:p>
        </p:txBody>
      </p:sp>
      <p:sp>
        <p:nvSpPr>
          <p:cNvPr id="30" name="Oval 29"/>
          <p:cNvSpPr/>
          <p:nvPr/>
        </p:nvSpPr>
        <p:spPr>
          <a:xfrm>
            <a:off x="4408431" y="3802480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758991" y="4202645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3211289" y="3628382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1841767" y="2326932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1497769" y="1753882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2045161" y="1350434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22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Co-Interior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02717" y="2479248"/>
                <a:ext cx="787075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2717" y="2479248"/>
                <a:ext cx="78707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252587" y="2459858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34786" y="4869519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08258" y="3839240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258" y="3839240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H="1" flipV="1">
            <a:off x="5280133" y="1790851"/>
            <a:ext cx="2166553" cy="38792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600053" y="4427982"/>
            <a:ext cx="889233" cy="876099"/>
          </a:xfrm>
          <a:prstGeom prst="pie">
            <a:avLst>
              <a:gd name="adj1" fmla="val 19318352"/>
              <a:gd name="adj2" fmla="val 5109028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5677007" y="2455858"/>
            <a:ext cx="1349230" cy="2436636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88110" y="4848480"/>
            <a:ext cx="1471475" cy="6545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677007" y="2426599"/>
            <a:ext cx="2148347" cy="154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169110" y="5533213"/>
            <a:ext cx="47479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/>
              <a:t>Co-interior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71229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Co-Interior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630872" y="2543918"/>
                <a:ext cx="1041952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0872" y="2543918"/>
                <a:ext cx="104195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252587" y="2459858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34786" y="4869519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890506" y="4068624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506" y="4068624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H="1" flipV="1">
            <a:off x="5280133" y="1790851"/>
            <a:ext cx="2166553" cy="38792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523909" y="4431469"/>
            <a:ext cx="889233" cy="876099"/>
          </a:xfrm>
          <a:prstGeom prst="pie">
            <a:avLst>
              <a:gd name="adj1" fmla="val 15979278"/>
              <a:gd name="adj2" fmla="val 19625510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5677007" y="2455858"/>
            <a:ext cx="1349230" cy="2436636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518913" y="4876504"/>
            <a:ext cx="1471475" cy="6545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572349" y="2466232"/>
            <a:ext cx="2148347" cy="154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169110" y="5533213"/>
            <a:ext cx="47479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/>
              <a:t>Co-interior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310025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Co-Interior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130196" y="2518814"/>
                <a:ext cx="1041952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110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0196" y="2518814"/>
                <a:ext cx="104195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4006274" y="2464611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86393" y="4890666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547554" y="3856288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7554" y="3856288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538749" y="1666388"/>
            <a:ext cx="3208713" cy="424673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846597" y="4434599"/>
            <a:ext cx="889233" cy="876099"/>
          </a:xfrm>
          <a:prstGeom prst="pie">
            <a:avLst>
              <a:gd name="adj1" fmla="val 15925732"/>
              <a:gd name="adj2" fmla="val 1837091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325656" y="2444854"/>
            <a:ext cx="1836277" cy="2424664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162383" y="4870265"/>
            <a:ext cx="2173131" cy="6986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130196" y="2464611"/>
            <a:ext cx="1709004" cy="154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169110" y="5533213"/>
            <a:ext cx="47479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/>
              <a:t>Not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157320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768711" y="1191491"/>
            <a:ext cx="4266647" cy="3874607"/>
            <a:chOff x="0" y="0"/>
            <a:chExt cx="1044" cy="1179"/>
          </a:xfrm>
        </p:grpSpPr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>
              <a:off x="0" y="0"/>
              <a:ext cx="499" cy="113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H="1">
              <a:off x="545" y="45"/>
              <a:ext cx="499" cy="113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GB"/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763330"/>
              </p:ext>
            </p:extLst>
          </p:nvPr>
        </p:nvGraphicFramePr>
        <p:xfrm>
          <a:off x="989856" y="5313234"/>
          <a:ext cx="9901516" cy="1360170"/>
        </p:xfrm>
        <a:graphic>
          <a:graphicData uri="http://schemas.openxmlformats.org/drawingml/2006/table">
            <a:tbl>
              <a:tblPr/>
              <a:tblGrid>
                <a:gridCol w="9901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4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Parallel lines</a:t>
                      </a:r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will never meet. </a:t>
                      </a:r>
                      <a:endParaRPr lang="en-US" sz="4400" b="1" i="0" u="none" strike="noStrike" dirty="0">
                        <a:solidFill>
                          <a:srgbClr val="FF66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They stay an equal distance apart.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6A869C39-95A5-4716-BFE3-99E4E471A046}"/>
              </a:ext>
            </a:extLst>
          </p:cNvPr>
          <p:cNvSpPr/>
          <p:nvPr/>
        </p:nvSpPr>
        <p:spPr>
          <a:xfrm>
            <a:off x="251095" y="174914"/>
            <a:ext cx="117469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 can you say about these pairs of lines?</a:t>
            </a:r>
            <a:r>
              <a:rPr lang="en-US" sz="4400" dirty="0"/>
              <a:t>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45715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Co-Interior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91563" y="2559800"/>
                <a:ext cx="1041952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110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1563" y="2559800"/>
                <a:ext cx="104195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4006274" y="2464611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86393" y="4890666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288114" y="1443716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8114" y="1443716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538749" y="1666388"/>
            <a:ext cx="3208713" cy="424673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674495" y="2013367"/>
            <a:ext cx="889233" cy="876099"/>
          </a:xfrm>
          <a:prstGeom prst="pie">
            <a:avLst>
              <a:gd name="adj1" fmla="val 15925732"/>
              <a:gd name="adj2" fmla="val 1837091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6489469" y="1774602"/>
            <a:ext cx="1199555" cy="1517238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879869" y="2464611"/>
            <a:ext cx="2959331" cy="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985421" y="5317396"/>
            <a:ext cx="47479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403697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81432" y="993687"/>
            <a:ext cx="6059714" cy="4695913"/>
            <a:chOff x="0" y="4763"/>
            <a:chExt cx="5486400" cy="2874962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0" y="4763"/>
              <a:ext cx="5486400" cy="2874962"/>
              <a:chOff x="0" y="4763"/>
              <a:chExt cx="5486400" cy="2874962"/>
            </a:xfrm>
          </p:grpSpPr>
          <p:sp>
            <p:nvSpPr>
              <p:cNvPr id="29" name="PubPieSlice"/>
              <p:cNvSpPr>
                <a:spLocks noEditPoints="1" noChangeArrowheads="1"/>
              </p:cNvSpPr>
              <p:nvPr/>
            </p:nvSpPr>
            <p:spPr bwMode="auto">
              <a:xfrm rot="10800000">
                <a:off x="1585913" y="438149"/>
                <a:ext cx="531813" cy="5318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3159 w 21600"/>
                  <a:gd name="T10" fmla="*/ 3159 h 21600"/>
                  <a:gd name="T11" fmla="*/ 18441 w 21600"/>
                  <a:gd name="T12" fmla="*/ 18441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>
                    <a:moveTo>
                      <a:pt x="1968" y="4583"/>
                    </a:moveTo>
                    <a:cubicBezTo>
                      <a:pt x="687" y="6403"/>
                      <a:pt x="0" y="8574"/>
                      <a:pt x="0" y="10799"/>
                    </a:cubicBezTo>
                    <a:cubicBezTo>
                      <a:pt x="-1" y="11834"/>
                      <a:pt x="148" y="12864"/>
                      <a:pt x="441" y="13856"/>
                    </a:cubicBezTo>
                    <a:lnTo>
                      <a:pt x="10800" y="10800"/>
                    </a:lnTo>
                    <a:close/>
                  </a:path>
                </a:pathLst>
              </a:custGeom>
              <a:solidFill>
                <a:srgbClr val="FF6600"/>
              </a:solidFill>
              <a:ln w="12700">
                <a:solidFill>
                  <a:srgbClr val="FF6600"/>
                </a:solidFill>
                <a:miter lim="800000"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4000"/>
              </a:p>
            </p:txBody>
          </p:sp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>
                <a:off x="1135063" y="215900"/>
                <a:ext cx="3817937" cy="266382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4000"/>
              </a:p>
            </p:txBody>
          </p:sp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1706459" y="265459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a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Text Box 23"/>
              <p:cNvSpPr txBox="1">
                <a:spLocks noChangeArrowheads="1"/>
              </p:cNvSpPr>
              <p:nvPr/>
            </p:nvSpPr>
            <p:spPr bwMode="auto">
              <a:xfrm>
                <a:off x="1287359" y="446197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b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Text Box 24"/>
              <p:cNvSpPr txBox="1">
                <a:spLocks noChangeArrowheads="1"/>
              </p:cNvSpPr>
              <p:nvPr/>
            </p:nvSpPr>
            <p:spPr bwMode="auto">
              <a:xfrm>
                <a:off x="1612300" y="756206"/>
                <a:ext cx="319088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c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Text Box 25"/>
              <p:cNvSpPr txBox="1">
                <a:spLocks noChangeArrowheads="1"/>
              </p:cNvSpPr>
              <p:nvPr/>
            </p:nvSpPr>
            <p:spPr bwMode="auto">
              <a:xfrm>
                <a:off x="2125558" y="575951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d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Text Box 26"/>
              <p:cNvSpPr txBox="1">
                <a:spLocks noChangeArrowheads="1"/>
              </p:cNvSpPr>
              <p:nvPr/>
            </p:nvSpPr>
            <p:spPr bwMode="auto">
              <a:xfrm>
                <a:off x="3396520" y="1438785"/>
                <a:ext cx="319088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e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" name="Text Box 27"/>
              <p:cNvSpPr txBox="1">
                <a:spLocks noChangeArrowheads="1"/>
              </p:cNvSpPr>
              <p:nvPr/>
            </p:nvSpPr>
            <p:spPr bwMode="auto">
              <a:xfrm>
                <a:off x="2838086" y="1617793"/>
                <a:ext cx="268288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>
                    <a:solidFill>
                      <a:srgbClr val="010066"/>
                    </a:solidFill>
                    <a:latin typeface="Times New Roman" pitchFamily="18" charset="0"/>
                  </a:rPr>
                  <a:t>f</a:t>
                </a:r>
                <a:endParaRPr lang="en-GB" sz="3200" i="1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" name="Text Box 28"/>
              <p:cNvSpPr txBox="1">
                <a:spLocks noChangeArrowheads="1"/>
              </p:cNvSpPr>
              <p:nvPr/>
            </p:nvSpPr>
            <p:spPr bwMode="auto">
              <a:xfrm>
                <a:off x="3312703" y="1926364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g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" name="Text Box 29"/>
              <p:cNvSpPr txBox="1">
                <a:spLocks noChangeArrowheads="1"/>
              </p:cNvSpPr>
              <p:nvPr/>
            </p:nvSpPr>
            <p:spPr bwMode="auto">
              <a:xfrm>
                <a:off x="3786503" y="1724380"/>
                <a:ext cx="336550" cy="3580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i="1" dirty="0">
                    <a:solidFill>
                      <a:srgbClr val="010066"/>
                    </a:solidFill>
                    <a:latin typeface="Times New Roman" pitchFamily="18" charset="0"/>
                  </a:rPr>
                  <a:t>h</a:t>
                </a:r>
                <a:endParaRPr lang="en-GB" sz="3200" i="1" dirty="0">
                  <a:solidFill>
                    <a:srgbClr val="010066"/>
                  </a:solidFill>
                  <a:latin typeface="Times New Roman" pitchFamily="18" charset="0"/>
                </a:endParaRPr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0" y="4763"/>
                <a:ext cx="3810000" cy="13716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1676400" y="1147763"/>
                <a:ext cx="3810000" cy="1371600"/>
              </a:xfrm>
              <a:prstGeom prst="line">
                <a:avLst/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>
              <a:off x="2743200" y="304800"/>
              <a:ext cx="228600" cy="158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2819400" y="304800"/>
              <a:ext cx="15240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419600" y="1447800"/>
              <a:ext cx="228600" cy="1588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4495800" y="1447800"/>
              <a:ext cx="15240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Straight Connector 30"/>
          <p:cNvCxnSpPr/>
          <p:nvPr/>
        </p:nvCxnSpPr>
        <p:spPr>
          <a:xfrm flipV="1">
            <a:off x="1128811" y="1419503"/>
            <a:ext cx="2483602" cy="1291793"/>
          </a:xfrm>
          <a:prstGeom prst="line">
            <a:avLst/>
          </a:prstGeom>
          <a:ln w="762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435106" y="1338555"/>
            <a:ext cx="1861457" cy="1904262"/>
          </a:xfrm>
          <a:prstGeom prst="line">
            <a:avLst/>
          </a:prstGeom>
          <a:ln w="762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760026" y="137339"/>
            <a:ext cx="4887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letter can you see highlighted?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60026" y="3599647"/>
            <a:ext cx="48876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is the connection</a:t>
            </a:r>
          </a:p>
          <a:p>
            <a:pPr algn="ctr"/>
            <a:r>
              <a:rPr lang="en-GB" sz="4400" dirty="0"/>
              <a:t>between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GB" sz="4400" dirty="0"/>
              <a:t> and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GB" sz="4400" dirty="0"/>
              <a:t>?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66781" y="1603783"/>
            <a:ext cx="46482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6600"/>
                </a:solidFill>
              </a:rPr>
              <a:t>X</a:t>
            </a:r>
          </a:p>
          <a:p>
            <a:pPr algn="ctr"/>
            <a:r>
              <a:rPr lang="en-GB" sz="4800" dirty="0">
                <a:solidFill>
                  <a:srgbClr val="FF6600"/>
                </a:solidFill>
              </a:rPr>
              <a:t>Opposite Angles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51168" y="5789353"/>
            <a:ext cx="5105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FF6600"/>
                </a:solidFill>
              </a:rPr>
              <a:t>They are same size</a:t>
            </a:r>
          </a:p>
        </p:txBody>
      </p:sp>
      <p:sp>
        <p:nvSpPr>
          <p:cNvPr id="30" name="PubPieSlice"/>
          <p:cNvSpPr>
            <a:spLocks noEditPoints="1" noChangeArrowheads="1"/>
          </p:cNvSpPr>
          <p:nvPr/>
        </p:nvSpPr>
        <p:spPr bwMode="auto">
          <a:xfrm>
            <a:off x="1913781" y="1691202"/>
            <a:ext cx="587386" cy="86865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3159 w 21600"/>
              <a:gd name="T10" fmla="*/ 3159 h 21600"/>
              <a:gd name="T11" fmla="*/ 18441 w 21600"/>
              <a:gd name="T12" fmla="*/ 18441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661" y="5044"/>
                </a:moveTo>
                <a:cubicBezTo>
                  <a:pt x="575" y="6767"/>
                  <a:pt x="0" y="8763"/>
                  <a:pt x="0" y="10799"/>
                </a:cubicBezTo>
                <a:cubicBezTo>
                  <a:pt x="-1" y="12108"/>
                  <a:pt x="237" y="13406"/>
                  <a:pt x="701" y="14630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FF66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 sz="4000"/>
          </a:p>
        </p:txBody>
      </p:sp>
      <p:sp>
        <p:nvSpPr>
          <p:cNvPr id="27" name="Oval 26"/>
          <p:cNvSpPr/>
          <p:nvPr/>
        </p:nvSpPr>
        <p:spPr>
          <a:xfrm>
            <a:off x="4408431" y="3802480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220396" y="3627975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763135" y="4254689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3888312" y="3279381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1834310" y="2308398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2030395" y="1349812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96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Opposite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91563" y="2559800"/>
                <a:ext cx="1041952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110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1563" y="2559800"/>
                <a:ext cx="104195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4006274" y="2464611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86393" y="4890666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288114" y="1443716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8114" y="1443716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538749" y="1666388"/>
            <a:ext cx="3208713" cy="424673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674495" y="2013367"/>
            <a:ext cx="889233" cy="876099"/>
          </a:xfrm>
          <a:prstGeom prst="pie">
            <a:avLst>
              <a:gd name="adj1" fmla="val 15925732"/>
              <a:gd name="adj2" fmla="val 1837091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6489469" y="1774602"/>
            <a:ext cx="1199555" cy="1517238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879869" y="2464611"/>
            <a:ext cx="2959331" cy="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985421" y="5317396"/>
            <a:ext cx="47479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/>
              <a:t>Opposite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378426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Opposite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12821" y="4308000"/>
                <a:ext cx="787074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2821" y="4308000"/>
                <a:ext cx="787074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4006274" y="2464611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86393" y="4890666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453940" y="3933617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940" y="3933617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538749" y="1666388"/>
            <a:ext cx="3208713" cy="424673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824041" y="4435990"/>
            <a:ext cx="889233" cy="876099"/>
          </a:xfrm>
          <a:prstGeom prst="pie">
            <a:avLst>
              <a:gd name="adj1" fmla="val 15925732"/>
              <a:gd name="adj2" fmla="val 1837091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297977" y="3401117"/>
            <a:ext cx="1153728" cy="1499452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8312" y="4890666"/>
            <a:ext cx="2959331" cy="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985421" y="5317396"/>
            <a:ext cx="47479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/>
              <a:t>Not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168444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Opposite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986377" y="2526986"/>
                <a:ext cx="787075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6377" y="2526986"/>
                <a:ext cx="78707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252587" y="2459858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34786" y="4869519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890506" y="4068624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506" y="4068624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H="1" flipV="1">
            <a:off x="5280133" y="1790851"/>
            <a:ext cx="2166553" cy="38792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523909" y="4431469"/>
            <a:ext cx="889233" cy="876099"/>
          </a:xfrm>
          <a:prstGeom prst="pie">
            <a:avLst>
              <a:gd name="adj1" fmla="val 15979278"/>
              <a:gd name="adj2" fmla="val 19625510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5677007" y="2455858"/>
            <a:ext cx="1349230" cy="2436636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518913" y="4876504"/>
            <a:ext cx="1471475" cy="6545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688230" y="2465216"/>
            <a:ext cx="2148347" cy="1545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169110" y="5533213"/>
            <a:ext cx="47479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/>
              <a:t>Not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218163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Opposite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299788" y="4928606"/>
                <a:ext cx="787075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9788" y="4928606"/>
                <a:ext cx="78707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 flipV="1">
            <a:off x="3252587" y="2459858"/>
            <a:ext cx="5394095" cy="48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534786" y="4869519"/>
            <a:ext cx="5408748" cy="847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890506" y="4068624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506" y="4068624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H="1" flipV="1">
            <a:off x="5280133" y="1790851"/>
            <a:ext cx="2166553" cy="38792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6523909" y="4431469"/>
            <a:ext cx="889233" cy="876099"/>
          </a:xfrm>
          <a:prstGeom prst="pie">
            <a:avLst>
              <a:gd name="adj1" fmla="val 15979278"/>
              <a:gd name="adj2" fmla="val 19625510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6633770" y="4227140"/>
            <a:ext cx="738299" cy="1329466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355939" y="4893484"/>
            <a:ext cx="1471475" cy="6545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594274" y="5533213"/>
            <a:ext cx="43228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Opposite</a:t>
            </a:r>
          </a:p>
        </p:txBody>
      </p:sp>
    </p:spTree>
    <p:extLst>
      <p:ext uri="{BB962C8B-B14F-4D97-AF65-F5344CB8AC3E}">
        <p14:creationId xmlns:p14="http://schemas.microsoft.com/office/powerpoint/2010/main" val="262981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2742" y="642851"/>
            <a:ext cx="1118893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/>
              <a:t>Alternate Angles </a:t>
            </a:r>
            <a:r>
              <a:rPr lang="en-GB" sz="5400" dirty="0"/>
              <a:t>(Z): equal angles</a:t>
            </a:r>
          </a:p>
          <a:p>
            <a:pPr algn="ctr"/>
            <a:endParaRPr lang="en-GB" sz="4400" dirty="0"/>
          </a:p>
          <a:p>
            <a:pPr algn="ctr"/>
            <a:r>
              <a:rPr lang="en-GB" sz="5400" b="1" dirty="0"/>
              <a:t>Corresponding Angles </a:t>
            </a:r>
            <a:r>
              <a:rPr lang="en-GB" sz="5400" dirty="0"/>
              <a:t>(F): equal angles</a:t>
            </a:r>
          </a:p>
          <a:p>
            <a:pPr algn="ctr"/>
            <a:endParaRPr lang="en-GB" sz="4400" dirty="0"/>
          </a:p>
          <a:p>
            <a:pPr algn="ctr"/>
            <a:r>
              <a:rPr lang="en-GB" sz="5400" b="1" dirty="0"/>
              <a:t>Co-Interior Angles </a:t>
            </a:r>
            <a:r>
              <a:rPr lang="en-GB" sz="5400" dirty="0"/>
              <a:t>(C): add to 180ᵒ</a:t>
            </a:r>
          </a:p>
          <a:p>
            <a:pPr algn="ctr"/>
            <a:endParaRPr lang="en-GB" sz="4400" b="1" dirty="0"/>
          </a:p>
          <a:p>
            <a:pPr algn="ctr"/>
            <a:r>
              <a:rPr lang="en-GB" sz="5400" b="1" dirty="0"/>
              <a:t>Opposite Angles </a:t>
            </a:r>
            <a:r>
              <a:rPr lang="en-GB" sz="5400" dirty="0"/>
              <a:t>(X): equal angles </a:t>
            </a:r>
          </a:p>
        </p:txBody>
      </p:sp>
    </p:spTree>
    <p:extLst>
      <p:ext uri="{BB962C8B-B14F-4D97-AF65-F5344CB8AC3E}">
        <p14:creationId xmlns:p14="http://schemas.microsoft.com/office/powerpoint/2010/main" val="4119400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Pie 23"/>
          <p:cNvSpPr/>
          <p:nvPr/>
        </p:nvSpPr>
        <p:spPr>
          <a:xfrm rot="5563883">
            <a:off x="3780337" y="3232864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29"/>
            <a:ext cx="4464496" cy="1754326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 and B are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equal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03712" y="396343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99713" y="418042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Co-interior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add up to 180˚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They are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7536161" y="1890342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16395652">
            <a:off x="3666148" y="4494504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45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19665413">
            <a:off x="3803318" y="3192040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29"/>
            <a:ext cx="4464496" cy="1754326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 and B are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equal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10685" y="368012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58950" y="503131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They are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7001839" y="3877800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19665413">
            <a:off x="3616877" y="4544414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45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Pie 23"/>
          <p:cNvSpPr/>
          <p:nvPr/>
        </p:nvSpPr>
        <p:spPr>
          <a:xfrm rot="5563883">
            <a:off x="3780337" y="3232864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29"/>
            <a:ext cx="4464496" cy="1754326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 and B are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equal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03712" y="396343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03712" y="547656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They are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9695519" y="5989128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5621025">
            <a:off x="3593524" y="4600394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82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44984" y="5863618"/>
            <a:ext cx="1170203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>
                <a:solidFill>
                  <a:srgbClr val="FF0000"/>
                </a:solidFill>
              </a:rPr>
              <a:t>A and B </a:t>
            </a:r>
            <a:r>
              <a:rPr lang="en-US" sz="4400" dirty="0">
                <a:solidFill>
                  <a:srgbClr val="FF0000"/>
                </a:solidFill>
              </a:rPr>
              <a:t>- Arrow heads show that lines are parallel. </a:t>
            </a:r>
            <a:endParaRPr lang="en-GB" sz="44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639015" y="2129410"/>
            <a:ext cx="2732648" cy="23137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041860" y="1888871"/>
            <a:ext cx="3674941" cy="30849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542578" y="2548276"/>
            <a:ext cx="2892633" cy="23636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88969" y="3161110"/>
            <a:ext cx="282688" cy="229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171657" y="3161110"/>
            <a:ext cx="1964" cy="330529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43757" y="3398287"/>
            <a:ext cx="282688" cy="229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926445" y="3398287"/>
            <a:ext cx="1964" cy="330529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559997" y="313798"/>
            <a:ext cx="1124407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600" dirty="0"/>
              <a:t>Which pair of lines are parallel? </a:t>
            </a:r>
            <a:endParaRPr lang="en-GB" sz="6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DE2D0E-2218-4EE6-A044-DFD3F10BC98D}"/>
              </a:ext>
            </a:extLst>
          </p:cNvPr>
          <p:cNvSpPr txBox="1"/>
          <p:nvPr/>
        </p:nvSpPr>
        <p:spPr>
          <a:xfrm>
            <a:off x="1256630" y="4510751"/>
            <a:ext cx="764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</a:t>
            </a:r>
            <a:endParaRPr lang="en-GB" sz="3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6EE832-6380-4000-A613-18064FAABE9D}"/>
              </a:ext>
            </a:extLst>
          </p:cNvPr>
          <p:cNvSpPr txBox="1"/>
          <p:nvPr/>
        </p:nvSpPr>
        <p:spPr>
          <a:xfrm>
            <a:off x="3659475" y="4973805"/>
            <a:ext cx="764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</a:t>
            </a:r>
            <a:endParaRPr lang="en-GB" sz="3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660957-B7A5-44C8-9BDE-076CB867F9CC}"/>
              </a:ext>
            </a:extLst>
          </p:cNvPr>
          <p:cNvSpPr txBox="1"/>
          <p:nvPr/>
        </p:nvSpPr>
        <p:spPr>
          <a:xfrm>
            <a:off x="7036401" y="4973805"/>
            <a:ext cx="764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3079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8878913">
            <a:off x="3595971" y="4488430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29"/>
            <a:ext cx="4464496" cy="1754326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 and B are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equal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46379" y="446482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58950" y="503131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Co-interior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add up to 180˚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They are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</a:t>
            </a:r>
            <a:endParaRPr lang="en-GB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Quad Arrow 32"/>
          <p:cNvSpPr/>
          <p:nvPr/>
        </p:nvSpPr>
        <p:spPr>
          <a:xfrm>
            <a:off x="7425093" y="1865690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19665413">
            <a:off x="3616877" y="4544414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53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9000000">
            <a:off x="3766169" y="3149748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29"/>
            <a:ext cx="4464496" cy="1754326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 and B are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equal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96184" y="315098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16164" y="439720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They are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9695519" y="3877800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9000000">
            <a:off x="3590501" y="4500454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98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19777679">
            <a:off x="3638353" y="4528944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ie 23"/>
          <p:cNvSpPr/>
          <p:nvPr/>
        </p:nvSpPr>
        <p:spPr>
          <a:xfrm rot="16426747">
            <a:off x="3668124" y="4473020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29"/>
            <a:ext cx="4464496" cy="1754326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 and B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add up to 180°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14934" y="413288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46873" y="491155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B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Co-interior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add up to 180˚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9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They are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They are angles on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 straight line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7248129" y="5207103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2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8953641">
            <a:off x="3594393" y="4502568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Pie 23"/>
          <p:cNvSpPr/>
          <p:nvPr/>
        </p:nvSpPr>
        <p:spPr>
          <a:xfrm rot="5602709">
            <a:off x="3807177" y="3199221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30"/>
            <a:ext cx="4464496" cy="1200329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 A is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25°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43969" y="389978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add up to 180°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Co-interior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add up to 180˚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Quad Arrow 32"/>
          <p:cNvSpPr/>
          <p:nvPr/>
        </p:nvSpPr>
        <p:spPr>
          <a:xfrm>
            <a:off x="7087246" y="3171470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891794" y="473698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155°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42161" y="5938232"/>
            <a:ext cx="1905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Not</a:t>
            </a:r>
            <a:r>
              <a:rPr lang="en-GB" sz="1400" dirty="0"/>
              <a:t> accurately drawn</a:t>
            </a:r>
          </a:p>
        </p:txBody>
      </p:sp>
    </p:spTree>
    <p:extLst>
      <p:ext uri="{BB962C8B-B14F-4D97-AF65-F5344CB8AC3E}">
        <p14:creationId xmlns:p14="http://schemas.microsoft.com/office/powerpoint/2010/main" val="184111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8878913">
            <a:off x="3595971" y="4488430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30"/>
            <a:ext cx="4464496" cy="1200329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 A is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130°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46379" y="4464827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36347" y="342510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130°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They are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</a:t>
            </a:r>
            <a:endParaRPr lang="en-GB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Co-interior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add up to 180˚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Quad Arrow 32"/>
          <p:cNvSpPr/>
          <p:nvPr/>
        </p:nvSpPr>
        <p:spPr>
          <a:xfrm>
            <a:off x="7320137" y="3151436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19733659">
            <a:off x="3785338" y="3189827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42161" y="5938232"/>
            <a:ext cx="1905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Not</a:t>
            </a:r>
            <a:r>
              <a:rPr lang="en-GB" sz="1400" dirty="0"/>
              <a:t> accurately drawn</a:t>
            </a:r>
          </a:p>
        </p:txBody>
      </p:sp>
    </p:spTree>
    <p:extLst>
      <p:ext uri="{BB962C8B-B14F-4D97-AF65-F5344CB8AC3E}">
        <p14:creationId xmlns:p14="http://schemas.microsoft.com/office/powerpoint/2010/main" val="238576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97546" y="4105121"/>
            <a:ext cx="772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41°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41°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degrees because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41°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degrees because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B) </a:t>
            </a:r>
            <a:r>
              <a:rPr lang="en-GB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41°</a:t>
            </a:r>
            <a:r>
              <a:rPr lang="en-GB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degrees because </a:t>
            </a:r>
            <a:r>
              <a:rPr lang="en-GB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 </a:t>
            </a:r>
            <a:r>
              <a:rPr lang="en-GB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139°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 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add up to 180°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9695519" y="3979748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442161" y="5938232"/>
            <a:ext cx="1905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Not</a:t>
            </a:r>
            <a:r>
              <a:rPr lang="en-GB" sz="1400" dirty="0"/>
              <a:t> accurately drawn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21419" y="3939444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89765" y="617986"/>
            <a:ext cx="4464496" cy="646331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What is angle A?</a:t>
            </a:r>
          </a:p>
        </p:txBody>
      </p:sp>
      <p:sp>
        <p:nvSpPr>
          <p:cNvPr id="25" name="Pie 24"/>
          <p:cNvSpPr/>
          <p:nvPr/>
        </p:nvSpPr>
        <p:spPr>
          <a:xfrm rot="16379358">
            <a:off x="3670013" y="4480881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5621430">
            <a:off x="3784587" y="3228390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76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Pie 23"/>
          <p:cNvSpPr/>
          <p:nvPr/>
        </p:nvSpPr>
        <p:spPr>
          <a:xfrm rot="5563883">
            <a:off x="3783403" y="3211345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30"/>
            <a:ext cx="4464496" cy="1200329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 A is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40°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 because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Co-interior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add up to 180˚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9408369" y="1853037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16379358">
            <a:off x="3834932" y="3132383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624405" y="390163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50938" y="276034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40°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42161" y="5938232"/>
            <a:ext cx="1905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Not</a:t>
            </a:r>
            <a:r>
              <a:rPr lang="en-GB" sz="1400" dirty="0"/>
              <a:t> accurately drawn</a:t>
            </a:r>
          </a:p>
        </p:txBody>
      </p:sp>
    </p:spTree>
    <p:extLst>
      <p:ext uri="{BB962C8B-B14F-4D97-AF65-F5344CB8AC3E}">
        <p14:creationId xmlns:p14="http://schemas.microsoft.com/office/powerpoint/2010/main" val="21799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19800000">
            <a:off x="3636725" y="4488812"/>
            <a:ext cx="897042" cy="897042"/>
          </a:xfrm>
          <a:prstGeom prst="pie">
            <a:avLst>
              <a:gd name="adj1" fmla="val 18264382"/>
              <a:gd name="adj2" fmla="val 21459549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5632" y="299030"/>
            <a:ext cx="4464496" cy="1200329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 A is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35°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76307" y="418042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36347" y="342510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145°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Co-interior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Angles add up to 180˚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Corresponding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Quad Arrow 32"/>
          <p:cNvSpPr/>
          <p:nvPr/>
        </p:nvSpPr>
        <p:spPr>
          <a:xfrm>
            <a:off x="9695519" y="4508679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19733659">
            <a:off x="3785338" y="3189827"/>
            <a:ext cx="897042" cy="897042"/>
          </a:xfrm>
          <a:prstGeom prst="pie">
            <a:avLst>
              <a:gd name="adj1" fmla="val 0"/>
              <a:gd name="adj2" fmla="val 7670393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42161" y="5938232"/>
            <a:ext cx="1905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Not</a:t>
            </a:r>
            <a:r>
              <a:rPr lang="en-GB" sz="1400" dirty="0"/>
              <a:t> accurately drawn</a:t>
            </a:r>
          </a:p>
        </p:txBody>
      </p:sp>
    </p:spTree>
    <p:extLst>
      <p:ext uri="{BB962C8B-B14F-4D97-AF65-F5344CB8AC3E}">
        <p14:creationId xmlns:p14="http://schemas.microsoft.com/office/powerpoint/2010/main" val="340568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Pie 20"/>
          <p:cNvSpPr/>
          <p:nvPr/>
        </p:nvSpPr>
        <p:spPr>
          <a:xfrm rot="9000000">
            <a:off x="3773492" y="3141848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36347" y="342510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130°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A) </a:t>
            </a:r>
            <a:r>
              <a:rPr lang="en-GB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50°</a:t>
            </a:r>
            <a:r>
              <a:rPr lang="en-GB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degrees because angles on a </a:t>
            </a:r>
            <a:r>
              <a:rPr lang="en-GB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 </a:t>
            </a:r>
            <a:r>
              <a:rPr lang="en-GB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add up to 180°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230°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degrees because angles at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point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add up to 360°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130°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degrees because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D)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130°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degrees because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" name="Quad Arrow 32"/>
          <p:cNvSpPr/>
          <p:nvPr/>
        </p:nvSpPr>
        <p:spPr>
          <a:xfrm>
            <a:off x="7104113" y="5659851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e 22"/>
          <p:cNvSpPr/>
          <p:nvPr/>
        </p:nvSpPr>
        <p:spPr>
          <a:xfrm rot="19733659">
            <a:off x="3802922" y="3172243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42161" y="5938232"/>
            <a:ext cx="1905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Not</a:t>
            </a:r>
            <a:r>
              <a:rPr lang="en-GB" sz="1400" dirty="0"/>
              <a:t> accurately drawn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86842" y="2935853"/>
            <a:ext cx="468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89765" y="617986"/>
            <a:ext cx="4464496" cy="646331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What is angle A?</a:t>
            </a:r>
          </a:p>
        </p:txBody>
      </p:sp>
    </p:spTree>
    <p:extLst>
      <p:ext uri="{BB962C8B-B14F-4D97-AF65-F5344CB8AC3E}">
        <p14:creationId xmlns:p14="http://schemas.microsoft.com/office/powerpoint/2010/main" val="258246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66728" y="2420888"/>
            <a:ext cx="4824536" cy="396044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2154694" y="2935852"/>
            <a:ext cx="4036238" cy="2664296"/>
            <a:chOff x="827584" y="3068960"/>
            <a:chExt cx="4036238" cy="266429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827584" y="306896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691680" y="3789040"/>
              <a:ext cx="3172142" cy="194421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3491880" y="3256936"/>
              <a:ext cx="213238" cy="178296"/>
              <a:chOff x="2558562" y="2564904"/>
              <a:chExt cx="213238" cy="178296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4067944" y="4149080"/>
              <a:ext cx="213238" cy="178296"/>
              <a:chOff x="2558562" y="2564904"/>
              <a:chExt cx="213238" cy="178296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558562" y="2564904"/>
                <a:ext cx="213238" cy="20034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2646485" y="2564904"/>
                <a:ext cx="125315" cy="178296"/>
              </a:xfrm>
              <a:prstGeom prst="line">
                <a:avLst/>
              </a:prstGeom>
              <a:ln w="3810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0" name="Straight Connector 19"/>
          <p:cNvCxnSpPr/>
          <p:nvPr/>
        </p:nvCxnSpPr>
        <p:spPr>
          <a:xfrm flipH="1">
            <a:off x="3954894" y="3079868"/>
            <a:ext cx="360040" cy="266429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12129" y="4163816"/>
            <a:ext cx="772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35°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31663" y="1484784"/>
            <a:ext cx="3528392" cy="1130031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Alternate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031663" y="4077072"/>
            <a:ext cx="3528392" cy="1130031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at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point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add up to 360°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031663" y="2780928"/>
            <a:ext cx="3528392" cy="1130031"/>
          </a:xfrm>
          <a:prstGeom prst="rect">
            <a:avLst/>
          </a:prstGeom>
          <a:solidFill>
            <a:srgbClr val="B45E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Opposite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are equal</a:t>
            </a:r>
            <a:endParaRPr lang="en-GB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31663" y="5373217"/>
            <a:ext cx="3528392" cy="1130031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Angles on a </a:t>
            </a:r>
            <a:r>
              <a:rPr lang="en-GB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straight line </a:t>
            </a:r>
            <a:r>
              <a:rPr lang="en-GB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add up to 180°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42161" y="5938232"/>
            <a:ext cx="1905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Not</a:t>
            </a:r>
            <a:r>
              <a:rPr lang="en-GB" sz="1400" dirty="0"/>
              <a:t> accurately drawn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89765" y="306788"/>
            <a:ext cx="4464496" cy="1754326"/>
          </a:xfrm>
          <a:prstGeom prst="rect">
            <a:avLst/>
          </a:prstGeom>
          <a:gradFill>
            <a:gsLst>
              <a:gs pos="0">
                <a:schemeClr val="accent6">
                  <a:tint val="60000"/>
                  <a:satMod val="250000"/>
                </a:schemeClr>
              </a:gs>
              <a:gs pos="26000">
                <a:schemeClr val="accent6">
                  <a:tint val="47000"/>
                  <a:satMod val="275000"/>
                </a:schemeClr>
              </a:gs>
              <a:gs pos="67000">
                <a:schemeClr val="bg2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This diagram </a:t>
            </a:r>
            <a:r>
              <a:rPr lang="en-GB" sz="3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cannot be correct </a:t>
            </a:r>
            <a:r>
              <a:rPr lang="en-GB" sz="3600" dirty="0">
                <a:latin typeface="Verdana" pitchFamily="34" charset="0"/>
                <a:ea typeface="Verdana" pitchFamily="34" charset="0"/>
                <a:cs typeface="Verdana" pitchFamily="34" charset="0"/>
              </a:rPr>
              <a:t>because?</a:t>
            </a:r>
          </a:p>
        </p:txBody>
      </p:sp>
      <p:sp>
        <p:nvSpPr>
          <p:cNvPr id="25" name="Pie 24"/>
          <p:cNvSpPr/>
          <p:nvPr/>
        </p:nvSpPr>
        <p:spPr>
          <a:xfrm rot="16379358">
            <a:off x="3670013" y="4480881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5621430">
            <a:off x="3784587" y="3228390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51768" y="3962082"/>
            <a:ext cx="772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35°</a:t>
            </a:r>
          </a:p>
        </p:txBody>
      </p:sp>
      <p:sp>
        <p:nvSpPr>
          <p:cNvPr id="37" name="Pie 36"/>
          <p:cNvSpPr/>
          <p:nvPr/>
        </p:nvSpPr>
        <p:spPr>
          <a:xfrm rot="5621430">
            <a:off x="3584229" y="4598969"/>
            <a:ext cx="855084" cy="855084"/>
          </a:xfrm>
          <a:prstGeom prst="pie">
            <a:avLst>
              <a:gd name="adj1" fmla="val 210955"/>
              <a:gd name="adj2" fmla="val 3319294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82870" y="5357681"/>
            <a:ext cx="772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35°</a:t>
            </a:r>
          </a:p>
        </p:txBody>
      </p:sp>
      <p:sp>
        <p:nvSpPr>
          <p:cNvPr id="39" name="Pie 38"/>
          <p:cNvSpPr/>
          <p:nvPr/>
        </p:nvSpPr>
        <p:spPr>
          <a:xfrm rot="9000000">
            <a:off x="3580834" y="4501227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32095" y="4795679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135°</a:t>
            </a:r>
          </a:p>
        </p:txBody>
      </p:sp>
      <p:sp>
        <p:nvSpPr>
          <p:cNvPr id="41" name="Pie 40"/>
          <p:cNvSpPr/>
          <p:nvPr/>
        </p:nvSpPr>
        <p:spPr>
          <a:xfrm rot="9000000">
            <a:off x="3757777" y="3159875"/>
            <a:ext cx="897042" cy="897042"/>
          </a:xfrm>
          <a:prstGeom prst="pie">
            <a:avLst>
              <a:gd name="adj1" fmla="val 0"/>
              <a:gd name="adj2" fmla="val 7620311"/>
            </a:avLst>
          </a:prstGeom>
          <a:solidFill>
            <a:srgbClr val="99CCFF"/>
          </a:solidFill>
          <a:ln>
            <a:solidFill>
              <a:srgbClr val="0070C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42892" y="286191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145°</a:t>
            </a:r>
          </a:p>
        </p:txBody>
      </p:sp>
      <p:sp>
        <p:nvSpPr>
          <p:cNvPr id="33" name="Quad Arrow 32"/>
          <p:cNvSpPr/>
          <p:nvPr/>
        </p:nvSpPr>
        <p:spPr>
          <a:xfrm>
            <a:off x="7680177" y="5156244"/>
            <a:ext cx="864537" cy="864537"/>
          </a:xfrm>
          <a:prstGeom prst="quadArrow">
            <a:avLst/>
          </a:prstGeom>
          <a:gradFill flip="none" rotWithShape="1">
            <a:gsLst>
              <a:gs pos="20000">
                <a:srgbClr val="A3E7FF"/>
              </a:gs>
              <a:gs pos="85000">
                <a:srgbClr val="9900FF"/>
              </a:gs>
            </a:gsLst>
            <a:path path="circle">
              <a:fillToRect l="50000" t="50000" r="50000" b="50000"/>
            </a:path>
            <a:tileRect/>
          </a:gradFill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6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autoRev="1" fill="remove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870124"/>
              </p:ext>
            </p:extLst>
          </p:nvPr>
        </p:nvGraphicFramePr>
        <p:xfrm>
          <a:off x="6134539" y="3659474"/>
          <a:ext cx="5542895" cy="2743200"/>
        </p:xfrm>
        <a:graphic>
          <a:graphicData uri="http://schemas.openxmlformats.org/drawingml/2006/table">
            <a:tbl>
              <a:tblPr/>
              <a:tblGrid>
                <a:gridCol w="775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2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5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9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4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99415">
                <a:tc>
                  <a:txBody>
                    <a:bodyPr/>
                    <a:lstStyle/>
                    <a:p>
                      <a:pPr algn="r" fontAlgn="b"/>
                      <a:r>
                        <a:rPr lang="en-GB" sz="5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6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415">
                <a:tc>
                  <a:txBody>
                    <a:bodyPr/>
                    <a:lstStyle/>
                    <a:p>
                      <a:pPr algn="r" fontAlgn="b"/>
                      <a:r>
                        <a:rPr lang="en-GB" sz="4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415">
                <a:tc>
                  <a:txBody>
                    <a:bodyPr/>
                    <a:lstStyle/>
                    <a:p>
                      <a:pPr algn="r" fontAlgn="b"/>
                      <a:r>
                        <a:rPr lang="en-GB" sz="54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5624209" y="1081212"/>
            <a:ext cx="61524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Which angles are equal to each other?</a:t>
            </a:r>
            <a:r>
              <a:rPr lang="en-US" sz="4400" dirty="0"/>
              <a:t> </a:t>
            </a:r>
            <a:endParaRPr lang="en-GB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7697198" y="3607895"/>
            <a:ext cx="769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247009" y="3621544"/>
            <a:ext cx="769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00FF"/>
                </a:solidFill>
              </a:rPr>
              <a:t>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887000" y="3571496"/>
            <a:ext cx="769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00FF"/>
                </a:solidFill>
              </a:rPr>
              <a:t>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97198" y="5484831"/>
            <a:ext cx="769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00FF"/>
                </a:solidFill>
              </a:rPr>
              <a:t>f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247009" y="5490318"/>
            <a:ext cx="769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87000" y="5453924"/>
            <a:ext cx="769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00FF"/>
                </a:solidFill>
              </a:rPr>
              <a:t>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380" r="7208"/>
          <a:stretch/>
        </p:blipFill>
        <p:spPr>
          <a:xfrm>
            <a:off x="175155" y="505366"/>
            <a:ext cx="6338739" cy="491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00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4" grpId="0"/>
      <p:bldP spid="35" grpId="0"/>
      <p:bldP spid="36" grpId="0"/>
      <p:bldP spid="3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28892" r="53119" b="4725"/>
          <a:stretch/>
        </p:blipFill>
        <p:spPr>
          <a:xfrm>
            <a:off x="343785" y="696684"/>
            <a:ext cx="6786359" cy="531657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57604" y="270434"/>
            <a:ext cx="48876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letter can you see highlighted?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40782" y="3449782"/>
            <a:ext cx="48876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What is the connection</a:t>
            </a:r>
          </a:p>
          <a:p>
            <a:pPr algn="ctr"/>
            <a:r>
              <a:rPr lang="en-GB" sz="4400" dirty="0"/>
              <a:t> between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4400" dirty="0"/>
              <a:t> and </a:t>
            </a:r>
            <a:r>
              <a:rPr lang="en-GB" sz="4400" b="1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4400" dirty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33000" y="1582054"/>
            <a:ext cx="49211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6600"/>
                </a:solidFill>
              </a:rPr>
              <a:t>F</a:t>
            </a:r>
          </a:p>
          <a:p>
            <a:pPr algn="ctr"/>
            <a:r>
              <a:rPr lang="en-GB" sz="4000" dirty="0">
                <a:solidFill>
                  <a:srgbClr val="FF6600"/>
                </a:solidFill>
              </a:rPr>
              <a:t>Corresponding Angle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19802" y="5673193"/>
            <a:ext cx="5105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FF6600"/>
                </a:solidFill>
              </a:rPr>
              <a:t>They are same size.</a:t>
            </a:r>
          </a:p>
        </p:txBody>
      </p:sp>
      <p:sp>
        <p:nvSpPr>
          <p:cNvPr id="4" name="Oval 3"/>
          <p:cNvSpPr/>
          <p:nvPr/>
        </p:nvSpPr>
        <p:spPr>
          <a:xfrm>
            <a:off x="2338647" y="1341120"/>
            <a:ext cx="448888" cy="42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526771" y="1853737"/>
            <a:ext cx="448888" cy="5624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154579" y="3028604"/>
            <a:ext cx="448888" cy="42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314995" y="3354973"/>
            <a:ext cx="448888" cy="4211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429390" y="3808116"/>
            <a:ext cx="448888" cy="5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134491" y="4903196"/>
            <a:ext cx="448888" cy="5776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57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Corresponding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77844" y="2711475"/>
                <a:ext cx="1041952" cy="553997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i="1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7844" y="2711475"/>
                <a:ext cx="1041952" cy="5539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3809540" y="2691388"/>
            <a:ext cx="455444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09540" y="5138033"/>
            <a:ext cx="4554443" cy="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273110" y="5401040"/>
                <a:ext cx="697307" cy="738663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110" y="5401040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445628" y="2025256"/>
            <a:ext cx="3153193" cy="399682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711043" y="4728493"/>
            <a:ext cx="889233" cy="876099"/>
          </a:xfrm>
          <a:prstGeom prst="pie">
            <a:avLst>
              <a:gd name="adj1" fmla="val 5047490"/>
              <a:gd name="adj2" fmla="val 12734335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4518794" y="2669203"/>
            <a:ext cx="2579237" cy="3246760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07035" y="5133599"/>
            <a:ext cx="2314182" cy="443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051735" y="2676667"/>
            <a:ext cx="1240503" cy="210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647796" y="5598816"/>
            <a:ext cx="48615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/>
              <a:t>Corresponding</a:t>
            </a:r>
          </a:p>
        </p:txBody>
      </p:sp>
    </p:spTree>
    <p:extLst>
      <p:ext uri="{BB962C8B-B14F-4D97-AF65-F5344CB8AC3E}">
        <p14:creationId xmlns:p14="http://schemas.microsoft.com/office/powerpoint/2010/main" val="373988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Corresponding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551282" y="2068903"/>
                <a:ext cx="787075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55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282" y="2068903"/>
                <a:ext cx="78707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3809540" y="2691388"/>
            <a:ext cx="455444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09540" y="5138033"/>
            <a:ext cx="4554443" cy="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23584" y="4307759"/>
                <a:ext cx="697307" cy="738663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584" y="4307759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445628" y="2025256"/>
            <a:ext cx="3153193" cy="399682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821601" y="4643558"/>
            <a:ext cx="889233" cy="876099"/>
          </a:xfrm>
          <a:prstGeom prst="pie">
            <a:avLst>
              <a:gd name="adj1" fmla="val 1681856"/>
              <a:gd name="adj2" fmla="val 4974618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092749" y="1945042"/>
            <a:ext cx="2579237" cy="3246760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30558" y="5161701"/>
            <a:ext cx="2314182" cy="443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051735" y="2676667"/>
            <a:ext cx="1240503" cy="210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647796" y="5598816"/>
            <a:ext cx="48615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/>
              <a:t>Corresponding</a:t>
            </a:r>
          </a:p>
        </p:txBody>
      </p:sp>
    </p:spTree>
    <p:extLst>
      <p:ext uri="{BB962C8B-B14F-4D97-AF65-F5344CB8AC3E}">
        <p14:creationId xmlns:p14="http://schemas.microsoft.com/office/powerpoint/2010/main" val="253574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Corresponding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62846" y="2728760"/>
                <a:ext cx="984949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846" y="2728760"/>
                <a:ext cx="984949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3809540" y="2691388"/>
            <a:ext cx="455444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09540" y="5138033"/>
            <a:ext cx="4554443" cy="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020466" y="5110779"/>
                <a:ext cx="697307" cy="738663"/>
              </a:xfrm>
              <a:prstGeom prst="rect">
                <a:avLst/>
              </a:prstGeom>
              <a:noFill/>
              <a:ln w="762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466" y="5110779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161183" y="2025256"/>
            <a:ext cx="3437638" cy="43689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707498" y="4727224"/>
            <a:ext cx="889233" cy="876099"/>
          </a:xfrm>
          <a:prstGeom prst="pie">
            <a:avLst>
              <a:gd name="adj1" fmla="val 12967248"/>
              <a:gd name="adj2" fmla="val 15784879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4458942" y="2682527"/>
            <a:ext cx="2630971" cy="3319678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115878" y="5138033"/>
            <a:ext cx="1060237" cy="443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445628" y="2682527"/>
            <a:ext cx="2644285" cy="443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647796" y="5598816"/>
            <a:ext cx="48615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/>
              <a:t>Corresponding</a:t>
            </a:r>
          </a:p>
        </p:txBody>
      </p:sp>
    </p:spTree>
    <p:extLst>
      <p:ext uri="{BB962C8B-B14F-4D97-AF65-F5344CB8AC3E}">
        <p14:creationId xmlns:p14="http://schemas.microsoft.com/office/powerpoint/2010/main" val="333588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A04B2063-1958-4D88-A7FE-8EBFD9CC9784}"/>
              </a:ext>
            </a:extLst>
          </p:cNvPr>
          <p:cNvSpPr txBox="1"/>
          <p:nvPr/>
        </p:nvSpPr>
        <p:spPr>
          <a:xfrm>
            <a:off x="337124" y="219838"/>
            <a:ext cx="11499273" cy="144655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8800" b="1" dirty="0">
                <a:latin typeface="Calibri" panose="020F0502020204030204"/>
              </a:rPr>
              <a:t>Corresponding or Not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51735" y="2770378"/>
                <a:ext cx="1041952" cy="553998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GB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1735" y="2770378"/>
                <a:ext cx="1041952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3809540" y="2691388"/>
            <a:ext cx="455444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809540" y="5138033"/>
            <a:ext cx="4554443" cy="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23584" y="4307759"/>
                <a:ext cx="697307" cy="738663"/>
              </a:xfrm>
              <a:prstGeom prst="rect">
                <a:avLst/>
              </a:prstGeom>
              <a:noFill/>
              <a:ln w="76200"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584" y="4307759"/>
                <a:ext cx="697307" cy="738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762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4445628" y="2025256"/>
            <a:ext cx="3153193" cy="399682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ie 14"/>
          <p:cNvSpPr/>
          <p:nvPr/>
        </p:nvSpPr>
        <p:spPr>
          <a:xfrm rot="16561894">
            <a:off x="4821601" y="4643558"/>
            <a:ext cx="889233" cy="876099"/>
          </a:xfrm>
          <a:prstGeom prst="pie">
            <a:avLst>
              <a:gd name="adj1" fmla="val 1681856"/>
              <a:gd name="adj2" fmla="val 4974618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5092749" y="2623930"/>
            <a:ext cx="2017042" cy="2567872"/>
          </a:xfrm>
          <a:prstGeom prst="line">
            <a:avLst/>
          </a:prstGeom>
          <a:ln w="1301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30558" y="5161701"/>
            <a:ext cx="2314182" cy="4434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051735" y="2676667"/>
            <a:ext cx="1240503" cy="2100"/>
          </a:xfrm>
          <a:prstGeom prst="line">
            <a:avLst/>
          </a:prstGeom>
          <a:ln w="1301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9177131" y="5081607"/>
            <a:ext cx="20408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800" dirty="0"/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178805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922</Words>
  <Application>Microsoft Office PowerPoint</Application>
  <PresentationFormat>Widescreen</PresentationFormat>
  <Paragraphs>251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30</cp:revision>
  <dcterms:created xsi:type="dcterms:W3CDTF">2015-11-15T09:30:37Z</dcterms:created>
  <dcterms:modified xsi:type="dcterms:W3CDTF">2026-02-11T11:11:57Z</dcterms:modified>
</cp:coreProperties>
</file>