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300" r:id="rId11"/>
    <p:sldId id="301" r:id="rId12"/>
    <p:sldId id="264" r:id="rId13"/>
    <p:sldId id="290" r:id="rId14"/>
    <p:sldId id="266" r:id="rId15"/>
    <p:sldId id="291" r:id="rId16"/>
    <p:sldId id="268" r:id="rId17"/>
    <p:sldId id="292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6B5AD6C-E10E-461D-A707-4CD80DB6E810}"/>
    <pc:docChg chg="modSld">
      <pc:chgData name="Stewart Gale" userId="3647ddd2-6040-41ae-a96d-232c23482af8" providerId="ADAL" clId="{D6B5AD6C-E10E-461D-A707-4CD80DB6E810}" dt="2022-08-22T17:53:17.591" v="32" actId="20577"/>
      <pc:docMkLst>
        <pc:docMk/>
      </pc:docMkLst>
      <pc:sldChg chg="modSp mod">
        <pc:chgData name="Stewart Gale" userId="3647ddd2-6040-41ae-a96d-232c23482af8" providerId="ADAL" clId="{D6B5AD6C-E10E-461D-A707-4CD80DB6E810}" dt="2022-01-04T05:08:20.827" v="18" actId="20577"/>
        <pc:sldMkLst>
          <pc:docMk/>
          <pc:sldMk cId="1191770055" sldId="268"/>
        </pc:sldMkLst>
        <pc:spChg chg="mod">
          <ac:chgData name="Stewart Gale" userId="3647ddd2-6040-41ae-a96d-232c23482af8" providerId="ADAL" clId="{D6B5AD6C-E10E-461D-A707-4CD80DB6E810}" dt="2022-01-04T05:08:20.827" v="18" actId="20577"/>
          <ac:spMkLst>
            <pc:docMk/>
            <pc:sldMk cId="1191770055" sldId="268"/>
            <ac:spMk id="4" creationId="{00000000-0000-0000-0000-000000000000}"/>
          </ac:spMkLst>
        </pc:spChg>
      </pc:sldChg>
      <pc:sldChg chg="modSp mod">
        <pc:chgData name="Stewart Gale" userId="3647ddd2-6040-41ae-a96d-232c23482af8" providerId="ADAL" clId="{D6B5AD6C-E10E-461D-A707-4CD80DB6E810}" dt="2022-08-22T17:53:17.591" v="32" actId="20577"/>
        <pc:sldMkLst>
          <pc:docMk/>
          <pc:sldMk cId="3220382278" sldId="272"/>
        </pc:sldMkLst>
        <pc:spChg chg="mod">
          <ac:chgData name="Stewart Gale" userId="3647ddd2-6040-41ae-a96d-232c23482af8" providerId="ADAL" clId="{D6B5AD6C-E10E-461D-A707-4CD80DB6E810}" dt="2022-08-22T17:53:17.591" v="32" actId="20577"/>
          <ac:spMkLst>
            <pc:docMk/>
            <pc:sldMk cId="3220382278" sldId="272"/>
            <ac:spMk id="4" creationId="{00000000-0000-0000-0000-000000000000}"/>
          </ac:spMkLst>
        </pc:spChg>
      </pc:sldChg>
      <pc:sldChg chg="modSp mod">
        <pc:chgData name="Stewart Gale" userId="3647ddd2-6040-41ae-a96d-232c23482af8" providerId="ADAL" clId="{D6B5AD6C-E10E-461D-A707-4CD80DB6E810}" dt="2022-01-04T05:08:16.072" v="9" actId="14100"/>
        <pc:sldMkLst>
          <pc:docMk/>
          <pc:sldMk cId="2536027767" sldId="292"/>
        </pc:sldMkLst>
        <pc:spChg chg="mod">
          <ac:chgData name="Stewart Gale" userId="3647ddd2-6040-41ae-a96d-232c23482af8" providerId="ADAL" clId="{D6B5AD6C-E10E-461D-A707-4CD80DB6E810}" dt="2022-01-04T05:08:16.072" v="9" actId="14100"/>
          <ac:spMkLst>
            <pc:docMk/>
            <pc:sldMk cId="2536027767" sldId="292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2 </a:t>
            </a:r>
            <a:endParaRPr lang="en-GB" sz="11500" dirty="0"/>
          </a:p>
          <a:p>
            <a:pPr algn="ctr"/>
            <a:r>
              <a:rPr lang="en-GB" sz="11500" dirty="0"/>
              <a:t> Unit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92D050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22568" y="3520727"/>
            <a:ext cx="30860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b="1" dirty="0"/>
              <a:t>Recurring Decimals to Fractions</a:t>
            </a:r>
          </a:p>
          <a:p>
            <a:pPr algn="ctr"/>
            <a:r>
              <a:rPr lang="en-GB" sz="1700" b="1" dirty="0"/>
              <a:t>% Increase and Decrease </a:t>
            </a:r>
          </a:p>
          <a:p>
            <a:pPr algn="ctr"/>
            <a:r>
              <a:rPr lang="en-GB" sz="1700" b="1" dirty="0"/>
              <a:t>Express a number as a % </a:t>
            </a:r>
          </a:p>
          <a:p>
            <a:pPr algn="ctr"/>
            <a:r>
              <a:rPr lang="en-GB" sz="1700" b="1" dirty="0"/>
              <a:t>Percentage Change</a:t>
            </a:r>
          </a:p>
          <a:p>
            <a:pPr algn="ctr"/>
            <a:r>
              <a:rPr lang="en-GB" sz="1700" b="1" dirty="0"/>
              <a:t>Reverse Percentages </a:t>
            </a:r>
          </a:p>
          <a:p>
            <a:pPr algn="ctr"/>
            <a:r>
              <a:rPr lang="en-GB" sz="1700" b="1" dirty="0"/>
              <a:t>Compound Interest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% Increase and Decrease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88" t="16731" r="6731" b="71024"/>
          <a:stretch/>
        </p:blipFill>
        <p:spPr>
          <a:xfrm>
            <a:off x="256307" y="1512278"/>
            <a:ext cx="11679385" cy="121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8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703998"/>
              </p:ext>
            </p:extLst>
          </p:nvPr>
        </p:nvGraphicFramePr>
        <p:xfrm>
          <a:off x="307383" y="2860917"/>
          <a:ext cx="11577233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72712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£720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need to find 600 × 1.2 = 720.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£660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increased the price by 10%.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£120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20%, but not increased the price.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£620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increased £600 by £20.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% Increase and Decrease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288" t="16731" r="6731" b="71580"/>
          <a:stretch/>
        </p:blipFill>
        <p:spPr>
          <a:xfrm>
            <a:off x="685799" y="1234981"/>
            <a:ext cx="10696007" cy="106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57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</a:t>
            </a:r>
            <a:r>
              <a:rPr lang="en-US" sz="5400" b="1" dirty="0"/>
              <a:t>Express a number as a % </a:t>
            </a:r>
            <a:r>
              <a:rPr lang="en-GB" sz="5400" b="1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4607" y="1559170"/>
            <a:ext cx="111427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Ash buys and sells used cars</a:t>
            </a:r>
          </a:p>
          <a:p>
            <a:pPr algn="ctr"/>
            <a:r>
              <a:rPr lang="en-GB" sz="4000" dirty="0"/>
              <a:t>He buys a car for £1500 and latter sells it for £2150.</a:t>
            </a:r>
          </a:p>
          <a:p>
            <a:pPr algn="ctr"/>
            <a:r>
              <a:rPr lang="en-GB" sz="4000" dirty="0"/>
              <a:t>What percentage was the profit?</a:t>
            </a:r>
          </a:p>
        </p:txBody>
      </p:sp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623049"/>
              </p:ext>
            </p:extLst>
          </p:nvPr>
        </p:nvGraphicFramePr>
        <p:xfrm>
          <a:off x="773444" y="3062395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43.3%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£2150 - £1500 = £650, then £650/£1500 = 43.3%.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650%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increase in pounds, rather than the percentage.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increase in price.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21.5%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taken the new amount and divided by 100. 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</a:t>
            </a:r>
            <a:r>
              <a:rPr lang="en-US" sz="5400" b="1" dirty="0"/>
              <a:t>Express a number as a %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4607" y="923330"/>
            <a:ext cx="111427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Ash buys and sells used cars</a:t>
            </a:r>
          </a:p>
          <a:p>
            <a:pPr algn="ctr"/>
            <a:r>
              <a:rPr lang="en-GB" sz="3600" dirty="0"/>
              <a:t>He buys a car for £1500 and latter sells it for £2150.</a:t>
            </a:r>
          </a:p>
          <a:p>
            <a:pPr algn="ctr"/>
            <a:r>
              <a:rPr lang="en-GB" sz="3600" dirty="0"/>
              <a:t>What percentage was the profit?</a:t>
            </a:r>
          </a:p>
        </p:txBody>
      </p:sp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7 – </a:t>
            </a:r>
            <a:r>
              <a:rPr lang="en-US" sz="5400" b="1" dirty="0"/>
              <a:t>Express a number as a % </a:t>
            </a:r>
            <a:r>
              <a:rPr lang="en-GB" sz="5400" b="1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9776" y="1559170"/>
            <a:ext cx="11142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140 as a percentage of 70?</a:t>
            </a:r>
          </a:p>
        </p:txBody>
      </p:sp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436043"/>
              </p:ext>
            </p:extLst>
          </p:nvPr>
        </p:nvGraphicFramePr>
        <p:xfrm>
          <a:off x="328246" y="3062395"/>
          <a:ext cx="11354673" cy="3614964"/>
        </p:xfrm>
        <a:graphic>
          <a:graphicData uri="http://schemas.openxmlformats.org/drawingml/2006/table">
            <a:tbl>
              <a:tblPr/>
              <a:tblGrid>
                <a:gridCol w="3249863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10481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140/70 × 100 = 200%.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multiply by 100.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reversed the question, finding 70 as a percentage of 140.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repeated the number from the question.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</a:t>
            </a:r>
            <a:r>
              <a:rPr lang="en-US" sz="5400" b="1" dirty="0"/>
              <a:t>Express a number as a %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189" y="1383324"/>
            <a:ext cx="11142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140 as a percentage of 70?</a:t>
            </a:r>
          </a:p>
        </p:txBody>
      </p:sp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Percentage Change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1838" y="1500554"/>
            <a:ext cx="111427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 phone costing 400 is in a sale.</a:t>
            </a:r>
          </a:p>
          <a:p>
            <a:pPr algn="ctr"/>
            <a:r>
              <a:rPr lang="en-GB" sz="6000" dirty="0"/>
              <a:t>The sale price is 300.</a:t>
            </a:r>
          </a:p>
          <a:p>
            <a:pPr algn="ctr"/>
            <a:r>
              <a:rPr lang="en-GB" sz="6000" dirty="0"/>
              <a:t>What percentage decrease is this?</a:t>
            </a:r>
          </a:p>
        </p:txBody>
      </p:sp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747142"/>
              </p:ext>
            </p:extLst>
          </p:nvPr>
        </p:nvGraphicFramePr>
        <p:xfrm>
          <a:off x="169985" y="3144456"/>
          <a:ext cx="11852029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900192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25%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(400-300)/400 = 100/400 = 25%.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¼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%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their answer as a fraction rather than a percentage.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100%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reduction in pounds, rather than finding the percentage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33.3%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found the reduction as a percentage of the sale price.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Percentage Change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45866" y="1064007"/>
            <a:ext cx="67523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 phone costing 400 is in a sale.</a:t>
            </a:r>
          </a:p>
          <a:p>
            <a:pPr algn="ctr"/>
            <a:r>
              <a:rPr lang="en-GB" sz="3600" dirty="0"/>
              <a:t>The sale price is 300.</a:t>
            </a:r>
          </a:p>
          <a:p>
            <a:pPr algn="ctr"/>
            <a:r>
              <a:rPr lang="en-GB" sz="3600" dirty="0"/>
              <a:t>What percentage decrease is this?</a:t>
            </a:r>
          </a:p>
        </p:txBody>
      </p:sp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4788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Reverse Percentages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4607" y="1559170"/>
            <a:ext cx="111427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 jacket is £245 in the sale after a 30% reduction</a:t>
            </a:r>
          </a:p>
          <a:p>
            <a:pPr algn="ctr"/>
            <a:r>
              <a:rPr lang="en-GB" sz="4000" dirty="0"/>
              <a:t>How much did the jacket cost before the sale?</a:t>
            </a:r>
          </a:p>
        </p:txBody>
      </p:sp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660420"/>
              </p:ext>
            </p:extLst>
          </p:nvPr>
        </p:nvGraphicFramePr>
        <p:xfrm>
          <a:off x="641261" y="2791619"/>
          <a:ext cx="10909475" cy="385880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£350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multiplier for reduction is 0.7, so to find the original price we divide by 0.7. This gives £245 × 100/70 = £350.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£275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£30 to the sale price.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£171.50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reduced the sale price by £30%, rather than using the inverse multiplier.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£318.50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increased the sale price by 30%, rather than using the inverse multiplier.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 – Reverse Percentages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4605" y="1078524"/>
            <a:ext cx="111427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 jacket is £245 in the sale after a 30% reduction</a:t>
            </a:r>
          </a:p>
          <a:p>
            <a:pPr algn="ctr"/>
            <a:r>
              <a:rPr lang="en-GB" sz="4000" dirty="0"/>
              <a:t>How much did the jacket cost before the sale?</a:t>
            </a:r>
          </a:p>
        </p:txBody>
      </p:sp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 – Recurring Decimals to Fractions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000" t="30577" r="16346" b="58654"/>
          <a:stretch/>
        </p:blipFill>
        <p:spPr>
          <a:xfrm>
            <a:off x="504092" y="1582615"/>
            <a:ext cx="10717131" cy="135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Reverse Percentages  </a:t>
            </a:r>
          </a:p>
        </p:txBody>
      </p:sp>
      <p:pic>
        <p:nvPicPr>
          <p:cNvPr id="2050" name="Picture 2" descr="https://images.diagnosticquestions.com/uploads/questions/179541b1-239e-43ef-9b0f-6efbe194e09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6" t="22234" r="19738" b="53278"/>
          <a:stretch/>
        </p:blipFill>
        <p:spPr bwMode="auto">
          <a:xfrm>
            <a:off x="973015" y="996461"/>
            <a:ext cx="967221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214049"/>
              </p:ext>
            </p:extLst>
          </p:nvPr>
        </p:nvGraphicFramePr>
        <p:xfrm>
          <a:off x="281354" y="3062395"/>
          <a:ext cx="11676184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26077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£416.67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multiplier for increase is 1.2, so to find the original price we divide by 1.2.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gives £500 × 100/120 = £416.67.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£416.66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rounded 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£83.33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amount of VAT, but not reduced cost.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£400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reduced the cost by 20%, rather than using the inverse multiplier.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Reverse Percentages </a:t>
            </a:r>
          </a:p>
        </p:txBody>
      </p:sp>
      <p:pic>
        <p:nvPicPr>
          <p:cNvPr id="5" name="Picture 2" descr="https://images.diagnosticquestions.com/uploads/questions/179541b1-239e-43ef-9b0f-6efbe194e09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6" t="24316" r="19738" b="57145"/>
          <a:stretch/>
        </p:blipFill>
        <p:spPr bwMode="auto">
          <a:xfrm>
            <a:off x="1969476" y="993668"/>
            <a:ext cx="7971693" cy="180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Compound Interest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673" t="12628" r="6442" b="72243"/>
          <a:stretch/>
        </p:blipFill>
        <p:spPr>
          <a:xfrm>
            <a:off x="738554" y="1172307"/>
            <a:ext cx="10714892" cy="138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910032"/>
              </p:ext>
            </p:extLst>
          </p:nvPr>
        </p:nvGraphicFramePr>
        <p:xfrm>
          <a:off x="641262" y="2956887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£2801.58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We have £13000 × 1.05^4 - £13000 = £2801.58.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£2600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interest earned as if it were simple interest.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£15600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simple interest, rather than compound, and found the investment.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£15801.58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value of the investment, not the interest.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Compound Interest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673" t="12628" r="6442" b="72243"/>
          <a:stretch/>
        </p:blipFill>
        <p:spPr>
          <a:xfrm>
            <a:off x="835845" y="1055076"/>
            <a:ext cx="10714892" cy="138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Compound Interest</a:t>
            </a:r>
          </a:p>
        </p:txBody>
      </p:sp>
      <p:pic>
        <p:nvPicPr>
          <p:cNvPr id="9218" name="Picture 2" descr="https://images.diagnosticquestions.com/uploads/questions/f7345e35-8c48-4889-8497-37f3599ad31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3" t="25567" r="5219" b="54048"/>
          <a:stretch/>
        </p:blipFill>
        <p:spPr bwMode="auto">
          <a:xfrm>
            <a:off x="406018" y="1383324"/>
            <a:ext cx="11379964" cy="196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6673217"/>
                  </p:ext>
                </p:extLst>
              </p:nvPr>
            </p:nvGraphicFramePr>
            <p:xfrm>
              <a:off x="641262" y="3003779"/>
              <a:ext cx="10909475" cy="361496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£1219.50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£4500 - £4500 ×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0.9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= £1219.50.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£7650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by 3 to find the repeated percentage, rather than to the power of 3 and found the difference in cost.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£4.50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0.1 as the multiplier, rather than 1 - 0.1 = 0.9.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£3280.50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new value, rather than the amount lost.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6673217"/>
                  </p:ext>
                </p:extLst>
              </p:nvPr>
            </p:nvGraphicFramePr>
            <p:xfrm>
              <a:off x="641262" y="3003779"/>
              <a:ext cx="10909475" cy="361496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£1219.50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141" t="-83495" r="-156" b="-4242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£7650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by 3 to find the repeated percentage, rather than to the power of 3 and found the difference in cost.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£4.50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0.1 as the multiplier, rather than 1 - 0.1 = 0.9.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£3280.50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new value, rather than the amount lost.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Compound Interest</a:t>
            </a:r>
          </a:p>
        </p:txBody>
      </p:sp>
      <p:pic>
        <p:nvPicPr>
          <p:cNvPr id="6" name="Picture 2" descr="https://images.diagnosticquestions.com/uploads/questions/f7345e35-8c48-4889-8497-37f3599ad31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3" t="25567" r="5219" b="54048"/>
          <a:stretch/>
        </p:blipFill>
        <p:spPr bwMode="auto">
          <a:xfrm>
            <a:off x="947814" y="1072583"/>
            <a:ext cx="10296369" cy="178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Compound Interest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289" t="23654" r="5481" b="53013"/>
          <a:stretch/>
        </p:blipFill>
        <p:spPr>
          <a:xfrm>
            <a:off x="284189" y="1055077"/>
            <a:ext cx="11623621" cy="241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035222"/>
              </p:ext>
            </p:extLst>
          </p:nvPr>
        </p:nvGraphicFramePr>
        <p:xfrm>
          <a:off x="228600" y="3156180"/>
          <a:ext cx="11734800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84693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14.5%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0.9 × 0.95 = 0.855. Then 1 - 0.855 = 0.145, so we have 14.5%.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percentages,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4.5%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an increase of 10% and a decrease of 5%.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0.5%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10% of 5%.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Compound Interest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89" t="23655" r="5481" b="55432"/>
          <a:stretch/>
        </p:blipFill>
        <p:spPr>
          <a:xfrm>
            <a:off x="997880" y="923330"/>
            <a:ext cx="9961780" cy="185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39132918"/>
                  </p:ext>
                </p:extLst>
              </p:nvPr>
            </p:nvGraphicFramePr>
            <p:xfrm>
              <a:off x="451606" y="2644047"/>
              <a:ext cx="11288786" cy="402917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43867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13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decimal is equivalent to 39/99, as both digits are repeated. This fraction is equivalent to 13/33.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39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100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ignored the recurring decimal signs.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39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990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an extra 0 to the denominator, which is unnecessary.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39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99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simplified.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39132918"/>
                  </p:ext>
                </p:extLst>
              </p:nvPr>
            </p:nvGraphicFramePr>
            <p:xfrm>
              <a:off x="451606" y="2644047"/>
              <a:ext cx="11288786" cy="402917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43867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296154" b="-3731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This decimal is equivalent to 39/99, as both digits are repeated. This fraction is equivalent to 13/33.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50862" r="-296154" b="-2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ignored the recurring decimal signs.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84615" r="-296154" b="-825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an extra 0 to the denominator, which is unnecessary.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77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74138" r="-296154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simplified.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 – Recurring Decimals to Fractions</a:t>
            </a:r>
          </a:p>
          <a:p>
            <a:pPr algn="ctr"/>
            <a:r>
              <a:rPr lang="en-GB" sz="5400" b="1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791" t="33280" r="16555" b="58747"/>
          <a:stretch/>
        </p:blipFill>
        <p:spPr>
          <a:xfrm>
            <a:off x="585033" y="1146178"/>
            <a:ext cx="10717131" cy="100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2 – Recurring Decimals to Fractions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122" name="Picture 2" descr="https://images.diagnosticquestions.com/uploads/questions/1bdccba6-600f-4e00-b191-2a70d5a6630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5" t="17234" r="11661" b="60074"/>
          <a:stretch/>
        </p:blipFill>
        <p:spPr bwMode="auto">
          <a:xfrm>
            <a:off x="316523" y="1169964"/>
            <a:ext cx="11461549" cy="260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0706015"/>
                  </p:ext>
                </p:extLst>
              </p:nvPr>
            </p:nvGraphicFramePr>
            <p:xfrm>
              <a:off x="327967" y="2828055"/>
              <a:ext cx="11664741" cy="3853154"/>
            </p:xfrm>
            <a:graphic>
              <a:graphicData uri="http://schemas.openxmlformats.org/drawingml/2006/table">
                <a:tbl>
                  <a:tblPr/>
                  <a:tblGrid>
                    <a:gridCol w="3338608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326133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47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X = 0.52...     10x = 5.2...     100x = 52.2...       90x = 47     x = 47/90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thought that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10x = 52 instead of 10x = 5.2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thought that  5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2/100 which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converts to 5/9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52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100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not notice the recurring point.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0706015"/>
                  </p:ext>
                </p:extLst>
              </p:nvPr>
            </p:nvGraphicFramePr>
            <p:xfrm>
              <a:off x="327967" y="2828055"/>
              <a:ext cx="11664741" cy="3853154"/>
            </p:xfrm>
            <a:graphic>
              <a:graphicData uri="http://schemas.openxmlformats.org/drawingml/2006/table">
                <a:tbl>
                  <a:tblPr/>
                  <a:tblGrid>
                    <a:gridCol w="3338608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326133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61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2" t="-73276" r="-249818" b="-37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X = 0.52...     10x = 5.2...     100x = 52.2...       90x = 47     x = 47/90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152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2" t="-242735" r="-249818" b="-203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They thought that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10x = 52 instead of 10x = 5.2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147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2" t="-339831" r="-249818" b="-1016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thought that  5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2/100 which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converts to 5/9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152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2" t="-443590" r="-249818" b="-25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has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not notice the recurring point.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</a:t>
            </a:r>
            <a:r>
              <a:rPr lang="en-GB" sz="4800" b="1" dirty="0"/>
              <a:t>Recurring Decimals to Fractions</a:t>
            </a:r>
            <a:r>
              <a:rPr lang="en-GB" sz="5400" b="1" dirty="0"/>
              <a:t> </a:t>
            </a:r>
          </a:p>
        </p:txBody>
      </p:sp>
      <p:pic>
        <p:nvPicPr>
          <p:cNvPr id="4" name="Picture 2" descr="https://images.diagnosticquestions.com/uploads/questions/1bdccba6-600f-4e00-b191-2a70d5a6630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5" t="19814" r="11661" b="61951"/>
          <a:stretch/>
        </p:blipFill>
        <p:spPr bwMode="auto">
          <a:xfrm>
            <a:off x="1718370" y="1008185"/>
            <a:ext cx="8731813" cy="159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% Increase and Decrease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85" t="18602" r="9364" b="21568"/>
          <a:stretch/>
        </p:blipFill>
        <p:spPr>
          <a:xfrm>
            <a:off x="1208868" y="1270860"/>
            <a:ext cx="9376474" cy="491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895390"/>
              </p:ext>
            </p:extLst>
          </p:nvPr>
        </p:nvGraphicFramePr>
        <p:xfrm>
          <a:off x="650929" y="3002225"/>
          <a:ext cx="10909475" cy="373688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multiplier for increasing by 30%.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people who just ordered food.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repeated the number from the question.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finding 30%, but has forgotten to subtract from the original 100%.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% Increase and Decrease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409" t="19143" r="9364" b="73071"/>
          <a:stretch/>
        </p:blipFill>
        <p:spPr>
          <a:xfrm>
            <a:off x="650929" y="1775887"/>
            <a:ext cx="6772760" cy="4929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084" t="33497" r="20960" b="21568"/>
          <a:stretch/>
        </p:blipFill>
        <p:spPr>
          <a:xfrm>
            <a:off x="7423689" y="1042544"/>
            <a:ext cx="4124458" cy="187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% Increase and Decrease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593" t="33420" r="18263" b="22076"/>
          <a:stretch/>
        </p:blipFill>
        <p:spPr>
          <a:xfrm>
            <a:off x="1797801" y="2030277"/>
            <a:ext cx="9283485" cy="40694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3890" t="-2167" r="501" b="89356"/>
          <a:stretch/>
        </p:blipFill>
        <p:spPr>
          <a:xfrm>
            <a:off x="1952786" y="911115"/>
            <a:ext cx="7948811" cy="69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512983"/>
              </p:ext>
            </p:extLst>
          </p:nvPr>
        </p:nvGraphicFramePr>
        <p:xfrm>
          <a:off x="307383" y="2860917"/>
          <a:ext cx="11577233" cy="38588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72712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To increase a number by a percentage, the multiplier is 1 followed by the decimal for that percentage.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multiplier for finding 45%. They have forgotten to include the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divide by 100.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multiplier for decreasing a number by 45%.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Answers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% Increase and Decrease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93" t="33420" r="18263" b="22076"/>
          <a:stretch/>
        </p:blipFill>
        <p:spPr>
          <a:xfrm>
            <a:off x="6576446" y="773095"/>
            <a:ext cx="4380855" cy="19203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3890" t="-2167" r="501" b="89356"/>
          <a:stretch/>
        </p:blipFill>
        <p:spPr>
          <a:xfrm>
            <a:off x="898902" y="1261431"/>
            <a:ext cx="5377912" cy="47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1329</Words>
  <Application>Microsoft Office PowerPoint</Application>
  <PresentationFormat>Widescreen</PresentationFormat>
  <Paragraphs>213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44</cp:revision>
  <dcterms:created xsi:type="dcterms:W3CDTF">2020-06-17T17:33:36Z</dcterms:created>
  <dcterms:modified xsi:type="dcterms:W3CDTF">2022-08-22T17:53:19Z</dcterms:modified>
</cp:coreProperties>
</file>