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0" r:id="rId3"/>
    <p:sldId id="264" r:id="rId4"/>
    <p:sldId id="268" r:id="rId5"/>
    <p:sldId id="266" r:id="rId6"/>
    <p:sldId id="269" r:id="rId7"/>
    <p:sldId id="258" r:id="rId8"/>
    <p:sldId id="259" r:id="rId9"/>
    <p:sldId id="260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EC0425-4754-4004-8BD2-6AC31D3654DB}" v="13" dt="2022-11-16T17:36:41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" y="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5EC0425-4754-4004-8BD2-6AC31D3654DB}"/>
    <pc:docChg chg="custSel addSld modSld">
      <pc:chgData name="Stewart Gale" userId="3647ddd2-6040-41ae-a96d-232c23482af8" providerId="ADAL" clId="{45EC0425-4754-4004-8BD2-6AC31D3654DB}" dt="2022-11-16T17:36:41.269" v="40" actId="1076"/>
      <pc:docMkLst>
        <pc:docMk/>
      </pc:docMkLst>
      <pc:sldChg chg="delSp modSp mod">
        <pc:chgData name="Stewart Gale" userId="3647ddd2-6040-41ae-a96d-232c23482af8" providerId="ADAL" clId="{45EC0425-4754-4004-8BD2-6AC31D3654DB}" dt="2022-11-16T17:36:41.269" v="40" actId="1076"/>
        <pc:sldMkLst>
          <pc:docMk/>
          <pc:sldMk cId="3465808849" sldId="264"/>
        </pc:sldMkLst>
        <pc:spChg chg="del">
          <ac:chgData name="Stewart Gale" userId="3647ddd2-6040-41ae-a96d-232c23482af8" providerId="ADAL" clId="{45EC0425-4754-4004-8BD2-6AC31D3654DB}" dt="2022-11-16T17:35:46.847" v="11" actId="478"/>
          <ac:spMkLst>
            <pc:docMk/>
            <pc:sldMk cId="3465808849" sldId="264"/>
            <ac:spMk id="2" creationId="{00000000-0000-0000-0000-000000000000}"/>
          </ac:spMkLst>
        </pc:spChg>
        <pc:spChg chg="mod">
          <ac:chgData name="Stewart Gale" userId="3647ddd2-6040-41ae-a96d-232c23482af8" providerId="ADAL" clId="{45EC0425-4754-4004-8BD2-6AC31D3654DB}" dt="2022-11-16T17:36:20.268" v="29" actId="1076"/>
          <ac:spMkLst>
            <pc:docMk/>
            <pc:sldMk cId="3465808849" sldId="264"/>
            <ac:spMk id="3" creationId="{00000000-0000-0000-0000-000000000000}"/>
          </ac:spMkLst>
        </pc:spChg>
        <pc:picChg chg="mod">
          <ac:chgData name="Stewart Gale" userId="3647ddd2-6040-41ae-a96d-232c23482af8" providerId="ADAL" clId="{45EC0425-4754-4004-8BD2-6AC31D3654DB}" dt="2022-11-16T17:36:31.975" v="36" actId="14100"/>
          <ac:picMkLst>
            <pc:docMk/>
            <pc:sldMk cId="3465808849" sldId="264"/>
            <ac:picMk id="1026" creationId="{00000000-0000-0000-0000-000000000000}"/>
          </ac:picMkLst>
        </pc:picChg>
        <pc:picChg chg="mod">
          <ac:chgData name="Stewart Gale" userId="3647ddd2-6040-41ae-a96d-232c23482af8" providerId="ADAL" clId="{45EC0425-4754-4004-8BD2-6AC31D3654DB}" dt="2022-11-16T17:36:41.269" v="40" actId="1076"/>
          <ac:picMkLst>
            <pc:docMk/>
            <pc:sldMk cId="3465808849" sldId="264"/>
            <ac:picMk id="1028" creationId="{00000000-0000-0000-0000-000000000000}"/>
          </ac:picMkLst>
        </pc:picChg>
      </pc:sldChg>
      <pc:sldChg chg="addSp delSp modSp new mod">
        <pc:chgData name="Stewart Gale" userId="3647ddd2-6040-41ae-a96d-232c23482af8" providerId="ADAL" clId="{45EC0425-4754-4004-8BD2-6AC31D3654DB}" dt="2022-11-16T17:35:39.910" v="10" actId="1076"/>
        <pc:sldMkLst>
          <pc:docMk/>
          <pc:sldMk cId="2235299140" sldId="270"/>
        </pc:sldMkLst>
        <pc:spChg chg="del">
          <ac:chgData name="Stewart Gale" userId="3647ddd2-6040-41ae-a96d-232c23482af8" providerId="ADAL" clId="{45EC0425-4754-4004-8BD2-6AC31D3654DB}" dt="2022-11-16T17:35:18.797" v="1" actId="478"/>
          <ac:spMkLst>
            <pc:docMk/>
            <pc:sldMk cId="2235299140" sldId="270"/>
            <ac:spMk id="2" creationId="{7A06ADEC-7156-8703-EA03-002D484D4965}"/>
          </ac:spMkLst>
        </pc:spChg>
        <pc:spChg chg="del">
          <ac:chgData name="Stewart Gale" userId="3647ddd2-6040-41ae-a96d-232c23482af8" providerId="ADAL" clId="{45EC0425-4754-4004-8BD2-6AC31D3654DB}" dt="2022-11-16T17:35:18.797" v="1" actId="478"/>
          <ac:spMkLst>
            <pc:docMk/>
            <pc:sldMk cId="2235299140" sldId="270"/>
            <ac:spMk id="3" creationId="{7B7DE86E-72D3-D5AF-9E5C-CC02A5F68188}"/>
          </ac:spMkLst>
        </pc:spChg>
        <pc:spChg chg="add mod">
          <ac:chgData name="Stewart Gale" userId="3647ddd2-6040-41ae-a96d-232c23482af8" providerId="ADAL" clId="{45EC0425-4754-4004-8BD2-6AC31D3654DB}" dt="2022-11-16T17:35:39.910" v="10" actId="1076"/>
          <ac:spMkLst>
            <pc:docMk/>
            <pc:sldMk cId="2235299140" sldId="270"/>
            <ac:spMk id="4" creationId="{9C41596E-19A9-30CC-BFAC-DC19B494D617}"/>
          </ac:spMkLst>
        </pc:spChg>
      </pc:sldChg>
    </pc:docChg>
  </pc:docChgLst>
  <pc:docChgLst>
    <pc:chgData name="Stewart Gale" userId="3647ddd2-6040-41ae-a96d-232c23482af8" providerId="ADAL" clId="{76194605-E54F-4D74-AE41-C61FE3549971}"/>
    <pc:docChg chg="modSld">
      <pc:chgData name="Stewart Gale" userId="3647ddd2-6040-41ae-a96d-232c23482af8" providerId="ADAL" clId="{76194605-E54F-4D74-AE41-C61FE3549971}" dt="2021-02-08T06:31:41.685" v="2" actId="403"/>
      <pc:docMkLst>
        <pc:docMk/>
      </pc:docMkLst>
      <pc:sldChg chg="modSp mod">
        <pc:chgData name="Stewart Gale" userId="3647ddd2-6040-41ae-a96d-232c23482af8" providerId="ADAL" clId="{76194605-E54F-4D74-AE41-C61FE3549971}" dt="2021-02-08T06:31:41.685" v="2" actId="403"/>
        <pc:sldMkLst>
          <pc:docMk/>
          <pc:sldMk cId="1281108458" sldId="269"/>
        </pc:sldMkLst>
        <pc:spChg chg="mod">
          <ac:chgData name="Stewart Gale" userId="3647ddd2-6040-41ae-a96d-232c23482af8" providerId="ADAL" clId="{76194605-E54F-4D74-AE41-C61FE3549971}" dt="2021-02-08T06:31:41.685" v="2" actId="403"/>
          <ac:spMkLst>
            <pc:docMk/>
            <pc:sldMk cId="1281108458" sldId="269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85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573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71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88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277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80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9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66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98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481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60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2EE59-B2D2-4456-90F3-E2CD1C6A81D9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C3E27-03A0-47BB-BD60-E3159E64B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998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548680"/>
            <a:ext cx="6947727" cy="398293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7368" y="4941168"/>
            <a:ext cx="11233248" cy="1323439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dirty="0"/>
              <a:t>Which is heavier: </a:t>
            </a:r>
          </a:p>
          <a:p>
            <a:pPr algn="ctr"/>
            <a:r>
              <a:rPr lang="en-GB" sz="4000" dirty="0"/>
              <a:t>a kilogram of cotton wool or a kilogram of rocks?</a:t>
            </a:r>
          </a:p>
        </p:txBody>
      </p:sp>
    </p:spTree>
    <p:extLst>
      <p:ext uri="{BB962C8B-B14F-4D97-AF65-F5344CB8AC3E}">
        <p14:creationId xmlns:p14="http://schemas.microsoft.com/office/powerpoint/2010/main" val="2708855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344" y="276052"/>
            <a:ext cx="11665296" cy="24328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400" dirty="0"/>
              <a:t>A block of ice measures </a:t>
            </a:r>
            <a:r>
              <a:rPr lang="en-GB" sz="4400" dirty="0">
                <a:solidFill>
                  <a:srgbClr val="0000FF"/>
                </a:solidFill>
              </a:rPr>
              <a:t>5cm by 2cm by 4cm</a:t>
            </a:r>
            <a:r>
              <a:rPr lang="en-GB" sz="4400" dirty="0"/>
              <a:t>.</a:t>
            </a:r>
          </a:p>
          <a:p>
            <a:pPr marL="0" indent="0" algn="ctr">
              <a:buNone/>
            </a:pPr>
            <a:r>
              <a:rPr lang="en-GB" sz="4400" dirty="0"/>
              <a:t>Given that it’s density is </a:t>
            </a:r>
            <a:r>
              <a:rPr lang="en-GB" sz="4400" dirty="0">
                <a:solidFill>
                  <a:srgbClr val="00B050"/>
                </a:solidFill>
              </a:rPr>
              <a:t>6 g/cm</a:t>
            </a:r>
            <a:r>
              <a:rPr lang="en-GB" sz="4400" baseline="30000" dirty="0">
                <a:solidFill>
                  <a:srgbClr val="00B050"/>
                </a:solidFill>
              </a:rPr>
              <a:t>3</a:t>
            </a:r>
            <a:r>
              <a:rPr lang="en-GB" sz="4400" dirty="0"/>
              <a:t>, </a:t>
            </a:r>
          </a:p>
          <a:p>
            <a:pPr marL="0" indent="0" algn="ctr">
              <a:buNone/>
            </a:pPr>
            <a:r>
              <a:rPr lang="en-GB" sz="4400" dirty="0"/>
              <a:t>calculate it’s mass.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0036" y="2780928"/>
            <a:ext cx="30243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0000FF"/>
                </a:solidFill>
              </a:rPr>
              <a:t>V</a:t>
            </a:r>
            <a:r>
              <a:rPr lang="en-GB" sz="4400" dirty="0"/>
              <a:t> = 2 x 4 x 5</a:t>
            </a:r>
          </a:p>
          <a:p>
            <a:pPr algn="ctr"/>
            <a:r>
              <a:rPr lang="en-GB" sz="4400" dirty="0">
                <a:solidFill>
                  <a:srgbClr val="0000FF"/>
                </a:solidFill>
              </a:rPr>
              <a:t>V</a:t>
            </a:r>
            <a:r>
              <a:rPr lang="en-GB" sz="4400" dirty="0"/>
              <a:t> = </a:t>
            </a:r>
            <a:r>
              <a:rPr lang="en-GB" sz="4400" dirty="0">
                <a:solidFill>
                  <a:srgbClr val="0000FF"/>
                </a:solidFill>
              </a:rPr>
              <a:t>40 </a:t>
            </a:r>
            <a:r>
              <a:rPr lang="en-GB" sz="4400" dirty="0"/>
              <a:t>cm</a:t>
            </a:r>
            <a:r>
              <a:rPr lang="en-GB" sz="4400" baseline="30000" dirty="0"/>
              <a:t>3</a:t>
            </a:r>
            <a:endParaRPr lang="en-GB" sz="4400" dirty="0"/>
          </a:p>
        </p:txBody>
      </p:sp>
      <p:sp>
        <p:nvSpPr>
          <p:cNvPr id="11" name="Rectangle 10"/>
          <p:cNvSpPr/>
          <p:nvPr/>
        </p:nvSpPr>
        <p:spPr>
          <a:xfrm>
            <a:off x="5951984" y="4509120"/>
            <a:ext cx="41044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400" dirty="0">
                <a:solidFill>
                  <a:srgbClr val="FF0000"/>
                </a:solidFill>
              </a:rPr>
              <a:t>M</a:t>
            </a:r>
            <a:r>
              <a:rPr lang="en-GB" sz="4400" dirty="0">
                <a:solidFill>
                  <a:prstClr val="black"/>
                </a:solidFill>
              </a:rPr>
              <a:t> = </a:t>
            </a:r>
            <a:r>
              <a:rPr lang="en-GB" sz="4400" dirty="0">
                <a:solidFill>
                  <a:srgbClr val="00B050"/>
                </a:solidFill>
              </a:rPr>
              <a:t>D</a:t>
            </a:r>
            <a:r>
              <a:rPr lang="en-GB" sz="4400" dirty="0">
                <a:solidFill>
                  <a:prstClr val="black"/>
                </a:solidFill>
              </a:rPr>
              <a:t> x </a:t>
            </a:r>
            <a:r>
              <a:rPr lang="en-GB" sz="4400" dirty="0">
                <a:solidFill>
                  <a:srgbClr val="0000FF"/>
                </a:solidFill>
              </a:rPr>
              <a:t>V</a:t>
            </a:r>
          </a:p>
          <a:p>
            <a:pPr lvl="0" algn="ctr"/>
            <a:r>
              <a:rPr lang="en-GB" sz="4400" dirty="0">
                <a:solidFill>
                  <a:srgbClr val="FF0000"/>
                </a:solidFill>
              </a:rPr>
              <a:t>M</a:t>
            </a:r>
            <a:r>
              <a:rPr lang="en-GB" sz="4400" dirty="0">
                <a:solidFill>
                  <a:prstClr val="black"/>
                </a:solidFill>
              </a:rPr>
              <a:t> = </a:t>
            </a:r>
            <a:r>
              <a:rPr lang="en-GB" sz="4400" dirty="0">
                <a:solidFill>
                  <a:srgbClr val="00B050"/>
                </a:solidFill>
              </a:rPr>
              <a:t>6</a:t>
            </a:r>
            <a:r>
              <a:rPr lang="en-GB" sz="4400" dirty="0">
                <a:solidFill>
                  <a:prstClr val="black"/>
                </a:solidFill>
              </a:rPr>
              <a:t> x </a:t>
            </a:r>
            <a:r>
              <a:rPr lang="en-GB" sz="4400" dirty="0">
                <a:solidFill>
                  <a:srgbClr val="0000FF"/>
                </a:solidFill>
              </a:rPr>
              <a:t>40</a:t>
            </a:r>
          </a:p>
          <a:p>
            <a:pPr lvl="0" algn="ctr"/>
            <a:r>
              <a:rPr lang="en-GB" sz="4400" dirty="0">
                <a:solidFill>
                  <a:srgbClr val="FF0000"/>
                </a:solidFill>
              </a:rPr>
              <a:t>M</a:t>
            </a:r>
            <a:r>
              <a:rPr lang="en-GB" sz="4400" dirty="0">
                <a:solidFill>
                  <a:prstClr val="black"/>
                </a:solidFill>
              </a:rPr>
              <a:t> = </a:t>
            </a:r>
            <a:r>
              <a:rPr lang="en-GB" sz="4400" dirty="0">
                <a:solidFill>
                  <a:srgbClr val="FF0000"/>
                </a:solidFill>
              </a:rPr>
              <a:t>240 </a:t>
            </a:r>
            <a:r>
              <a:rPr lang="en-GB" sz="4400" dirty="0">
                <a:solidFill>
                  <a:prstClr val="black"/>
                </a:solidFill>
              </a:rPr>
              <a:t>grams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r="22451"/>
          <a:stretch/>
        </p:blipFill>
        <p:spPr>
          <a:xfrm>
            <a:off x="1127448" y="3284984"/>
            <a:ext cx="3816424" cy="30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176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41596E-19A9-30CC-BFAC-DC19B494D617}"/>
              </a:ext>
            </a:extLst>
          </p:cNvPr>
          <p:cNvSpPr txBox="1"/>
          <p:nvPr/>
        </p:nvSpPr>
        <p:spPr>
          <a:xfrm>
            <a:off x="1091444" y="1772816"/>
            <a:ext cx="100091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Density</a:t>
            </a:r>
          </a:p>
        </p:txBody>
      </p:sp>
    </p:spTree>
    <p:extLst>
      <p:ext uri="{BB962C8B-B14F-4D97-AF65-F5344CB8AC3E}">
        <p14:creationId xmlns:p14="http://schemas.microsoft.com/office/powerpoint/2010/main" val="2235299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116632"/>
            <a:ext cx="11089232" cy="3221315"/>
          </a:xfrm>
        </p:spPr>
        <p:txBody>
          <a:bodyPr>
            <a:noAutofit/>
          </a:bodyPr>
          <a:lstStyle/>
          <a:p>
            <a:pPr algn="ctr"/>
            <a:r>
              <a:rPr lang="en-GB" sz="6600" b="0" dirty="0">
                <a:latin typeface="+mn-lt"/>
              </a:rPr>
              <a:t>These two objects have</a:t>
            </a:r>
            <a:br>
              <a:rPr lang="en-GB" sz="6600" b="0" dirty="0">
                <a:latin typeface="+mn-lt"/>
              </a:rPr>
            </a:br>
            <a:r>
              <a:rPr lang="en-GB" sz="6600" b="0" dirty="0">
                <a:latin typeface="+mn-lt"/>
              </a:rPr>
              <a:t> the </a:t>
            </a:r>
            <a:r>
              <a:rPr lang="en-GB" sz="6600" b="1" dirty="0">
                <a:latin typeface="+mn-lt"/>
              </a:rPr>
              <a:t>same volume</a:t>
            </a:r>
            <a:r>
              <a:rPr lang="en-GB" sz="6600" b="0" dirty="0">
                <a:latin typeface="+mn-lt"/>
              </a:rPr>
              <a:t>, </a:t>
            </a:r>
            <a:br>
              <a:rPr lang="en-GB" sz="6600" b="0" dirty="0">
                <a:latin typeface="+mn-lt"/>
              </a:rPr>
            </a:br>
            <a:r>
              <a:rPr lang="en-GB" sz="6600" b="0" dirty="0">
                <a:latin typeface="+mn-lt"/>
              </a:rPr>
              <a:t>so why is one heavier?</a:t>
            </a:r>
          </a:p>
        </p:txBody>
      </p:sp>
      <p:pic>
        <p:nvPicPr>
          <p:cNvPr id="1026" name="Picture 2" descr="http://www.pavestone.com/wp-content/uploads/Vintage-Stone%E2%84%A2-Square-282-493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3789040"/>
            <a:ext cx="3885662" cy="236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ponge                          Singl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73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514" b="14425"/>
          <a:stretch/>
        </p:blipFill>
        <p:spPr bwMode="auto">
          <a:xfrm rot="548325">
            <a:off x="6325323" y="3413491"/>
            <a:ext cx="3686055" cy="318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808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5360" y="485622"/>
            <a:ext cx="113525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algn="ctr"/>
            <a:r>
              <a:rPr lang="en-GB" sz="4800" dirty="0"/>
              <a:t>Density is the amount of mass in a volume.</a:t>
            </a:r>
          </a:p>
          <a:p>
            <a:pPr marL="109728" algn="ctr"/>
            <a:r>
              <a:rPr lang="en-GB" sz="4800" dirty="0"/>
              <a:t>It tells us how tightly matter is packed.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532446" y="2609678"/>
            <a:ext cx="2715718" cy="2611590"/>
            <a:chOff x="0" y="0"/>
            <a:chExt cx="1295400" cy="12954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1295400" cy="12954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1041400" y="508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63500" y="508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381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711200" y="1016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Oval 10"/>
            <p:cNvSpPr/>
            <p:nvPr/>
          </p:nvSpPr>
          <p:spPr>
            <a:xfrm>
              <a:off x="241300" y="3429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558800" y="3556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927100" y="3556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5715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Oval 14"/>
            <p:cNvSpPr/>
            <p:nvPr/>
          </p:nvSpPr>
          <p:spPr>
            <a:xfrm>
              <a:off x="419100" y="6731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774700" y="6477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1104900" y="5842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215900" y="8890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673100" y="9271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Oval 19"/>
            <p:cNvSpPr/>
            <p:nvPr/>
          </p:nvSpPr>
          <p:spPr>
            <a:xfrm>
              <a:off x="1041400" y="9017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Oval 20"/>
            <p:cNvSpPr/>
            <p:nvPr/>
          </p:nvSpPr>
          <p:spPr>
            <a:xfrm>
              <a:off x="419100" y="10668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38100" y="10668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654720" y="2610212"/>
            <a:ext cx="2717150" cy="2611590"/>
            <a:chOff x="0" y="0"/>
            <a:chExt cx="1295400" cy="1295400"/>
          </a:xfrm>
        </p:grpSpPr>
        <p:sp>
          <p:nvSpPr>
            <p:cNvPr id="24" name="Rectangle 23"/>
            <p:cNvSpPr/>
            <p:nvPr/>
          </p:nvSpPr>
          <p:spPr>
            <a:xfrm>
              <a:off x="0" y="0"/>
              <a:ext cx="1295400" cy="12954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Oval 24"/>
            <p:cNvSpPr/>
            <p:nvPr/>
          </p:nvSpPr>
          <p:spPr>
            <a:xfrm>
              <a:off x="25400" y="635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Oval 25"/>
            <p:cNvSpPr/>
            <p:nvPr/>
          </p:nvSpPr>
          <p:spPr>
            <a:xfrm>
              <a:off x="177800" y="1397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Oval 26"/>
            <p:cNvSpPr/>
            <p:nvPr/>
          </p:nvSpPr>
          <p:spPr>
            <a:xfrm>
              <a:off x="431800" y="4445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Oval 27"/>
            <p:cNvSpPr/>
            <p:nvPr/>
          </p:nvSpPr>
          <p:spPr>
            <a:xfrm>
              <a:off x="635000" y="5207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Oval 28"/>
            <p:cNvSpPr/>
            <p:nvPr/>
          </p:nvSpPr>
          <p:spPr>
            <a:xfrm>
              <a:off x="685800" y="7493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Oval 29"/>
            <p:cNvSpPr/>
            <p:nvPr/>
          </p:nvSpPr>
          <p:spPr>
            <a:xfrm>
              <a:off x="889000" y="9271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" name="Oval 30"/>
            <p:cNvSpPr/>
            <p:nvPr/>
          </p:nvSpPr>
          <p:spPr>
            <a:xfrm>
              <a:off x="1079500" y="10414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469900" y="127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622300" y="2413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" name="Oval 33"/>
            <p:cNvSpPr/>
            <p:nvPr/>
          </p:nvSpPr>
          <p:spPr>
            <a:xfrm>
              <a:off x="838200" y="2032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" name="Oval 34"/>
            <p:cNvSpPr/>
            <p:nvPr/>
          </p:nvSpPr>
          <p:spPr>
            <a:xfrm>
              <a:off x="863600" y="4445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" name="Oval 35"/>
            <p:cNvSpPr/>
            <p:nvPr/>
          </p:nvSpPr>
          <p:spPr>
            <a:xfrm>
              <a:off x="1079500" y="7747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" name="Oval 36"/>
            <p:cNvSpPr/>
            <p:nvPr/>
          </p:nvSpPr>
          <p:spPr>
            <a:xfrm>
              <a:off x="685800" y="254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" name="Oval 37"/>
            <p:cNvSpPr/>
            <p:nvPr/>
          </p:nvSpPr>
          <p:spPr>
            <a:xfrm>
              <a:off x="1016000" y="635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9" name="Oval 38"/>
            <p:cNvSpPr/>
            <p:nvPr/>
          </p:nvSpPr>
          <p:spPr>
            <a:xfrm>
              <a:off x="1079500" y="2794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Oval 39"/>
            <p:cNvSpPr/>
            <p:nvPr/>
          </p:nvSpPr>
          <p:spPr>
            <a:xfrm>
              <a:off x="0" y="3937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Oval 40"/>
            <p:cNvSpPr/>
            <p:nvPr/>
          </p:nvSpPr>
          <p:spPr>
            <a:xfrm>
              <a:off x="203200" y="6223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317500" y="7747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508000" y="9271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4" name="Oval 43"/>
            <p:cNvSpPr/>
            <p:nvPr/>
          </p:nvSpPr>
          <p:spPr>
            <a:xfrm>
              <a:off x="736600" y="10795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5" name="Oval 44"/>
            <p:cNvSpPr/>
            <p:nvPr/>
          </p:nvSpPr>
          <p:spPr>
            <a:xfrm>
              <a:off x="50800" y="7747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Oval 45"/>
            <p:cNvSpPr/>
            <p:nvPr/>
          </p:nvSpPr>
          <p:spPr>
            <a:xfrm>
              <a:off x="203200" y="9271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355600" y="10795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Oval 47"/>
            <p:cNvSpPr/>
            <p:nvPr/>
          </p:nvSpPr>
          <p:spPr>
            <a:xfrm>
              <a:off x="38100" y="10668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Oval 48"/>
            <p:cNvSpPr/>
            <p:nvPr/>
          </p:nvSpPr>
          <p:spPr>
            <a:xfrm>
              <a:off x="203200" y="3556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Oval 49"/>
            <p:cNvSpPr/>
            <p:nvPr/>
          </p:nvSpPr>
          <p:spPr>
            <a:xfrm>
              <a:off x="495300" y="6858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1" name="Oval 50"/>
            <p:cNvSpPr/>
            <p:nvPr/>
          </p:nvSpPr>
          <p:spPr>
            <a:xfrm>
              <a:off x="850900" y="6350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Oval 51"/>
            <p:cNvSpPr/>
            <p:nvPr/>
          </p:nvSpPr>
          <p:spPr>
            <a:xfrm>
              <a:off x="381000" y="2413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3" name="Oval 52"/>
            <p:cNvSpPr/>
            <p:nvPr/>
          </p:nvSpPr>
          <p:spPr>
            <a:xfrm>
              <a:off x="1066800" y="520700"/>
              <a:ext cx="177800" cy="177800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308672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491972" y="1237870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Ice:  880 kg/m</a:t>
            </a:r>
            <a:r>
              <a:rPr lang="en-US" sz="4000" baseline="30000" dirty="0"/>
              <a:t>3</a:t>
            </a:r>
            <a:r>
              <a:rPr lang="en-US" sz="4000" dirty="0"/>
              <a:t> </a:t>
            </a:r>
            <a:endParaRPr lang="en-US" sz="2000" dirty="0"/>
          </a:p>
          <a:p>
            <a:pPr algn="ctr"/>
            <a:endParaRPr lang="en-US" sz="2000" dirty="0"/>
          </a:p>
          <a:p>
            <a:pPr algn="ctr"/>
            <a:r>
              <a:rPr lang="en-US" sz="4000" dirty="0"/>
              <a:t>Sand:   1600 kg/m</a:t>
            </a:r>
            <a:r>
              <a:rPr lang="en-US" sz="4000" baseline="30000" dirty="0"/>
              <a:t>3</a:t>
            </a:r>
            <a:r>
              <a:rPr lang="en-US" sz="4000" dirty="0"/>
              <a:t> </a:t>
            </a:r>
          </a:p>
          <a:p>
            <a:pPr algn="ctr"/>
            <a:endParaRPr lang="en-US" sz="2000" dirty="0"/>
          </a:p>
          <a:p>
            <a:pPr algn="ctr"/>
            <a:r>
              <a:rPr lang="en-US" sz="4000" dirty="0"/>
              <a:t>Blood </a:t>
            </a:r>
            <a:r>
              <a:rPr lang="en-US" sz="2400" dirty="0"/>
              <a:t>(room temp):   </a:t>
            </a:r>
            <a:r>
              <a:rPr lang="en-US" sz="4000" dirty="0"/>
              <a:t>1060 kg/m</a:t>
            </a:r>
            <a:r>
              <a:rPr lang="en-US" sz="4000" baseline="30000" dirty="0"/>
              <a:t>3</a:t>
            </a:r>
          </a:p>
          <a:p>
            <a:pPr algn="ctr"/>
            <a:endParaRPr lang="en-US" sz="2000" dirty="0"/>
          </a:p>
          <a:p>
            <a:pPr algn="ctr"/>
            <a:r>
              <a:rPr lang="en-US" sz="4000" dirty="0"/>
              <a:t>Water </a:t>
            </a:r>
            <a:r>
              <a:rPr lang="en-US" sz="2400" dirty="0"/>
              <a:t>(room temp): </a:t>
            </a:r>
            <a:r>
              <a:rPr lang="en-US" sz="4000" dirty="0"/>
              <a:t>1000 kg/m</a:t>
            </a:r>
            <a:r>
              <a:rPr lang="en-US" sz="4000" baseline="30000" dirty="0"/>
              <a:t>3</a:t>
            </a:r>
          </a:p>
          <a:p>
            <a:pPr algn="ctr"/>
            <a:endParaRPr lang="en-US" sz="2000" dirty="0"/>
          </a:p>
          <a:p>
            <a:pPr algn="ctr"/>
            <a:r>
              <a:rPr lang="en-US" sz="4000" dirty="0"/>
              <a:t>Chalk:  1120 kg/m</a:t>
            </a:r>
            <a:r>
              <a:rPr lang="en-US" sz="4000" baseline="30000" dirty="0"/>
              <a:t>3</a:t>
            </a:r>
          </a:p>
          <a:p>
            <a:pPr algn="ctr"/>
            <a:endParaRPr lang="en-US" sz="2000" dirty="0"/>
          </a:p>
          <a:p>
            <a:pPr algn="ctr"/>
            <a:r>
              <a:rPr lang="en-US" sz="4000" dirty="0"/>
              <a:t>Wax:   320 kg/m</a:t>
            </a:r>
            <a:r>
              <a:rPr lang="en-US" sz="4000" baseline="30000" dirty="0"/>
              <a:t>3</a:t>
            </a:r>
            <a:r>
              <a:rPr lang="en-US" sz="4000" dirty="0"/>
              <a:t>		</a:t>
            </a:r>
          </a:p>
        </p:txBody>
      </p:sp>
      <p:pic>
        <p:nvPicPr>
          <p:cNvPr id="1060" name="Picture 310" descr="MC900012913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066" y="1530008"/>
            <a:ext cx="4953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12" descr="MP900305886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630" y="2348880"/>
            <a:ext cx="37147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18" descr="https://encrypted-tbn1.gstatic.com/images?q=tbn:ANd9GcQwSKjuaT2fX9_9Bcnu4Gn2EHe5D1rtUbrJumWaFwZCIPn7Z49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3" t="8238" r="26752" b="16315"/>
          <a:stretch>
            <a:fillRect/>
          </a:stretch>
        </p:blipFill>
        <p:spPr bwMode="auto">
          <a:xfrm>
            <a:off x="9048328" y="3140968"/>
            <a:ext cx="382166" cy="56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14" descr="http://www.blogcdn.com/www.diylife.com/media/2010/06/chalk-uses-unusual-590kb0608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5085185"/>
            <a:ext cx="590550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7" descr="http://www.bb-shopping.com/prod_images/image_cat64/3009_image1_candle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5949280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5" r="8506"/>
          <a:stretch/>
        </p:blipFill>
        <p:spPr>
          <a:xfrm>
            <a:off x="9033833" y="4077072"/>
            <a:ext cx="574391" cy="6126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59496" y="140875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Some other densities.</a:t>
            </a:r>
          </a:p>
        </p:txBody>
      </p:sp>
    </p:spTree>
    <p:extLst>
      <p:ext uri="{BB962C8B-B14F-4D97-AF65-F5344CB8AC3E}">
        <p14:creationId xmlns:p14="http://schemas.microsoft.com/office/powerpoint/2010/main" val="935631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/>
        </p:nvPicPr>
        <p:blipFill rotWithShape="1">
          <a:blip r:embed="rId2" cstate="print"/>
          <a:srcRect l="2273" t="13219" r="4545" b="3828"/>
          <a:stretch/>
        </p:blipFill>
        <p:spPr bwMode="auto">
          <a:xfrm>
            <a:off x="2711624" y="811127"/>
            <a:ext cx="6408712" cy="588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24000" y="103241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Densities in action.</a:t>
            </a:r>
          </a:p>
        </p:txBody>
      </p:sp>
    </p:spTree>
    <p:extLst>
      <p:ext uri="{BB962C8B-B14F-4D97-AF65-F5344CB8AC3E}">
        <p14:creationId xmlns:p14="http://schemas.microsoft.com/office/powerpoint/2010/main" val="1281108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25186" y="3645024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Density </a:t>
            </a:r>
            <a:r>
              <a:rPr lang="en-GB" sz="3600" dirty="0"/>
              <a:t>=</a:t>
            </a:r>
            <a:r>
              <a:rPr lang="en-GB" sz="3600" dirty="0">
                <a:solidFill>
                  <a:srgbClr val="FF0000"/>
                </a:solidFill>
              </a:rPr>
              <a:t> Mass </a:t>
            </a:r>
            <a:r>
              <a:rPr lang="en-GB" sz="3600" dirty="0"/>
              <a:t>÷</a:t>
            </a:r>
            <a:r>
              <a:rPr lang="en-GB" sz="3600" dirty="0">
                <a:solidFill>
                  <a:srgbClr val="FF0000"/>
                </a:solidFill>
              </a:rPr>
              <a:t> Volume</a:t>
            </a:r>
          </a:p>
          <a:p>
            <a:pPr algn="ctr"/>
            <a:endParaRPr lang="en-GB" sz="3600" dirty="0">
              <a:solidFill>
                <a:srgbClr val="FF0000"/>
              </a:solidFill>
            </a:endParaRPr>
          </a:p>
          <a:p>
            <a:pPr algn="ctr"/>
            <a:r>
              <a:rPr lang="en-GB" sz="3600" dirty="0">
                <a:solidFill>
                  <a:srgbClr val="FF0000"/>
                </a:solidFill>
              </a:rPr>
              <a:t>Volume </a:t>
            </a:r>
            <a:r>
              <a:rPr lang="en-GB" sz="3600" dirty="0"/>
              <a:t>=</a:t>
            </a:r>
            <a:r>
              <a:rPr lang="en-GB" sz="3600" dirty="0">
                <a:solidFill>
                  <a:srgbClr val="FF0000"/>
                </a:solidFill>
              </a:rPr>
              <a:t> Mass </a:t>
            </a:r>
            <a:r>
              <a:rPr lang="en-GB" sz="3600" dirty="0"/>
              <a:t>÷</a:t>
            </a:r>
            <a:r>
              <a:rPr lang="en-GB" sz="3600" dirty="0">
                <a:solidFill>
                  <a:srgbClr val="FF0000"/>
                </a:solidFill>
              </a:rPr>
              <a:t> Density </a:t>
            </a:r>
          </a:p>
          <a:p>
            <a:pPr algn="ctr"/>
            <a:endParaRPr lang="en-GB" sz="3600" dirty="0">
              <a:solidFill>
                <a:srgbClr val="FF0000"/>
              </a:solidFill>
            </a:endParaRPr>
          </a:p>
          <a:p>
            <a:pPr algn="ctr"/>
            <a:r>
              <a:rPr lang="en-GB" sz="3600" dirty="0">
                <a:solidFill>
                  <a:srgbClr val="FF0000"/>
                </a:solidFill>
              </a:rPr>
              <a:t>Mass </a:t>
            </a:r>
            <a:r>
              <a:rPr lang="en-GB" sz="3600" dirty="0"/>
              <a:t>=</a:t>
            </a:r>
            <a:r>
              <a:rPr lang="en-GB" sz="3600" dirty="0">
                <a:solidFill>
                  <a:srgbClr val="FF0000"/>
                </a:solidFill>
              </a:rPr>
              <a:t> Density </a:t>
            </a:r>
            <a:r>
              <a:rPr lang="en-GB" sz="3600" dirty="0"/>
              <a:t>x</a:t>
            </a:r>
            <a:r>
              <a:rPr lang="en-GB" sz="3600" dirty="0">
                <a:solidFill>
                  <a:srgbClr val="FF0000"/>
                </a:solidFill>
              </a:rPr>
              <a:t> Volume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260649"/>
            <a:ext cx="3600400" cy="319730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472929" y="797470"/>
            <a:ext cx="59766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3 formula that you get form the formula triangle?</a:t>
            </a:r>
          </a:p>
        </p:txBody>
      </p:sp>
    </p:spTree>
    <p:extLst>
      <p:ext uri="{BB962C8B-B14F-4D97-AF65-F5344CB8AC3E}">
        <p14:creationId xmlns:p14="http://schemas.microsoft.com/office/powerpoint/2010/main" val="167271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1744" y="2996952"/>
            <a:ext cx="4333845" cy="34563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6000" dirty="0">
                <a:solidFill>
                  <a:srgbClr val="00B050"/>
                </a:solidFill>
              </a:rPr>
              <a:t>D</a:t>
            </a:r>
            <a:r>
              <a:rPr lang="en-GB" sz="6000" dirty="0"/>
              <a:t> = </a:t>
            </a:r>
            <a:r>
              <a:rPr lang="en-GB" sz="6000" dirty="0">
                <a:solidFill>
                  <a:srgbClr val="FF0000"/>
                </a:solidFill>
              </a:rPr>
              <a:t>M</a:t>
            </a:r>
            <a:r>
              <a:rPr lang="en-GB" sz="6000" dirty="0"/>
              <a:t> ÷ </a:t>
            </a:r>
            <a:r>
              <a:rPr lang="en-GB" sz="6000" dirty="0">
                <a:solidFill>
                  <a:srgbClr val="0000FF"/>
                </a:solidFill>
              </a:rPr>
              <a:t>V</a:t>
            </a:r>
          </a:p>
          <a:p>
            <a:pPr marL="0" indent="0" algn="ctr">
              <a:buNone/>
            </a:pPr>
            <a:r>
              <a:rPr lang="en-GB" sz="6000" dirty="0">
                <a:solidFill>
                  <a:srgbClr val="00B050"/>
                </a:solidFill>
              </a:rPr>
              <a:t>D</a:t>
            </a:r>
            <a:r>
              <a:rPr lang="en-GB" sz="6000" dirty="0"/>
              <a:t> = </a:t>
            </a:r>
            <a:r>
              <a:rPr lang="en-GB" sz="6000" dirty="0">
                <a:solidFill>
                  <a:srgbClr val="FF0000"/>
                </a:solidFill>
              </a:rPr>
              <a:t>40</a:t>
            </a:r>
            <a:r>
              <a:rPr lang="en-GB" sz="6000" dirty="0"/>
              <a:t> ÷ </a:t>
            </a:r>
            <a:r>
              <a:rPr lang="en-GB" sz="6000" dirty="0">
                <a:solidFill>
                  <a:srgbClr val="0000FF"/>
                </a:solidFill>
              </a:rPr>
              <a:t>4</a:t>
            </a:r>
          </a:p>
          <a:p>
            <a:pPr marL="0" indent="0" algn="ctr">
              <a:buNone/>
            </a:pPr>
            <a:r>
              <a:rPr lang="en-GB" sz="6000" dirty="0">
                <a:solidFill>
                  <a:srgbClr val="00B050"/>
                </a:solidFill>
              </a:rPr>
              <a:t>D</a:t>
            </a:r>
            <a:r>
              <a:rPr lang="en-GB" sz="6000" dirty="0"/>
              <a:t> = </a:t>
            </a:r>
            <a:r>
              <a:rPr lang="en-GB" sz="6000" dirty="0">
                <a:solidFill>
                  <a:srgbClr val="00B050"/>
                </a:solidFill>
              </a:rPr>
              <a:t>10</a:t>
            </a:r>
            <a:r>
              <a:rPr lang="en-GB" sz="6000" dirty="0"/>
              <a:t> g/cm</a:t>
            </a:r>
            <a:r>
              <a:rPr lang="en-GB" sz="6000" baseline="30000" dirty="0"/>
              <a:t>3</a:t>
            </a:r>
          </a:p>
        </p:txBody>
      </p:sp>
      <p:sp>
        <p:nvSpPr>
          <p:cNvPr id="5" name="Rectangle 4"/>
          <p:cNvSpPr/>
          <p:nvPr/>
        </p:nvSpPr>
        <p:spPr>
          <a:xfrm>
            <a:off x="1533159" y="188640"/>
            <a:ext cx="91514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A piece of metal weighs </a:t>
            </a:r>
            <a:r>
              <a:rPr lang="en-GB" sz="5400" dirty="0">
                <a:solidFill>
                  <a:srgbClr val="FF0000"/>
                </a:solidFill>
              </a:rPr>
              <a:t>40g</a:t>
            </a:r>
            <a:r>
              <a:rPr lang="en-GB" sz="5400" dirty="0"/>
              <a:t> </a:t>
            </a:r>
          </a:p>
          <a:p>
            <a:pPr algn="ctr"/>
            <a:r>
              <a:rPr lang="en-GB" sz="5400" dirty="0"/>
              <a:t>and has a volume of </a:t>
            </a:r>
            <a:r>
              <a:rPr lang="en-GB" sz="5400" dirty="0">
                <a:solidFill>
                  <a:srgbClr val="0000FF"/>
                </a:solidFill>
              </a:rPr>
              <a:t>4cm</a:t>
            </a:r>
            <a:r>
              <a:rPr lang="en-GB" sz="5400" baseline="30000" dirty="0">
                <a:solidFill>
                  <a:srgbClr val="0000FF"/>
                </a:solidFill>
              </a:rPr>
              <a:t>3</a:t>
            </a:r>
            <a:r>
              <a:rPr lang="en-GB" sz="5400" dirty="0"/>
              <a:t>. </a:t>
            </a:r>
          </a:p>
          <a:p>
            <a:pPr algn="ctr"/>
            <a:r>
              <a:rPr lang="en-GB" sz="5400" dirty="0"/>
              <a:t>What is it’s density?</a:t>
            </a:r>
          </a:p>
        </p:txBody>
      </p:sp>
    </p:spTree>
    <p:extLst>
      <p:ext uri="{BB962C8B-B14F-4D97-AF65-F5344CB8AC3E}">
        <p14:creationId xmlns:p14="http://schemas.microsoft.com/office/powerpoint/2010/main" val="365929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5760" y="2924944"/>
            <a:ext cx="4235125" cy="35283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6600" dirty="0">
                <a:solidFill>
                  <a:srgbClr val="0000FF"/>
                </a:solidFill>
              </a:rPr>
              <a:t>V</a:t>
            </a:r>
            <a:r>
              <a:rPr lang="en-GB" sz="6600" dirty="0"/>
              <a:t> = </a:t>
            </a:r>
            <a:r>
              <a:rPr lang="en-GB" sz="6600" dirty="0">
                <a:solidFill>
                  <a:srgbClr val="FF0000"/>
                </a:solidFill>
              </a:rPr>
              <a:t>M</a:t>
            </a:r>
            <a:r>
              <a:rPr lang="en-GB" sz="6600" dirty="0"/>
              <a:t> ÷ </a:t>
            </a:r>
            <a:r>
              <a:rPr lang="en-GB" sz="6600" dirty="0">
                <a:solidFill>
                  <a:srgbClr val="00B050"/>
                </a:solidFill>
              </a:rPr>
              <a:t>D</a:t>
            </a:r>
          </a:p>
          <a:p>
            <a:pPr marL="0" indent="0" algn="ctr">
              <a:buNone/>
            </a:pPr>
            <a:r>
              <a:rPr lang="en-GB" sz="6600" dirty="0">
                <a:solidFill>
                  <a:srgbClr val="0000FF"/>
                </a:solidFill>
              </a:rPr>
              <a:t>V</a:t>
            </a:r>
            <a:r>
              <a:rPr lang="en-GB" sz="6600" dirty="0"/>
              <a:t> = </a:t>
            </a:r>
            <a:r>
              <a:rPr lang="en-GB" sz="6600" dirty="0">
                <a:solidFill>
                  <a:srgbClr val="FF0000"/>
                </a:solidFill>
              </a:rPr>
              <a:t>72</a:t>
            </a:r>
            <a:r>
              <a:rPr lang="en-GB" sz="6600" dirty="0"/>
              <a:t> ÷ </a:t>
            </a:r>
            <a:r>
              <a:rPr lang="en-GB" sz="6600" dirty="0">
                <a:solidFill>
                  <a:srgbClr val="00B050"/>
                </a:solidFill>
              </a:rPr>
              <a:t>9</a:t>
            </a:r>
          </a:p>
          <a:p>
            <a:pPr marL="0" indent="0" algn="ctr">
              <a:buNone/>
            </a:pPr>
            <a:r>
              <a:rPr lang="en-GB" sz="6600" dirty="0">
                <a:solidFill>
                  <a:srgbClr val="0000FF"/>
                </a:solidFill>
              </a:rPr>
              <a:t>V</a:t>
            </a:r>
            <a:r>
              <a:rPr lang="en-GB" sz="6600" dirty="0"/>
              <a:t> = </a:t>
            </a:r>
            <a:r>
              <a:rPr lang="en-GB" sz="6600" dirty="0">
                <a:solidFill>
                  <a:srgbClr val="0000FF"/>
                </a:solidFill>
              </a:rPr>
              <a:t>8 </a:t>
            </a:r>
            <a:r>
              <a:rPr lang="en-GB" sz="6600" dirty="0"/>
              <a:t>m</a:t>
            </a:r>
            <a:r>
              <a:rPr lang="en-GB" sz="6600" baseline="30000" dirty="0"/>
              <a:t>3</a:t>
            </a:r>
          </a:p>
        </p:txBody>
      </p:sp>
      <p:sp>
        <p:nvSpPr>
          <p:cNvPr id="5" name="Rectangle 4"/>
          <p:cNvSpPr/>
          <p:nvPr/>
        </p:nvSpPr>
        <p:spPr>
          <a:xfrm>
            <a:off x="544710" y="188640"/>
            <a:ext cx="110172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What is the volume of a piece of rock </a:t>
            </a:r>
          </a:p>
          <a:p>
            <a:pPr algn="ctr"/>
            <a:r>
              <a:rPr lang="en-GB" sz="5400" dirty="0"/>
              <a:t>that has a mass of </a:t>
            </a:r>
            <a:r>
              <a:rPr lang="en-GB" sz="5400" dirty="0">
                <a:solidFill>
                  <a:srgbClr val="FF0000"/>
                </a:solidFill>
              </a:rPr>
              <a:t>72kg</a:t>
            </a:r>
            <a:r>
              <a:rPr lang="en-GB" sz="5400" dirty="0"/>
              <a:t> </a:t>
            </a:r>
          </a:p>
          <a:p>
            <a:pPr algn="ctr"/>
            <a:r>
              <a:rPr lang="en-GB" sz="5400" dirty="0"/>
              <a:t>and a density of </a:t>
            </a:r>
            <a:r>
              <a:rPr lang="en-GB" sz="5400" dirty="0">
                <a:solidFill>
                  <a:srgbClr val="00B050"/>
                </a:solidFill>
              </a:rPr>
              <a:t>9 kg/m</a:t>
            </a:r>
            <a:r>
              <a:rPr lang="en-GB" sz="5400" baseline="30000" dirty="0">
                <a:solidFill>
                  <a:srgbClr val="00B050"/>
                </a:solidFill>
              </a:rPr>
              <a:t>3</a:t>
            </a:r>
            <a:r>
              <a:rPr lang="en-GB" sz="5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7607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256</Words>
  <Application>Microsoft Office PowerPoint</Application>
  <PresentationFormat>Widescreen</PresentationFormat>
  <Paragraphs>45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These two objects have  the same volume,  so why is one heavier?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</dc:title>
  <dc:creator>Daniel Burke</dc:creator>
  <cp:lastModifiedBy>Stewart Gale</cp:lastModifiedBy>
  <cp:revision>17</cp:revision>
  <dcterms:created xsi:type="dcterms:W3CDTF">2012-01-15T23:53:02Z</dcterms:created>
  <dcterms:modified xsi:type="dcterms:W3CDTF">2022-11-16T17:36:50Z</dcterms:modified>
</cp:coreProperties>
</file>