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6" r:id="rId3"/>
    <p:sldId id="263" r:id="rId4"/>
    <p:sldId id="265" r:id="rId5"/>
    <p:sldId id="267" r:id="rId6"/>
    <p:sldId id="268" r:id="rId7"/>
    <p:sldId id="271" r:id="rId8"/>
    <p:sldId id="272" r:id="rId9"/>
    <p:sldId id="273" r:id="rId10"/>
    <p:sldId id="274" r:id="rId11"/>
    <p:sldId id="275" r:id="rId12"/>
    <p:sldId id="262" r:id="rId13"/>
    <p:sldId id="264" r:id="rId14"/>
    <p:sldId id="26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8F7C8B-A851-412D-AC63-65DF12CA266D}" v="16" dt="2023-01-09T07:25:53.5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E8F7C8B-A851-412D-AC63-65DF12CA266D}"/>
    <pc:docChg chg="custSel addSld delSld modSld">
      <pc:chgData name="Stewart Gale" userId="3647ddd2-6040-41ae-a96d-232c23482af8" providerId="ADAL" clId="{1E8F7C8B-A851-412D-AC63-65DF12CA266D}" dt="2025-05-13T11:35:15.745" v="70" actId="20577"/>
      <pc:docMkLst>
        <pc:docMk/>
      </pc:docMkLst>
      <pc:sldChg chg="delSp modSp mod">
        <pc:chgData name="Stewart Gale" userId="3647ddd2-6040-41ae-a96d-232c23482af8" providerId="ADAL" clId="{1E8F7C8B-A851-412D-AC63-65DF12CA266D}" dt="2021-10-27T17:17:56.796" v="49" actId="1076"/>
        <pc:sldMkLst>
          <pc:docMk/>
          <pc:sldMk cId="3282816762" sldId="260"/>
        </pc:sldMkLst>
      </pc:sldChg>
      <pc:sldChg chg="delSp modSp mod">
        <pc:chgData name="Stewart Gale" userId="3647ddd2-6040-41ae-a96d-232c23482af8" providerId="ADAL" clId="{1E8F7C8B-A851-412D-AC63-65DF12CA266D}" dt="2021-10-27T17:14:48.611" v="19" actId="1076"/>
        <pc:sldMkLst>
          <pc:docMk/>
          <pc:sldMk cId="3671768005" sldId="266"/>
        </pc:sldMkLst>
      </pc:sldChg>
      <pc:sldChg chg="modSp del">
        <pc:chgData name="Stewart Gale" userId="3647ddd2-6040-41ae-a96d-232c23482af8" providerId="ADAL" clId="{1E8F7C8B-A851-412D-AC63-65DF12CA266D}" dt="2025-05-13T11:34:45.482" v="61" actId="47"/>
        <pc:sldMkLst>
          <pc:docMk/>
          <pc:sldMk cId="1013318580" sldId="269"/>
        </pc:sldMkLst>
      </pc:sldChg>
      <pc:sldChg chg="del">
        <pc:chgData name="Stewart Gale" userId="3647ddd2-6040-41ae-a96d-232c23482af8" providerId="ADAL" clId="{1E8F7C8B-A851-412D-AC63-65DF12CA266D}" dt="2025-05-13T11:34:46.248" v="62" actId="47"/>
        <pc:sldMkLst>
          <pc:docMk/>
          <pc:sldMk cId="4197502171" sldId="270"/>
        </pc:sldMkLst>
      </pc:sldChg>
      <pc:sldChg chg="modSp mod modAnim">
        <pc:chgData name="Stewart Gale" userId="3647ddd2-6040-41ae-a96d-232c23482af8" providerId="ADAL" clId="{1E8F7C8B-A851-412D-AC63-65DF12CA266D}" dt="2025-05-13T11:34:54.505" v="64" actId="20577"/>
        <pc:sldMkLst>
          <pc:docMk/>
          <pc:sldMk cId="2655535187" sldId="271"/>
        </pc:sldMkLst>
        <pc:graphicFrameChg chg="modGraphic">
          <ac:chgData name="Stewart Gale" userId="3647ddd2-6040-41ae-a96d-232c23482af8" providerId="ADAL" clId="{1E8F7C8B-A851-412D-AC63-65DF12CA266D}" dt="2025-05-13T11:34:54.505" v="64" actId="20577"/>
          <ac:graphicFrameMkLst>
            <pc:docMk/>
            <pc:sldMk cId="2655535187" sldId="271"/>
            <ac:graphicFrameMk id="3" creationId="{00000000-0000-0000-0000-000000000000}"/>
          </ac:graphicFrameMkLst>
        </pc:graphicFrameChg>
      </pc:sldChg>
      <pc:sldChg chg="modSp mod modAnim">
        <pc:chgData name="Stewart Gale" userId="3647ddd2-6040-41ae-a96d-232c23482af8" providerId="ADAL" clId="{1E8F7C8B-A851-412D-AC63-65DF12CA266D}" dt="2025-05-13T11:35:02.026" v="66" actId="20577"/>
        <pc:sldMkLst>
          <pc:docMk/>
          <pc:sldMk cId="1895882958" sldId="272"/>
        </pc:sldMkLst>
        <pc:graphicFrameChg chg="modGraphic">
          <ac:chgData name="Stewart Gale" userId="3647ddd2-6040-41ae-a96d-232c23482af8" providerId="ADAL" clId="{1E8F7C8B-A851-412D-AC63-65DF12CA266D}" dt="2025-05-13T11:35:02.026" v="66" actId="20577"/>
          <ac:graphicFrameMkLst>
            <pc:docMk/>
            <pc:sldMk cId="1895882958" sldId="272"/>
            <ac:graphicFrameMk id="3" creationId="{00000000-0000-0000-0000-000000000000}"/>
          </ac:graphicFrameMkLst>
        </pc:graphicFrameChg>
      </pc:sldChg>
      <pc:sldChg chg="modSp mod modAnim">
        <pc:chgData name="Stewart Gale" userId="3647ddd2-6040-41ae-a96d-232c23482af8" providerId="ADAL" clId="{1E8F7C8B-A851-412D-AC63-65DF12CA266D}" dt="2025-05-13T11:35:09.894" v="68" actId="20577"/>
        <pc:sldMkLst>
          <pc:docMk/>
          <pc:sldMk cId="3818376453" sldId="273"/>
        </pc:sldMkLst>
        <pc:graphicFrameChg chg="modGraphic">
          <ac:chgData name="Stewart Gale" userId="3647ddd2-6040-41ae-a96d-232c23482af8" providerId="ADAL" clId="{1E8F7C8B-A851-412D-AC63-65DF12CA266D}" dt="2025-05-13T11:35:09.894" v="68" actId="20577"/>
          <ac:graphicFrameMkLst>
            <pc:docMk/>
            <pc:sldMk cId="3818376453" sldId="273"/>
            <ac:graphicFrameMk id="3" creationId="{00000000-0000-0000-0000-000000000000}"/>
          </ac:graphicFrameMkLst>
        </pc:graphicFrameChg>
      </pc:sldChg>
      <pc:sldChg chg="modAnim">
        <pc:chgData name="Stewart Gale" userId="3647ddd2-6040-41ae-a96d-232c23482af8" providerId="ADAL" clId="{1E8F7C8B-A851-412D-AC63-65DF12CA266D}" dt="2023-01-09T07:25:53.588" v="60"/>
        <pc:sldMkLst>
          <pc:docMk/>
          <pc:sldMk cId="2088723093" sldId="274"/>
        </pc:sldMkLst>
      </pc:sldChg>
      <pc:sldChg chg="modSp mod">
        <pc:chgData name="Stewart Gale" userId="3647ddd2-6040-41ae-a96d-232c23482af8" providerId="ADAL" clId="{1E8F7C8B-A851-412D-AC63-65DF12CA266D}" dt="2025-05-13T11:35:15.745" v="70" actId="20577"/>
        <pc:sldMkLst>
          <pc:docMk/>
          <pc:sldMk cId="2868244167" sldId="275"/>
        </pc:sldMkLst>
        <pc:graphicFrameChg chg="modGraphic">
          <ac:chgData name="Stewart Gale" userId="3647ddd2-6040-41ae-a96d-232c23482af8" providerId="ADAL" clId="{1E8F7C8B-A851-412D-AC63-65DF12CA266D}" dt="2025-05-13T11:35:15.745" v="70" actId="20577"/>
          <ac:graphicFrameMkLst>
            <pc:docMk/>
            <pc:sldMk cId="2868244167" sldId="275"/>
            <ac:graphicFrameMk id="3" creationId="{00000000-0000-0000-0000-000000000000}"/>
          </ac:graphicFrameMkLst>
        </pc:graphicFrameChg>
      </pc:sldChg>
      <pc:sldChg chg="delSp modSp add mod">
        <pc:chgData name="Stewart Gale" userId="3647ddd2-6040-41ae-a96d-232c23482af8" providerId="ADAL" clId="{1E8F7C8B-A851-412D-AC63-65DF12CA266D}" dt="2021-10-27T17:15:43.310" v="35" actId="403"/>
        <pc:sldMkLst>
          <pc:docMk/>
          <pc:sldMk cId="1463715618" sldId="27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409E-515C-47AC-8333-9FD43124A17D}" type="datetimeFigureOut">
              <a:rPr lang="en-GB" smtClean="0"/>
              <a:t>13/05/2025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8E4E-FEF8-4F2D-B186-8C430F0B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885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409E-515C-47AC-8333-9FD43124A17D}" type="datetimeFigureOut">
              <a:rPr lang="en-GB" smtClean="0"/>
              <a:t>13/05/2025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8E4E-FEF8-4F2D-B186-8C430F0B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409E-515C-47AC-8333-9FD43124A17D}" type="datetimeFigureOut">
              <a:rPr lang="en-GB" smtClean="0"/>
              <a:t>13/05/2025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8E4E-FEF8-4F2D-B186-8C430F0B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9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409E-515C-47AC-8333-9FD43124A17D}" type="datetimeFigureOut">
              <a:rPr lang="en-GB" smtClean="0"/>
              <a:t>13/05/2025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8E4E-FEF8-4F2D-B186-8C430F0B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00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409E-515C-47AC-8333-9FD43124A17D}" type="datetimeFigureOut">
              <a:rPr lang="en-GB" smtClean="0"/>
              <a:t>13/05/2025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8E4E-FEF8-4F2D-B186-8C430F0B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666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409E-515C-47AC-8333-9FD43124A17D}" type="datetimeFigureOut">
              <a:rPr lang="en-GB" smtClean="0"/>
              <a:t>13/05/2025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8E4E-FEF8-4F2D-B186-8C430F0B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215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409E-515C-47AC-8333-9FD43124A17D}" type="datetimeFigureOut">
              <a:rPr lang="en-GB" smtClean="0"/>
              <a:t>13/05/2025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8E4E-FEF8-4F2D-B186-8C430F0B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668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409E-515C-47AC-8333-9FD43124A17D}" type="datetimeFigureOut">
              <a:rPr lang="en-GB" smtClean="0"/>
              <a:t>13/05/2025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8E4E-FEF8-4F2D-B186-8C430F0B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0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409E-515C-47AC-8333-9FD43124A17D}" type="datetimeFigureOut">
              <a:rPr lang="en-GB" smtClean="0"/>
              <a:t>13/05/2025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8E4E-FEF8-4F2D-B186-8C430F0B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867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409E-515C-47AC-8333-9FD43124A17D}" type="datetimeFigureOut">
              <a:rPr lang="en-GB" smtClean="0"/>
              <a:t>13/05/2025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8E4E-FEF8-4F2D-B186-8C430F0B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175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409E-515C-47AC-8333-9FD43124A17D}" type="datetimeFigureOut">
              <a:rPr lang="en-GB" smtClean="0"/>
              <a:t>13/05/2025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18E4E-FEF8-4F2D-B186-8C430F0B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396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F409E-515C-47AC-8333-9FD43124A17D}" type="datetimeFigureOut">
              <a:rPr lang="en-GB" smtClean="0"/>
              <a:t>13/05/2025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18E4E-FEF8-4F2D-B186-8C430F0B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2640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0683" y="1406241"/>
            <a:ext cx="110614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</a:t>
            </a:r>
            <a:r>
              <a:rPr lang="en-US" sz="12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P</a:t>
            </a:r>
            <a:r>
              <a:rPr lang="en-US" sz="120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ercentage </a:t>
            </a:r>
            <a:r>
              <a:rPr lang="en-US" sz="12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Change</a:t>
            </a:r>
            <a:endParaRPr lang="en-GB" sz="12000" dirty="0"/>
          </a:p>
        </p:txBody>
      </p:sp>
    </p:spTree>
    <p:extLst>
      <p:ext uri="{BB962C8B-B14F-4D97-AF65-F5344CB8AC3E}">
        <p14:creationId xmlns:p14="http://schemas.microsoft.com/office/powerpoint/2010/main" val="3671768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365628"/>
              </p:ext>
            </p:extLst>
          </p:nvPr>
        </p:nvGraphicFramePr>
        <p:xfrm>
          <a:off x="343594" y="1619663"/>
          <a:ext cx="11526980" cy="3783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1250">
                  <a:extLst>
                    <a:ext uri="{9D8B030D-6E8A-4147-A177-3AD203B41FA5}">
                      <a16:colId xmlns:a16="http://schemas.microsoft.com/office/drawing/2014/main" val="287003131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577082177"/>
                    </a:ext>
                  </a:extLst>
                </a:gridCol>
                <a:gridCol w="2887287">
                  <a:extLst>
                    <a:ext uri="{9D8B030D-6E8A-4147-A177-3AD203B41FA5}">
                      <a16:colId xmlns:a16="http://schemas.microsoft.com/office/drawing/2014/main" val="295970397"/>
                    </a:ext>
                  </a:extLst>
                </a:gridCol>
                <a:gridCol w="3120043">
                  <a:extLst>
                    <a:ext uri="{9D8B030D-6E8A-4147-A177-3AD203B41FA5}">
                      <a16:colId xmlns:a16="http://schemas.microsoft.com/office/drawing/2014/main" val="2179614592"/>
                    </a:ext>
                  </a:extLst>
                </a:gridCol>
              </a:tblGrid>
              <a:tr h="2403104"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Investment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Return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Fraction</a:t>
                      </a:r>
                    </a:p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Profit</a:t>
                      </a:r>
                      <a:r>
                        <a:rPr lang="en-GB" sz="4400" baseline="0" dirty="0">
                          <a:solidFill>
                            <a:schemeClr val="tx1"/>
                          </a:solidFill>
                        </a:rPr>
                        <a:t>/Loss</a:t>
                      </a:r>
                      <a:endParaRPr lang="en-GB" sz="4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% Change</a:t>
                      </a:r>
                    </a:p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Profit/Loss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814941"/>
                  </a:ext>
                </a:extLst>
              </a:tr>
              <a:tr h="1380506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£200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£190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230448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9657737" y="4251926"/>
            <a:ext cx="13869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b="1" dirty="0">
                <a:solidFill>
                  <a:prstClr val="black"/>
                </a:solidFill>
              </a:rPr>
              <a:t>5%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707478" y="4039313"/>
                <a:ext cx="115127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7478" y="4039313"/>
                <a:ext cx="1151277" cy="12488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87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6051596"/>
              </p:ext>
            </p:extLst>
          </p:nvPr>
        </p:nvGraphicFramePr>
        <p:xfrm>
          <a:off x="343594" y="1619663"/>
          <a:ext cx="11526980" cy="3783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1250">
                  <a:extLst>
                    <a:ext uri="{9D8B030D-6E8A-4147-A177-3AD203B41FA5}">
                      <a16:colId xmlns:a16="http://schemas.microsoft.com/office/drawing/2014/main" val="287003131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577082177"/>
                    </a:ext>
                  </a:extLst>
                </a:gridCol>
                <a:gridCol w="2887287">
                  <a:extLst>
                    <a:ext uri="{9D8B030D-6E8A-4147-A177-3AD203B41FA5}">
                      <a16:colId xmlns:a16="http://schemas.microsoft.com/office/drawing/2014/main" val="295970397"/>
                    </a:ext>
                  </a:extLst>
                </a:gridCol>
                <a:gridCol w="3120043">
                  <a:extLst>
                    <a:ext uri="{9D8B030D-6E8A-4147-A177-3AD203B41FA5}">
                      <a16:colId xmlns:a16="http://schemas.microsoft.com/office/drawing/2014/main" val="2179614592"/>
                    </a:ext>
                  </a:extLst>
                </a:gridCol>
              </a:tblGrid>
              <a:tr h="2403104"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Investment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Return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Fraction</a:t>
                      </a:r>
                    </a:p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Profit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% Change</a:t>
                      </a:r>
                    </a:p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Profit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814941"/>
                  </a:ext>
                </a:extLst>
              </a:tr>
              <a:tr h="1380506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£300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£390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230448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9657737" y="4251926"/>
            <a:ext cx="13869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b="1" dirty="0">
                <a:solidFill>
                  <a:prstClr val="black"/>
                </a:solidFill>
              </a:rPr>
              <a:t>30%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707478" y="4039313"/>
                <a:ext cx="115127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90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7478" y="4039313"/>
                <a:ext cx="1151277" cy="12488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824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27092" y="4220750"/>
            <a:ext cx="90322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percentage profit?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7092" y="2776962"/>
            <a:ext cx="84956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You then sell them for £2600.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3685" y="1110785"/>
            <a:ext cx="1464926" cy="10972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8902" y="302612"/>
            <a:ext cx="10895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You invests £2000 in Facebook shares.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7176" y="2287425"/>
            <a:ext cx="1678924" cy="14559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47360" y="5144080"/>
                <a:ext cx="6186117" cy="1534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600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2000</m:t>
                        </m:r>
                      </m:den>
                    </m:f>
                  </m:oMath>
                </a14:m>
                <a:r>
                  <a:rPr lang="en-GB" sz="6600" dirty="0">
                    <a:solidFill>
                      <a:srgbClr val="002060"/>
                    </a:solidFill>
                  </a:rPr>
                  <a:t> x 100 = </a:t>
                </a:r>
                <a:r>
                  <a:rPr lang="en-GB" sz="6600" b="1" dirty="0">
                    <a:solidFill>
                      <a:srgbClr val="002060"/>
                    </a:solidFill>
                  </a:rPr>
                  <a:t>30%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7360" y="5144080"/>
                <a:ext cx="6186117" cy="1534972"/>
              </a:xfrm>
              <a:prstGeom prst="rect">
                <a:avLst/>
              </a:prstGeom>
              <a:blipFill>
                <a:blip r:embed="rId4"/>
                <a:stretch>
                  <a:fillRect r="-4236" b="-158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06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5219" y="537557"/>
            <a:ext cx="70490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You buy a car for £8000.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6724" y="2444672"/>
            <a:ext cx="96727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You then sells the car for £1600.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6724" y="4119114"/>
            <a:ext cx="87446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What is the percentage loss?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613863" y="5141899"/>
                <a:ext cx="6260972" cy="1535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6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6400</m:t>
                        </m:r>
                      </m:num>
                      <m:den>
                        <m:r>
                          <a:rPr lang="en-GB" sz="6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8000</m:t>
                        </m:r>
                      </m:den>
                    </m:f>
                  </m:oMath>
                </a14:m>
                <a:r>
                  <a:rPr lang="en-GB" sz="6600" dirty="0">
                    <a:solidFill>
                      <a:srgbClr val="FF0000"/>
                    </a:solidFill>
                  </a:rPr>
                  <a:t> x 100 = </a:t>
                </a:r>
                <a:r>
                  <a:rPr lang="en-GB" sz="6600" b="1" dirty="0">
                    <a:solidFill>
                      <a:srgbClr val="FF0000"/>
                    </a:solidFill>
                  </a:rPr>
                  <a:t>80%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863" y="5141899"/>
                <a:ext cx="6260972" cy="1535549"/>
              </a:xfrm>
              <a:prstGeom prst="rect">
                <a:avLst/>
              </a:prstGeom>
              <a:blipFill>
                <a:blip r:embed="rId2"/>
                <a:stretch>
                  <a:fillRect r="-3603" b="-158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303" y="80821"/>
            <a:ext cx="3540061" cy="198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9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1073" y="834877"/>
            <a:ext cx="110418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 dirty="0"/>
              <a:t>Percentage change 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99552" y="2929006"/>
                <a:ext cx="11227725" cy="23092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115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GB" sz="11500" i="0">
                                <a:latin typeface="Cambria Math" panose="02040503050406030204" pitchFamily="18" charset="0"/>
                              </a:rPr>
                              <m:t>Change</m:t>
                            </m:r>
                            <m:r>
                              <a:rPr lang="en-GB" sz="11500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GB" sz="11500" i="0">
                                <a:latin typeface="Cambria Math" panose="02040503050406030204" pitchFamily="18" charset="0"/>
                              </a:rPr>
                              <m:t>in</m:t>
                            </m:r>
                            <m:r>
                              <a:rPr lang="en-GB" sz="11500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GB" sz="11500" i="0">
                                <a:latin typeface="Cambria Math" panose="02040503050406030204" pitchFamily="18" charset="0"/>
                              </a:rPr>
                              <m:t>value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GB" sz="11500" i="0">
                                <a:latin typeface="Cambria Math" panose="02040503050406030204" pitchFamily="18" charset="0"/>
                              </a:rPr>
                              <m:t>Original</m:t>
                            </m:r>
                            <m:r>
                              <a:rPr lang="en-GB" sz="11500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1500" b="0" i="0" smtClean="0">
                                <a:latin typeface="Cambria Math" panose="02040503050406030204" pitchFamily="18" charset="0"/>
                              </a:rPr>
                              <m:t>v</m:t>
                            </m:r>
                            <m:r>
                              <m:rPr>
                                <m:sty m:val="p"/>
                              </m:rPr>
                              <a:rPr lang="en-GB" sz="11500" i="0">
                                <a:latin typeface="Cambria Math" panose="02040503050406030204" pitchFamily="18" charset="0"/>
                              </a:rPr>
                              <m:t>alue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11500" dirty="0"/>
                  <a:t> x 100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552" y="2929006"/>
                <a:ext cx="11227725" cy="2309287"/>
              </a:xfrm>
              <a:prstGeom prst="rect">
                <a:avLst/>
              </a:prstGeom>
              <a:blipFill>
                <a:blip r:embed="rId2"/>
                <a:stretch>
                  <a:fillRect t="-12929" r="-3963" b="-203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2816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3471" y="393212"/>
            <a:ext cx="74426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You start a cake business.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9067" t="13226" r="8463"/>
          <a:stretch/>
        </p:blipFill>
        <p:spPr>
          <a:xfrm>
            <a:off x="8271163" y="957851"/>
            <a:ext cx="3729644" cy="27862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5019" y="1818822"/>
            <a:ext cx="74426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You sell your chocolate brownies for 10dhs each.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1193" y="4075428"/>
            <a:ext cx="118096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One day you sell 30 chocolate brownies. </a:t>
            </a:r>
          </a:p>
          <a:p>
            <a:pPr algn="ctr"/>
            <a:r>
              <a:rPr lang="en-GB" sz="4800" dirty="0"/>
              <a:t>From those sales you make a profit of 300dhs.</a:t>
            </a:r>
          </a:p>
          <a:p>
            <a:pPr algn="ctr"/>
            <a:r>
              <a:rPr lang="en-GB" sz="6000" b="1" dirty="0"/>
              <a:t>True or False</a:t>
            </a:r>
            <a:r>
              <a:rPr lang="en-GB" sz="6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63715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412893"/>
              </p:ext>
            </p:extLst>
          </p:nvPr>
        </p:nvGraphicFramePr>
        <p:xfrm>
          <a:off x="548642" y="1625206"/>
          <a:ext cx="11288680" cy="225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2170">
                  <a:extLst>
                    <a:ext uri="{9D8B030D-6E8A-4147-A177-3AD203B41FA5}">
                      <a16:colId xmlns:a16="http://schemas.microsoft.com/office/drawing/2014/main" val="2870031314"/>
                    </a:ext>
                  </a:extLst>
                </a:gridCol>
                <a:gridCol w="2822170">
                  <a:extLst>
                    <a:ext uri="{9D8B030D-6E8A-4147-A177-3AD203B41FA5}">
                      <a16:colId xmlns:a16="http://schemas.microsoft.com/office/drawing/2014/main" val="1577082177"/>
                    </a:ext>
                  </a:extLst>
                </a:gridCol>
                <a:gridCol w="2822170">
                  <a:extLst>
                    <a:ext uri="{9D8B030D-6E8A-4147-A177-3AD203B41FA5}">
                      <a16:colId xmlns:a16="http://schemas.microsoft.com/office/drawing/2014/main" val="295970397"/>
                    </a:ext>
                  </a:extLst>
                </a:gridCol>
                <a:gridCol w="2822170">
                  <a:extLst>
                    <a:ext uri="{9D8B030D-6E8A-4147-A177-3AD203B41FA5}">
                      <a16:colId xmlns:a16="http://schemas.microsoft.com/office/drawing/2014/main" val="2179614592"/>
                    </a:ext>
                  </a:extLst>
                </a:gridCol>
              </a:tblGrid>
              <a:tr h="726489"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Investment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Return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Loss or Profit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How</a:t>
                      </a:r>
                      <a:r>
                        <a:rPr lang="en-GB" sz="4400" baseline="0" dirty="0">
                          <a:solidFill>
                            <a:schemeClr val="tx1"/>
                          </a:solidFill>
                        </a:rPr>
                        <a:t> much?</a:t>
                      </a:r>
                      <a:endParaRPr lang="en-GB" sz="4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814941"/>
                  </a:ext>
                </a:extLst>
              </a:tr>
              <a:tr h="726489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£200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£210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230448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736454" y="3003185"/>
            <a:ext cx="1930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Profit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779657" y="3053656"/>
            <a:ext cx="13869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800" dirty="0">
                <a:solidFill>
                  <a:prstClr val="black"/>
                </a:solidFill>
              </a:rPr>
              <a:t>£10</a:t>
            </a:r>
          </a:p>
        </p:txBody>
      </p:sp>
    </p:spTree>
    <p:extLst>
      <p:ext uri="{BB962C8B-B14F-4D97-AF65-F5344CB8AC3E}">
        <p14:creationId xmlns:p14="http://schemas.microsoft.com/office/powerpoint/2010/main" val="150071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52758"/>
              </p:ext>
            </p:extLst>
          </p:nvPr>
        </p:nvGraphicFramePr>
        <p:xfrm>
          <a:off x="393470" y="1475577"/>
          <a:ext cx="11471564" cy="225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7891">
                  <a:extLst>
                    <a:ext uri="{9D8B030D-6E8A-4147-A177-3AD203B41FA5}">
                      <a16:colId xmlns:a16="http://schemas.microsoft.com/office/drawing/2014/main" val="2870031314"/>
                    </a:ext>
                  </a:extLst>
                </a:gridCol>
                <a:gridCol w="2867891">
                  <a:extLst>
                    <a:ext uri="{9D8B030D-6E8A-4147-A177-3AD203B41FA5}">
                      <a16:colId xmlns:a16="http://schemas.microsoft.com/office/drawing/2014/main" val="1577082177"/>
                    </a:ext>
                  </a:extLst>
                </a:gridCol>
                <a:gridCol w="2867891">
                  <a:extLst>
                    <a:ext uri="{9D8B030D-6E8A-4147-A177-3AD203B41FA5}">
                      <a16:colId xmlns:a16="http://schemas.microsoft.com/office/drawing/2014/main" val="295970397"/>
                    </a:ext>
                  </a:extLst>
                </a:gridCol>
                <a:gridCol w="2867891">
                  <a:extLst>
                    <a:ext uri="{9D8B030D-6E8A-4147-A177-3AD203B41FA5}">
                      <a16:colId xmlns:a16="http://schemas.microsoft.com/office/drawing/2014/main" val="2179614592"/>
                    </a:ext>
                  </a:extLst>
                </a:gridCol>
              </a:tblGrid>
              <a:tr h="726489"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Investment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Return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Loss or Profit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How</a:t>
                      </a:r>
                      <a:r>
                        <a:rPr lang="en-GB" sz="4400" baseline="0" dirty="0">
                          <a:solidFill>
                            <a:schemeClr val="tx1"/>
                          </a:solidFill>
                        </a:rPr>
                        <a:t> much?</a:t>
                      </a:r>
                      <a:endParaRPr lang="en-GB" sz="4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814941"/>
                  </a:ext>
                </a:extLst>
              </a:tr>
              <a:tr h="726489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£200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£190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44227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764160" y="2807767"/>
            <a:ext cx="15626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Loss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846157" y="2900100"/>
            <a:ext cx="11224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800" dirty="0">
                <a:solidFill>
                  <a:prstClr val="black"/>
                </a:solidFill>
              </a:rPr>
              <a:t>£10</a:t>
            </a:r>
          </a:p>
        </p:txBody>
      </p:sp>
    </p:spTree>
    <p:extLst>
      <p:ext uri="{BB962C8B-B14F-4D97-AF65-F5344CB8AC3E}">
        <p14:creationId xmlns:p14="http://schemas.microsoft.com/office/powerpoint/2010/main" val="10909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083004"/>
              </p:ext>
            </p:extLst>
          </p:nvPr>
        </p:nvGraphicFramePr>
        <p:xfrm>
          <a:off x="465514" y="1442327"/>
          <a:ext cx="11288680" cy="225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2170">
                  <a:extLst>
                    <a:ext uri="{9D8B030D-6E8A-4147-A177-3AD203B41FA5}">
                      <a16:colId xmlns:a16="http://schemas.microsoft.com/office/drawing/2014/main" val="2870031314"/>
                    </a:ext>
                  </a:extLst>
                </a:gridCol>
                <a:gridCol w="2822170">
                  <a:extLst>
                    <a:ext uri="{9D8B030D-6E8A-4147-A177-3AD203B41FA5}">
                      <a16:colId xmlns:a16="http://schemas.microsoft.com/office/drawing/2014/main" val="1577082177"/>
                    </a:ext>
                  </a:extLst>
                </a:gridCol>
                <a:gridCol w="2822170">
                  <a:extLst>
                    <a:ext uri="{9D8B030D-6E8A-4147-A177-3AD203B41FA5}">
                      <a16:colId xmlns:a16="http://schemas.microsoft.com/office/drawing/2014/main" val="295970397"/>
                    </a:ext>
                  </a:extLst>
                </a:gridCol>
                <a:gridCol w="2822170">
                  <a:extLst>
                    <a:ext uri="{9D8B030D-6E8A-4147-A177-3AD203B41FA5}">
                      <a16:colId xmlns:a16="http://schemas.microsoft.com/office/drawing/2014/main" val="2179614592"/>
                    </a:ext>
                  </a:extLst>
                </a:gridCol>
              </a:tblGrid>
              <a:tr h="726489"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Investment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Return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Loss or Profit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How</a:t>
                      </a:r>
                      <a:r>
                        <a:rPr lang="en-GB" sz="4400" baseline="0" dirty="0">
                          <a:solidFill>
                            <a:schemeClr val="tx1"/>
                          </a:solidFill>
                        </a:rPr>
                        <a:t> much?</a:t>
                      </a:r>
                      <a:endParaRPr lang="en-GB" sz="4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814941"/>
                  </a:ext>
                </a:extLst>
              </a:tr>
              <a:tr h="726489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£200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£200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9817288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154189" y="2928405"/>
            <a:ext cx="27625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Broke Even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904950" y="2866850"/>
            <a:ext cx="9408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800" dirty="0">
                <a:solidFill>
                  <a:prstClr val="black"/>
                </a:solidFill>
              </a:rPr>
              <a:t>£0</a:t>
            </a:r>
          </a:p>
        </p:txBody>
      </p:sp>
    </p:spTree>
    <p:extLst>
      <p:ext uri="{BB962C8B-B14F-4D97-AF65-F5344CB8AC3E}">
        <p14:creationId xmlns:p14="http://schemas.microsoft.com/office/powerpoint/2010/main" val="284231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9809478"/>
              </p:ext>
            </p:extLst>
          </p:nvPr>
        </p:nvGraphicFramePr>
        <p:xfrm>
          <a:off x="437805" y="1431243"/>
          <a:ext cx="11288680" cy="225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2170">
                  <a:extLst>
                    <a:ext uri="{9D8B030D-6E8A-4147-A177-3AD203B41FA5}">
                      <a16:colId xmlns:a16="http://schemas.microsoft.com/office/drawing/2014/main" val="2870031314"/>
                    </a:ext>
                  </a:extLst>
                </a:gridCol>
                <a:gridCol w="2822170">
                  <a:extLst>
                    <a:ext uri="{9D8B030D-6E8A-4147-A177-3AD203B41FA5}">
                      <a16:colId xmlns:a16="http://schemas.microsoft.com/office/drawing/2014/main" val="1577082177"/>
                    </a:ext>
                  </a:extLst>
                </a:gridCol>
                <a:gridCol w="2822170">
                  <a:extLst>
                    <a:ext uri="{9D8B030D-6E8A-4147-A177-3AD203B41FA5}">
                      <a16:colId xmlns:a16="http://schemas.microsoft.com/office/drawing/2014/main" val="295970397"/>
                    </a:ext>
                  </a:extLst>
                </a:gridCol>
                <a:gridCol w="2822170">
                  <a:extLst>
                    <a:ext uri="{9D8B030D-6E8A-4147-A177-3AD203B41FA5}">
                      <a16:colId xmlns:a16="http://schemas.microsoft.com/office/drawing/2014/main" val="2179614592"/>
                    </a:ext>
                  </a:extLst>
                </a:gridCol>
              </a:tblGrid>
              <a:tr h="726489"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Investment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Return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Loss or Profit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How</a:t>
                      </a:r>
                      <a:r>
                        <a:rPr lang="en-GB" sz="4400" baseline="0" dirty="0">
                          <a:solidFill>
                            <a:schemeClr val="tx1"/>
                          </a:solidFill>
                        </a:rPr>
                        <a:t> much?</a:t>
                      </a:r>
                      <a:endParaRPr lang="en-GB" sz="4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814941"/>
                  </a:ext>
                </a:extLst>
              </a:tr>
              <a:tr h="726489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£200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£170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8302416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791871" y="2763433"/>
            <a:ext cx="15626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Loss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790741" y="2855766"/>
            <a:ext cx="11224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800" dirty="0">
                <a:solidFill>
                  <a:prstClr val="black"/>
                </a:solidFill>
              </a:rPr>
              <a:t>£30</a:t>
            </a:r>
          </a:p>
        </p:txBody>
      </p:sp>
    </p:spTree>
    <p:extLst>
      <p:ext uri="{BB962C8B-B14F-4D97-AF65-F5344CB8AC3E}">
        <p14:creationId xmlns:p14="http://schemas.microsoft.com/office/powerpoint/2010/main" val="2513895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8536164"/>
              </p:ext>
            </p:extLst>
          </p:nvPr>
        </p:nvGraphicFramePr>
        <p:xfrm>
          <a:off x="343594" y="1619663"/>
          <a:ext cx="11526980" cy="3783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1250">
                  <a:extLst>
                    <a:ext uri="{9D8B030D-6E8A-4147-A177-3AD203B41FA5}">
                      <a16:colId xmlns:a16="http://schemas.microsoft.com/office/drawing/2014/main" val="287003131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577082177"/>
                    </a:ext>
                  </a:extLst>
                </a:gridCol>
                <a:gridCol w="2887287">
                  <a:extLst>
                    <a:ext uri="{9D8B030D-6E8A-4147-A177-3AD203B41FA5}">
                      <a16:colId xmlns:a16="http://schemas.microsoft.com/office/drawing/2014/main" val="295970397"/>
                    </a:ext>
                  </a:extLst>
                </a:gridCol>
                <a:gridCol w="3120043">
                  <a:extLst>
                    <a:ext uri="{9D8B030D-6E8A-4147-A177-3AD203B41FA5}">
                      <a16:colId xmlns:a16="http://schemas.microsoft.com/office/drawing/2014/main" val="2179614592"/>
                    </a:ext>
                  </a:extLst>
                </a:gridCol>
              </a:tblGrid>
              <a:tr h="2403104"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Investment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Return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Fraction</a:t>
                      </a:r>
                    </a:p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Profit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% Change</a:t>
                      </a:r>
                    </a:p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Profit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814941"/>
                  </a:ext>
                </a:extLst>
              </a:tr>
              <a:tr h="1380506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£100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£130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230448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9657737" y="4251926"/>
            <a:ext cx="13869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b="1" dirty="0">
                <a:solidFill>
                  <a:prstClr val="black"/>
                </a:solidFill>
              </a:rPr>
              <a:t>30%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707478" y="4039313"/>
                <a:ext cx="115127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30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7478" y="4039313"/>
                <a:ext cx="1151277" cy="12488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553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545839"/>
              </p:ext>
            </p:extLst>
          </p:nvPr>
        </p:nvGraphicFramePr>
        <p:xfrm>
          <a:off x="332510" y="1613037"/>
          <a:ext cx="11526980" cy="3783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1250">
                  <a:extLst>
                    <a:ext uri="{9D8B030D-6E8A-4147-A177-3AD203B41FA5}">
                      <a16:colId xmlns:a16="http://schemas.microsoft.com/office/drawing/2014/main" val="287003131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577082177"/>
                    </a:ext>
                  </a:extLst>
                </a:gridCol>
                <a:gridCol w="2887287">
                  <a:extLst>
                    <a:ext uri="{9D8B030D-6E8A-4147-A177-3AD203B41FA5}">
                      <a16:colId xmlns:a16="http://schemas.microsoft.com/office/drawing/2014/main" val="295970397"/>
                    </a:ext>
                  </a:extLst>
                </a:gridCol>
                <a:gridCol w="3120043">
                  <a:extLst>
                    <a:ext uri="{9D8B030D-6E8A-4147-A177-3AD203B41FA5}">
                      <a16:colId xmlns:a16="http://schemas.microsoft.com/office/drawing/2014/main" val="2179614592"/>
                    </a:ext>
                  </a:extLst>
                </a:gridCol>
              </a:tblGrid>
              <a:tr h="2403104"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Investment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Return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Fraction</a:t>
                      </a:r>
                    </a:p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Profit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% Change</a:t>
                      </a:r>
                    </a:p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Profit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814941"/>
                  </a:ext>
                </a:extLst>
              </a:tr>
              <a:tr h="1380506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£50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£55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230448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9657737" y="4251926"/>
            <a:ext cx="13869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b="1" dirty="0">
                <a:solidFill>
                  <a:prstClr val="black"/>
                </a:solidFill>
              </a:rPr>
              <a:t>10%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707478" y="4039313"/>
                <a:ext cx="867545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7478" y="4039313"/>
                <a:ext cx="867545" cy="12613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588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9084611"/>
              </p:ext>
            </p:extLst>
          </p:nvPr>
        </p:nvGraphicFramePr>
        <p:xfrm>
          <a:off x="343594" y="1619663"/>
          <a:ext cx="11526980" cy="3783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1250">
                  <a:extLst>
                    <a:ext uri="{9D8B030D-6E8A-4147-A177-3AD203B41FA5}">
                      <a16:colId xmlns:a16="http://schemas.microsoft.com/office/drawing/2014/main" val="2870031314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577082177"/>
                    </a:ext>
                  </a:extLst>
                </a:gridCol>
                <a:gridCol w="2887287">
                  <a:extLst>
                    <a:ext uri="{9D8B030D-6E8A-4147-A177-3AD203B41FA5}">
                      <a16:colId xmlns:a16="http://schemas.microsoft.com/office/drawing/2014/main" val="295970397"/>
                    </a:ext>
                  </a:extLst>
                </a:gridCol>
                <a:gridCol w="3120043">
                  <a:extLst>
                    <a:ext uri="{9D8B030D-6E8A-4147-A177-3AD203B41FA5}">
                      <a16:colId xmlns:a16="http://schemas.microsoft.com/office/drawing/2014/main" val="2179614592"/>
                    </a:ext>
                  </a:extLst>
                </a:gridCol>
              </a:tblGrid>
              <a:tr h="2403104"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Investment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Return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Fraction</a:t>
                      </a:r>
                    </a:p>
                    <a:p>
                      <a:pPr algn="ctr"/>
                      <a:r>
                        <a:rPr lang="en-GB" sz="4400" baseline="0" dirty="0">
                          <a:solidFill>
                            <a:schemeClr val="tx1"/>
                          </a:solidFill>
                        </a:rPr>
                        <a:t>Loss</a:t>
                      </a:r>
                      <a:endParaRPr lang="en-GB" sz="4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% Change</a:t>
                      </a:r>
                    </a:p>
                    <a:p>
                      <a:pPr algn="ctr"/>
                      <a:r>
                        <a:rPr lang="en-GB" sz="4400" dirty="0">
                          <a:solidFill>
                            <a:schemeClr val="tx1"/>
                          </a:solidFill>
                        </a:rPr>
                        <a:t>Loss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814941"/>
                  </a:ext>
                </a:extLst>
              </a:tr>
              <a:tr h="1380506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£20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£14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1230448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9657737" y="4251926"/>
            <a:ext cx="13869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b="1" dirty="0">
                <a:solidFill>
                  <a:prstClr val="black"/>
                </a:solidFill>
              </a:rPr>
              <a:t>30%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707478" y="4039313"/>
                <a:ext cx="86754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7478" y="4039313"/>
                <a:ext cx="867545" cy="12488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837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1579</TotalTime>
  <Words>239</Words>
  <Application>Microsoft Office PowerPoint</Application>
  <PresentationFormat>Widescreen</PresentationFormat>
  <Paragraphs>98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21</cp:revision>
  <dcterms:created xsi:type="dcterms:W3CDTF">2016-01-18T07:02:07Z</dcterms:created>
  <dcterms:modified xsi:type="dcterms:W3CDTF">2025-05-13T11:35:20Z</dcterms:modified>
</cp:coreProperties>
</file>