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9" r:id="rId2"/>
    <p:sldId id="270" r:id="rId3"/>
    <p:sldId id="266" r:id="rId4"/>
    <p:sldId id="267" r:id="rId5"/>
    <p:sldId id="268" r:id="rId6"/>
    <p:sldId id="271" r:id="rId7"/>
    <p:sldId id="265" r:id="rId8"/>
    <p:sldId id="264" r:id="rId9"/>
    <p:sldId id="26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255E81-85DA-4BB3-B78F-0BDC5D27FC6D}" v="4" dt="2024-11-05T10:50:55.2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F255E81-85DA-4BB3-B78F-0BDC5D27FC6D}"/>
    <pc:docChg chg="modSld">
      <pc:chgData name="Stewart Gale" userId="3647ddd2-6040-41ae-a96d-232c23482af8" providerId="ADAL" clId="{0F255E81-85DA-4BB3-B78F-0BDC5D27FC6D}" dt="2024-11-06T10:01:30.486" v="5" actId="20577"/>
      <pc:docMkLst>
        <pc:docMk/>
      </pc:docMkLst>
      <pc:sldChg chg="modSp mod">
        <pc:chgData name="Stewart Gale" userId="3647ddd2-6040-41ae-a96d-232c23482af8" providerId="ADAL" clId="{0F255E81-85DA-4BB3-B78F-0BDC5D27FC6D}" dt="2024-11-06T10:01:30.486" v="5" actId="20577"/>
        <pc:sldMkLst>
          <pc:docMk/>
          <pc:sldMk cId="1488730591" sldId="266"/>
        </pc:sldMkLst>
        <pc:spChg chg="mod">
          <ac:chgData name="Stewart Gale" userId="3647ddd2-6040-41ae-a96d-232c23482af8" providerId="ADAL" clId="{0F255E81-85DA-4BB3-B78F-0BDC5D27FC6D}" dt="2024-11-06T10:01:30.486" v="5" actId="20577"/>
          <ac:spMkLst>
            <pc:docMk/>
            <pc:sldMk cId="1488730591" sldId="266"/>
            <ac:spMk id="18" creationId="{00000000-0000-0000-0000-000000000000}"/>
          </ac:spMkLst>
        </pc:spChg>
        <pc:picChg chg="mod">
          <ac:chgData name="Stewart Gale" userId="3647ddd2-6040-41ae-a96d-232c23482af8" providerId="ADAL" clId="{0F255E81-85DA-4BB3-B78F-0BDC5D27FC6D}" dt="2024-11-05T10:50:51.754" v="1" actId="1076"/>
          <ac:picMkLst>
            <pc:docMk/>
            <pc:sldMk cId="1488730591" sldId="266"/>
            <ac:picMk id="2050" creationId="{00000000-0000-0000-0000-000000000000}"/>
          </ac:picMkLst>
        </pc:picChg>
        <pc:picChg chg="mod">
          <ac:chgData name="Stewart Gale" userId="3647ddd2-6040-41ae-a96d-232c23482af8" providerId="ADAL" clId="{0F255E81-85DA-4BB3-B78F-0BDC5D27FC6D}" dt="2024-11-05T10:50:55.258" v="3" actId="1076"/>
          <ac:picMkLst>
            <pc:docMk/>
            <pc:sldMk cId="1488730591" sldId="266"/>
            <ac:picMk id="2066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87696F-9DB4-4EAE-AB8A-9BC8D72AAB6E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49339-3DC4-432E-A819-8B798B523B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5105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E2112-E886-4AE4-850A-76E0EFACA887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FA07-CF24-4307-ABB4-A4DA07399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9211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E2112-E886-4AE4-850A-76E0EFACA887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FA07-CF24-4307-ABB4-A4DA07399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3693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E2112-E886-4AE4-850A-76E0EFACA887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FA07-CF24-4307-ABB4-A4DA07399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735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E2112-E886-4AE4-850A-76E0EFACA887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FA07-CF24-4307-ABB4-A4DA07399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0659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E2112-E886-4AE4-850A-76E0EFACA887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FA07-CF24-4307-ABB4-A4DA07399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937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E2112-E886-4AE4-850A-76E0EFACA887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FA07-CF24-4307-ABB4-A4DA07399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464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E2112-E886-4AE4-850A-76E0EFACA887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FA07-CF24-4307-ABB4-A4DA07399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9746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E2112-E886-4AE4-850A-76E0EFACA887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FA07-CF24-4307-ABB4-A4DA07399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3211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E2112-E886-4AE4-850A-76E0EFACA887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FA07-CF24-4307-ABB4-A4DA07399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7179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E2112-E886-4AE4-850A-76E0EFACA887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FA07-CF24-4307-ABB4-A4DA07399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6998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E2112-E886-4AE4-850A-76E0EFACA887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4FA07-CF24-4307-ABB4-A4DA07399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6932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E2112-E886-4AE4-850A-76E0EFACA887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4FA07-CF24-4307-ABB4-A4DA073999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3641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369845D-5337-4C78-A39D-B8BED6BF7409}"/>
              </a:ext>
            </a:extLst>
          </p:cNvPr>
          <p:cNvSpPr txBox="1"/>
          <p:nvPr/>
        </p:nvSpPr>
        <p:spPr>
          <a:xfrm>
            <a:off x="498765" y="1385454"/>
            <a:ext cx="112776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u="sng" dirty="0"/>
              <a:t>LO: Exponential </a:t>
            </a:r>
          </a:p>
          <a:p>
            <a:pPr algn="ctr"/>
            <a:r>
              <a:rPr lang="en-US" sz="11500" b="1" u="sng" dirty="0"/>
              <a:t>Numbers</a:t>
            </a:r>
          </a:p>
        </p:txBody>
      </p:sp>
    </p:spTree>
    <p:extLst>
      <p:ext uri="{BB962C8B-B14F-4D97-AF65-F5344CB8AC3E}">
        <p14:creationId xmlns:p14="http://schemas.microsoft.com/office/powerpoint/2010/main" val="2510712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32DCEE3-0622-4D19-8C19-4C9800ECFD77}"/>
              </a:ext>
            </a:extLst>
          </p:cNvPr>
          <p:cNvSpPr txBox="1"/>
          <p:nvPr/>
        </p:nvSpPr>
        <p:spPr>
          <a:xfrm>
            <a:off x="947650" y="1535083"/>
            <a:ext cx="1050728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/>
              <a:t>Investigation 1: </a:t>
            </a:r>
          </a:p>
          <a:p>
            <a:pPr algn="ctr"/>
            <a:r>
              <a:rPr lang="en-US" sz="9600" dirty="0"/>
              <a:t>Prize A or Prize B?</a:t>
            </a:r>
            <a:endParaRPr lang="en-GB" sz="9600" dirty="0"/>
          </a:p>
        </p:txBody>
      </p:sp>
    </p:spTree>
    <p:extLst>
      <p:ext uri="{BB962C8B-B14F-4D97-AF65-F5344CB8AC3E}">
        <p14:creationId xmlns:p14="http://schemas.microsoft.com/office/powerpoint/2010/main" val="1853253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22960" y="2100366"/>
            <a:ext cx="471331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333333"/>
                </a:solidFill>
                <a:latin typeface="Noto Serif"/>
              </a:rPr>
              <a:t>Prize A</a:t>
            </a:r>
          </a:p>
          <a:p>
            <a:pPr algn="ctr"/>
            <a:r>
              <a:rPr lang="en-US" sz="3200" dirty="0">
                <a:solidFill>
                  <a:srgbClr val="333333"/>
                </a:solidFill>
                <a:latin typeface="Noto Serif"/>
              </a:rPr>
              <a:t>£100 for the first day, </a:t>
            </a:r>
          </a:p>
          <a:p>
            <a:pPr algn="ctr"/>
            <a:r>
              <a:rPr lang="en-US" sz="3200" dirty="0">
                <a:solidFill>
                  <a:srgbClr val="333333"/>
                </a:solidFill>
                <a:latin typeface="Noto Serif"/>
              </a:rPr>
              <a:t>£200 for the second day, </a:t>
            </a:r>
          </a:p>
          <a:p>
            <a:pPr algn="ctr"/>
            <a:r>
              <a:rPr lang="en-US" sz="3200" dirty="0">
                <a:solidFill>
                  <a:srgbClr val="333333"/>
                </a:solidFill>
                <a:latin typeface="Noto Serif"/>
              </a:rPr>
              <a:t>£300 for the third day,</a:t>
            </a:r>
          </a:p>
          <a:p>
            <a:pPr algn="ctr"/>
            <a:r>
              <a:rPr lang="en-US" sz="3200" dirty="0">
                <a:solidFill>
                  <a:srgbClr val="333333"/>
                </a:solidFill>
                <a:latin typeface="Noto Serif"/>
              </a:rPr>
              <a:t>and so on.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7927" y="88565"/>
            <a:ext cx="113995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/>
              <a:t>You have won a prize! </a:t>
            </a:r>
          </a:p>
          <a:p>
            <a:pPr algn="ctr"/>
            <a:r>
              <a:rPr lang="en-GB" sz="5400" b="1" dirty="0"/>
              <a:t>Which prize do you want? </a:t>
            </a:r>
          </a:p>
        </p:txBody>
      </p:sp>
      <p:pic>
        <p:nvPicPr>
          <p:cNvPr id="2050" name="Picture 2" descr="Foreigners Selling UK Debt as Hard BEXIT appears | Armstrong Economic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5" r="7786" b="7941"/>
          <a:stretch/>
        </p:blipFill>
        <p:spPr bwMode="auto">
          <a:xfrm>
            <a:off x="2405151" y="5225934"/>
            <a:ext cx="1592350" cy="1465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DIY Copper Penny Floor - Lee Porter Carpet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38" b="4407"/>
          <a:stretch/>
        </p:blipFill>
        <p:spPr bwMode="auto">
          <a:xfrm>
            <a:off x="7373634" y="5391417"/>
            <a:ext cx="2645973" cy="1378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6130053" y="2189035"/>
            <a:ext cx="52481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333333"/>
                </a:solidFill>
                <a:latin typeface="Noto Serif"/>
              </a:rPr>
              <a:t>Prize B</a:t>
            </a:r>
          </a:p>
          <a:p>
            <a:pPr algn="ctr"/>
            <a:r>
              <a:rPr lang="en-US" sz="3200" dirty="0">
                <a:solidFill>
                  <a:srgbClr val="333333"/>
                </a:solidFill>
                <a:latin typeface="Noto Serif"/>
              </a:rPr>
              <a:t>1 pence for the first day, </a:t>
            </a:r>
          </a:p>
          <a:p>
            <a:pPr algn="ctr"/>
            <a:r>
              <a:rPr lang="en-US" sz="3200" dirty="0">
                <a:solidFill>
                  <a:srgbClr val="333333"/>
                </a:solidFill>
                <a:latin typeface="Noto Serif"/>
              </a:rPr>
              <a:t>2 pence for the second day, </a:t>
            </a:r>
          </a:p>
          <a:p>
            <a:pPr algn="ctr"/>
            <a:r>
              <a:rPr lang="en-US" sz="3200" dirty="0">
                <a:solidFill>
                  <a:srgbClr val="333333"/>
                </a:solidFill>
                <a:latin typeface="Noto Serif"/>
              </a:rPr>
              <a:t>4</a:t>
            </a:r>
            <a:r>
              <a:rPr lang="en-US" sz="3200">
                <a:solidFill>
                  <a:srgbClr val="333333"/>
                </a:solidFill>
                <a:latin typeface="Noto Serif"/>
              </a:rPr>
              <a:t> </a:t>
            </a:r>
            <a:r>
              <a:rPr lang="en-US" sz="3200" dirty="0">
                <a:solidFill>
                  <a:srgbClr val="333333"/>
                </a:solidFill>
                <a:latin typeface="Noto Serif"/>
              </a:rPr>
              <a:t>pence for the third day,</a:t>
            </a:r>
          </a:p>
          <a:p>
            <a:pPr algn="ctr"/>
            <a:r>
              <a:rPr lang="en-US" sz="3200" dirty="0">
                <a:solidFill>
                  <a:srgbClr val="333333"/>
                </a:solidFill>
                <a:latin typeface="Noto Serif"/>
              </a:rPr>
              <a:t>and so on. </a:t>
            </a:r>
          </a:p>
        </p:txBody>
      </p:sp>
    </p:spTree>
    <p:extLst>
      <p:ext uri="{BB962C8B-B14F-4D97-AF65-F5344CB8AC3E}">
        <p14:creationId xmlns:p14="http://schemas.microsoft.com/office/powerpoint/2010/main" val="1488730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8972" t="30988" r="19766" b="7310"/>
          <a:stretch/>
        </p:blipFill>
        <p:spPr>
          <a:xfrm>
            <a:off x="1150547" y="71174"/>
            <a:ext cx="9999673" cy="671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206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8612" t="26165" r="19897" b="13828"/>
          <a:stretch/>
        </p:blipFill>
        <p:spPr>
          <a:xfrm>
            <a:off x="981408" y="109165"/>
            <a:ext cx="10373193" cy="674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346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32DCEE3-0622-4D19-8C19-4C9800ECFD77}"/>
              </a:ext>
            </a:extLst>
          </p:cNvPr>
          <p:cNvSpPr txBox="1"/>
          <p:nvPr/>
        </p:nvSpPr>
        <p:spPr>
          <a:xfrm>
            <a:off x="532013" y="1751213"/>
            <a:ext cx="1122218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/>
              <a:t>Investigation 2: </a:t>
            </a:r>
          </a:p>
          <a:p>
            <a:pPr algn="ctr"/>
            <a:r>
              <a:rPr lang="en-US" sz="8800" dirty="0"/>
              <a:t>Emperor and the Rice?</a:t>
            </a:r>
            <a:endParaRPr lang="en-GB" sz="8800" dirty="0"/>
          </a:p>
        </p:txBody>
      </p:sp>
    </p:spTree>
    <p:extLst>
      <p:ext uri="{BB962C8B-B14F-4D97-AF65-F5344CB8AC3E}">
        <p14:creationId xmlns:p14="http://schemas.microsoft.com/office/powerpoint/2010/main" val="3056396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71905" y="86371"/>
            <a:ext cx="1118850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When the inventor of the game of chess </a:t>
            </a:r>
          </a:p>
          <a:p>
            <a:pPr algn="ctr"/>
            <a:r>
              <a:rPr lang="en-US" sz="3600" dirty="0"/>
              <a:t>showed it to the emperor of India, the emperor was so impressed, that he said to the man "Name your reward!“.</a:t>
            </a:r>
          </a:p>
        </p:txBody>
      </p:sp>
      <p:sp>
        <p:nvSpPr>
          <p:cNvPr id="7" name="Rectangle 6"/>
          <p:cNvSpPr/>
          <p:nvPr/>
        </p:nvSpPr>
        <p:spPr>
          <a:xfrm>
            <a:off x="171796" y="3105213"/>
            <a:ext cx="118872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The man responded,</a:t>
            </a:r>
          </a:p>
          <a:p>
            <a:pPr algn="ctr"/>
            <a:r>
              <a:rPr lang="en-US" sz="3600" dirty="0"/>
              <a:t>"Oh emperor, my wishes are simple,. </a:t>
            </a:r>
          </a:p>
          <a:p>
            <a:pPr algn="ctr"/>
            <a:r>
              <a:rPr lang="en-US" sz="3600" dirty="0"/>
              <a:t>give me one grain of rice for the first square of the chessboard and double the number of grains for the next square.“</a:t>
            </a:r>
          </a:p>
          <a:p>
            <a:pPr algn="ctr"/>
            <a:endParaRPr lang="en-US" sz="1600" dirty="0">
              <a:solidFill>
                <a:srgbClr val="333333"/>
              </a:solidFill>
            </a:endParaRPr>
          </a:p>
          <a:p>
            <a:pPr algn="ctr"/>
            <a:r>
              <a:rPr lang="en-US" sz="3600" dirty="0">
                <a:solidFill>
                  <a:srgbClr val="333333"/>
                </a:solidFill>
              </a:rPr>
              <a:t>The emperor agreed, amazed that the man had asked for such </a:t>
            </a:r>
          </a:p>
          <a:p>
            <a:pPr algn="ctr"/>
            <a:r>
              <a:rPr lang="en-US" sz="3600" dirty="0">
                <a:solidFill>
                  <a:srgbClr val="333333"/>
                </a:solidFill>
              </a:rPr>
              <a:t>a small reward - or so he thought.</a:t>
            </a:r>
            <a:endParaRPr lang="en-GB" sz="3600" dirty="0"/>
          </a:p>
        </p:txBody>
      </p:sp>
      <p:pic>
        <p:nvPicPr>
          <p:cNvPr id="1028" name="Picture 4" descr="Free Emperor Cliparts, Download Free Clip Art, Free Clip Art on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3911" y="1873134"/>
            <a:ext cx="1825910" cy="2245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Old Man China (@wingwongnumbers) | Twit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011" y="1934908"/>
            <a:ext cx="1828396" cy="1828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hessboard PNG Clip Art - Best WEB Clip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327" y="1984146"/>
            <a:ext cx="3049960" cy="112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4815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961" y="323974"/>
            <a:ext cx="7935351" cy="589691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561512" y="4195157"/>
            <a:ext cx="515389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How many grains</a:t>
            </a:r>
          </a:p>
          <a:p>
            <a:pPr algn="ctr"/>
            <a:r>
              <a:rPr lang="en-GB" sz="4400" dirty="0"/>
              <a:t> of rice would there be on square 64?</a:t>
            </a:r>
          </a:p>
        </p:txBody>
      </p:sp>
    </p:spTree>
    <p:extLst>
      <p:ext uri="{BB962C8B-B14F-4D97-AF65-F5344CB8AC3E}">
        <p14:creationId xmlns:p14="http://schemas.microsoft.com/office/powerpoint/2010/main" val="1161429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6028" t="18421" r="56697" b="42072"/>
          <a:stretch/>
        </p:blipFill>
        <p:spPr>
          <a:xfrm>
            <a:off x="338049" y="476595"/>
            <a:ext cx="3721331" cy="56736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4840" t="25289" r="56773" b="29257"/>
          <a:stretch/>
        </p:blipFill>
        <p:spPr>
          <a:xfrm>
            <a:off x="8390312" y="589381"/>
            <a:ext cx="3374967" cy="55618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6028" t="57585" r="56697" b="5370"/>
          <a:stretch/>
        </p:blipFill>
        <p:spPr>
          <a:xfrm>
            <a:off x="4225635" y="587430"/>
            <a:ext cx="3893128" cy="5565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4296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191</Words>
  <Application>Microsoft Office PowerPoint</Application>
  <PresentationFormat>Widescreen</PresentationFormat>
  <Paragraphs>28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Noto Serif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16</cp:revision>
  <dcterms:created xsi:type="dcterms:W3CDTF">2016-03-24T06:55:57Z</dcterms:created>
  <dcterms:modified xsi:type="dcterms:W3CDTF">2024-11-06T10:01:41Z</dcterms:modified>
</cp:coreProperties>
</file>