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6" r:id="rId3"/>
    <p:sldId id="268" r:id="rId4"/>
    <p:sldId id="256" r:id="rId5"/>
    <p:sldId id="261" r:id="rId6"/>
    <p:sldId id="260" r:id="rId7"/>
    <p:sldId id="259" r:id="rId8"/>
    <p:sldId id="258" r:id="rId9"/>
    <p:sldId id="257" r:id="rId10"/>
    <p:sldId id="263" r:id="rId11"/>
    <p:sldId id="264" r:id="rId12"/>
    <p:sldId id="262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2E4B-89F3-4352-87EF-C9B0AEB5FEA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20B1-34EF-4431-B3E4-3CBCF9CDA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1998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2E4B-89F3-4352-87EF-C9B0AEB5FEA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20B1-34EF-4431-B3E4-3CBCF9CDA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718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2E4B-89F3-4352-87EF-C9B0AEB5FEA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20B1-34EF-4431-B3E4-3CBCF9CDA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466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2E4B-89F3-4352-87EF-C9B0AEB5FEA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20B1-34EF-4431-B3E4-3CBCF9CDA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9246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2E4B-89F3-4352-87EF-C9B0AEB5FEA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20B1-34EF-4431-B3E4-3CBCF9CDA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936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2E4B-89F3-4352-87EF-C9B0AEB5FEA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20B1-34EF-4431-B3E4-3CBCF9CDA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139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2E4B-89F3-4352-87EF-C9B0AEB5FEA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20B1-34EF-4431-B3E4-3CBCF9CDA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81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2E4B-89F3-4352-87EF-C9B0AEB5FEA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20B1-34EF-4431-B3E4-3CBCF9CDA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7733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2E4B-89F3-4352-87EF-C9B0AEB5FEA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20B1-34EF-4431-B3E4-3CBCF9CDA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678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2E4B-89F3-4352-87EF-C9B0AEB5FEA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20B1-34EF-4431-B3E4-3CBCF9CDA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223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52E4B-89F3-4352-87EF-C9B0AEB5FEA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1B20B1-34EF-4431-B3E4-3CBCF9CDA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67812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52E4B-89F3-4352-87EF-C9B0AEB5FEA8}" type="datetimeFigureOut">
              <a:rPr lang="en-GB" smtClean="0"/>
              <a:t>27/08/2020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1B20B1-34EF-4431-B3E4-3CBCF9CDAF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496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29276"/>
              </p:ext>
            </p:extLst>
          </p:nvPr>
        </p:nvGraphicFramePr>
        <p:xfrm>
          <a:off x="402566" y="123345"/>
          <a:ext cx="11576649" cy="6641645"/>
        </p:xfrm>
        <a:graphic>
          <a:graphicData uri="http://schemas.openxmlformats.org/drawingml/2006/table">
            <a:tbl>
              <a:tblPr firstRow="1" firstCol="1" bandRow="1"/>
              <a:tblGrid>
                <a:gridCol w="11576649">
                  <a:extLst>
                    <a:ext uri="{9D8B030D-6E8A-4147-A177-3AD203B41FA5}">
                      <a16:colId xmlns:a16="http://schemas.microsoft.com/office/drawing/2014/main" val="3196640313"/>
                    </a:ext>
                  </a:extLst>
                </a:gridCol>
              </a:tblGrid>
              <a:tr h="14397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1) Two </a:t>
                      </a:r>
                      <a:r>
                        <a:rPr lang="en-GB" sz="18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lighthouses flash at different intervals.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One flashes every 24 seconds, and the other every 40 seconds.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ship’s captain sees them flash at the same time.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How many minutes will it be before this happens again?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91" marR="319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5967187"/>
                  </a:ext>
                </a:extLst>
              </a:tr>
              <a:tr h="14397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2) The </a:t>
                      </a:r>
                      <a:r>
                        <a:rPr lang="en-GB" sz="18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light on a service vehicle flashes every 20 seconds.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light on a tractor flashes every 10 seconds.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 they pass each other on a road, the lights flash together.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How many seconds will it be before this happens again?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91" marR="319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2167136"/>
                  </a:ext>
                </a:extLst>
              </a:tr>
              <a:tr h="10797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3) Doughnuts </a:t>
                      </a:r>
                      <a:r>
                        <a:rPr lang="en-GB" sz="18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are sold in packs of 8.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Cakes are sold in packs of 14.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What is the smallest number of cakes and the smallest number of doughnuts that can be bought so their numbers are equal?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91" marR="319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3740953"/>
                  </a:ext>
                </a:extLst>
              </a:tr>
              <a:tr h="10797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4) A </a:t>
                      </a:r>
                      <a:r>
                        <a:rPr lang="en-GB" sz="18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car’s service book states that the air filter must be replaced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every 10000 miles and the diesel fuel filter every 24000 miles.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After how many thousand miles will both need replacing at the same time?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91" marR="319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9615254"/>
                  </a:ext>
                </a:extLst>
              </a:tr>
              <a:tr h="14397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5) A </a:t>
                      </a:r>
                      <a:r>
                        <a:rPr lang="en-GB" sz="18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buzzer buzzes every 4 seconds and a bell rings every 6 seconds.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buzzer and bell start at the same time. 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How many times in the first minute will the buzzer and the bell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make a sound at the same time?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91" marR="319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1072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754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3649597"/>
              </p:ext>
            </p:extLst>
          </p:nvPr>
        </p:nvGraphicFramePr>
        <p:xfrm>
          <a:off x="781065" y="123345"/>
          <a:ext cx="10697818" cy="6647364"/>
        </p:xfrm>
        <a:graphic>
          <a:graphicData uri="http://schemas.openxmlformats.org/drawingml/2006/table">
            <a:tbl>
              <a:tblPr firstRow="1" firstCol="1" bandRow="1"/>
              <a:tblGrid>
                <a:gridCol w="10697818">
                  <a:extLst>
                    <a:ext uri="{9D8B030D-6E8A-4147-A177-3AD203B41FA5}">
                      <a16:colId xmlns:a16="http://schemas.microsoft.com/office/drawing/2014/main" val="3196640313"/>
                    </a:ext>
                  </a:extLst>
                </a:gridCol>
              </a:tblGrid>
              <a:tr h="16139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6) Alan </a:t>
                      </a:r>
                      <a:r>
                        <a:rPr lang="en-GB" sz="2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and Bob are running in a circle, Alan completes one revolution in 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minutes and Bob completes one revolution in 7 minutes. 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They start running together, after how many minutes will 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Alan and Bob will meet at the starting point?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91" marR="319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7395169"/>
                  </a:ext>
                </a:extLst>
              </a:tr>
              <a:tr h="1210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7) Samantha </a:t>
                      </a: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has two pieces of cloth. 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One piece is 72 inches wide and the other piece is 90 inches wide. 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She wants to cut both pieces into strips of equal width that are as wide as possible. How wide should she cut the strips?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91" marR="319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7869288"/>
                  </a:ext>
                </a:extLst>
              </a:tr>
              <a:tr h="1210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8) Ben </a:t>
                      </a: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exercises every 12 days and Isabel every 8 days. 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Ben and Isabel both exercised today. 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How many days will it be until they exercise together again?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91" marR="319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2549444"/>
                  </a:ext>
                </a:extLst>
              </a:tr>
              <a:tr h="1210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9) Mrs</a:t>
                      </a: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Evans has 120 crayons and 30 pieces of paper to give to her students. 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What is the largest number of students she can have in her class so that 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each student gets equal number of crayons and equal number of paper?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91" marR="319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449738"/>
                  </a:ext>
                </a:extLst>
              </a:tr>
              <a:tr h="1210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10) I </a:t>
                      </a: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am planting 50 apple trees and 30 peach trees.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I want the same number and type of trees per row. 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What is the maximum number of trees I can plant per row?</a:t>
                      </a:r>
                      <a:endParaRPr lang="en-GB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991" marR="3199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36483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7722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47336" y="2334883"/>
            <a:ext cx="856315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941694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7749104"/>
              </p:ext>
            </p:extLst>
          </p:nvPr>
        </p:nvGraphicFramePr>
        <p:xfrm>
          <a:off x="406376" y="1253274"/>
          <a:ext cx="11349990" cy="4486656"/>
        </p:xfrm>
        <a:graphic>
          <a:graphicData uri="http://schemas.openxmlformats.org/drawingml/2006/table">
            <a:tbl>
              <a:tblPr firstRow="1" firstCol="1" bandRow="1"/>
              <a:tblGrid>
                <a:gridCol w="8611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8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941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1) </a:t>
                      </a:r>
                      <a:r>
                        <a:rPr lang="en-GB" sz="32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Two </a:t>
                      </a:r>
                      <a:r>
                        <a:rPr lang="en-GB" sz="32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lighthouses flash at different intervals. 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One flashes every 24 seconds, </a:t>
                      </a:r>
                      <a:r>
                        <a:rPr lang="en-GB" sz="32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                         and </a:t>
                      </a:r>
                      <a:r>
                        <a:rPr lang="en-GB" sz="32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other every 40 seconds. 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ship’s captain sees them flash </a:t>
                      </a:r>
                      <a:r>
                        <a:rPr lang="en-GB" sz="32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                          at </a:t>
                      </a:r>
                      <a:r>
                        <a:rPr lang="en-GB" sz="32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same time. 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How many minutes will it be before this happens again?</a:t>
                      </a:r>
                      <a:endParaRPr lang="en-GB" sz="3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440" marR="31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GB" sz="32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LCM </a:t>
                      </a:r>
                      <a:r>
                        <a:rPr lang="en-GB" sz="32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= 120</a:t>
                      </a:r>
                      <a:endParaRPr lang="en-GB" sz="3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 b="1" dirty="0" err="1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Mins</a:t>
                      </a:r>
                      <a:r>
                        <a:rPr lang="en-GB" sz="32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= 2</a:t>
                      </a:r>
                      <a:endParaRPr lang="en-GB" sz="3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440" marR="31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615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6758590"/>
              </p:ext>
            </p:extLst>
          </p:nvPr>
        </p:nvGraphicFramePr>
        <p:xfrm>
          <a:off x="320112" y="626422"/>
          <a:ext cx="11349990" cy="5647857"/>
        </p:xfrm>
        <a:graphic>
          <a:graphicData uri="http://schemas.openxmlformats.org/drawingml/2006/table">
            <a:tbl>
              <a:tblPr firstRow="1" firstCol="1" bandRow="1"/>
              <a:tblGrid>
                <a:gridCol w="8611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8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4785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2) </a:t>
                      </a:r>
                      <a:r>
                        <a:rPr lang="en-GB" sz="40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</a:t>
                      </a: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light on a service vehicle flashes every 20 seconds. 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light on a tractor flashes every 10 seconds. 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 they pass each other on a road, the lights flash together. 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How many seconds will it be before this happens again?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440" marR="31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LCM = 20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20 Secs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440" marR="31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5268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0244776"/>
              </p:ext>
            </p:extLst>
          </p:nvPr>
        </p:nvGraphicFramePr>
        <p:xfrm>
          <a:off x="377622" y="569343"/>
          <a:ext cx="11567088" cy="5693434"/>
        </p:xfrm>
        <a:graphic>
          <a:graphicData uri="http://schemas.openxmlformats.org/drawingml/2006/table">
            <a:tbl>
              <a:tblPr firstRow="1" firstCol="1" bandRow="1"/>
              <a:tblGrid>
                <a:gridCol w="8128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9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6934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3) </a:t>
                      </a:r>
                      <a:r>
                        <a:rPr lang="en-GB" sz="40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Doughnuts </a:t>
                      </a: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are sold in </a:t>
                      </a:r>
                      <a:r>
                        <a:rPr lang="en-GB" sz="40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        packs </a:t>
                      </a: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of 8. 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Cakes are sold in packs of 14. 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What is the smallest number of packs of doughnuts and cakes 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that can be bought so their numbers are equal?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440" marR="31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GB" sz="40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LCM </a:t>
                      </a:r>
                      <a:r>
                        <a:rPr lang="en-GB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= 56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Cakes </a:t>
                      </a:r>
                      <a:r>
                        <a:rPr lang="en-GB" sz="40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              = </a:t>
                      </a:r>
                      <a:r>
                        <a:rPr lang="en-GB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packs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Doughnuts </a:t>
                      </a:r>
                      <a:r>
                        <a:rPr lang="en-GB" sz="40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       = </a:t>
                      </a:r>
                      <a:r>
                        <a:rPr lang="en-GB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 packs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440" marR="31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9301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1250313"/>
              </p:ext>
            </p:extLst>
          </p:nvPr>
        </p:nvGraphicFramePr>
        <p:xfrm>
          <a:off x="377621" y="821954"/>
          <a:ext cx="11349990" cy="5429321"/>
        </p:xfrm>
        <a:graphic>
          <a:graphicData uri="http://schemas.openxmlformats.org/drawingml/2006/table">
            <a:tbl>
              <a:tblPr firstRow="1" firstCol="1" bandRow="1"/>
              <a:tblGrid>
                <a:gridCol w="8611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8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293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4) </a:t>
                      </a:r>
                      <a:r>
                        <a:rPr lang="en-GB" sz="40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car’s service book states that the air filter must be replaced 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every 10000 miles and the diesel fuel filter every 24000 miles. 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After how many thousand miles </a:t>
                      </a:r>
                      <a:r>
                        <a:rPr lang="en-GB" sz="40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           will </a:t>
                      </a: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both need replacing </a:t>
                      </a:r>
                      <a:r>
                        <a:rPr lang="en-GB" sz="40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                            at </a:t>
                      </a: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same time?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440" marR="31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GB" sz="32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LCM </a:t>
                      </a:r>
                      <a:r>
                        <a:rPr lang="en-GB" sz="32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= 120</a:t>
                      </a:r>
                      <a:endParaRPr lang="en-GB" sz="3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32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120000miles</a:t>
                      </a:r>
                      <a:endParaRPr lang="en-GB" sz="32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440" marR="31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566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0293035"/>
              </p:ext>
            </p:extLst>
          </p:nvPr>
        </p:nvGraphicFramePr>
        <p:xfrm>
          <a:off x="256850" y="183598"/>
          <a:ext cx="11595843" cy="6343721"/>
        </p:xfrm>
        <a:graphic>
          <a:graphicData uri="http://schemas.openxmlformats.org/drawingml/2006/table">
            <a:tbl>
              <a:tblPr firstRow="1" firstCol="1" bandRow="1"/>
              <a:tblGrid>
                <a:gridCol w="87978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8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4372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5) </a:t>
                      </a:r>
                      <a:r>
                        <a:rPr lang="en-GB" sz="40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 </a:t>
                      </a: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buzzer buzzes every 4 seconds and a bell rings every 6 seconds. 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 buzzer and bell start at the same time. 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How many times in the first minute will the buzzer and the bell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make a sound at the same time?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440" marR="31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12,24,36,48,60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 times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440" marR="31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163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3718311"/>
              </p:ext>
            </p:extLst>
          </p:nvPr>
        </p:nvGraphicFramePr>
        <p:xfrm>
          <a:off x="308610" y="68580"/>
          <a:ext cx="11349990" cy="6309360"/>
        </p:xfrm>
        <a:graphic>
          <a:graphicData uri="http://schemas.openxmlformats.org/drawingml/2006/table">
            <a:tbl>
              <a:tblPr firstRow="1" firstCol="1" bandRow="1"/>
              <a:tblGrid>
                <a:gridCol w="8611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8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8844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6) </a:t>
                      </a:r>
                      <a:r>
                        <a:rPr lang="en-GB" sz="40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Alan </a:t>
                      </a: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and Bob are running in a circle, Alan completes one revolution in 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minutes and Bob completes one revolution in 7 minutes. 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They start running together, after how many minutes will 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Alan and Bob will meet at the starting point?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440" marR="31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LCM = 28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28mins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440" marR="31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0007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4937898"/>
              </p:ext>
            </p:extLst>
          </p:nvPr>
        </p:nvGraphicFramePr>
        <p:xfrm>
          <a:off x="308610" y="68581"/>
          <a:ext cx="11349990" cy="6406981"/>
        </p:xfrm>
        <a:graphic>
          <a:graphicData uri="http://schemas.openxmlformats.org/drawingml/2006/table">
            <a:tbl>
              <a:tblPr firstRow="1" firstCol="1" bandRow="1"/>
              <a:tblGrid>
                <a:gridCol w="8611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8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069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7) </a:t>
                      </a:r>
                      <a:r>
                        <a:rPr lang="en-US" sz="40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Samantha 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has two pieces </a:t>
                      </a:r>
                      <a:r>
                        <a:rPr lang="en-US" sz="40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                    of 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cloth. 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One piece is 72 inches wide and the other piece is 90 inches wide. 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She wants to cut both pieces into strips of equal width that are as wide as possible. How wide should she cut the strips?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440" marR="31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40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HCF </a:t>
                      </a:r>
                      <a:r>
                        <a:rPr lang="en-US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= </a:t>
                      </a:r>
                      <a:r>
                        <a:rPr lang="en-US" sz="40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 </a:t>
                      </a:r>
                      <a:r>
                        <a:rPr lang="en-US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strips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440" marR="31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8220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1643699"/>
              </p:ext>
            </p:extLst>
          </p:nvPr>
        </p:nvGraphicFramePr>
        <p:xfrm>
          <a:off x="314361" y="218106"/>
          <a:ext cx="11349990" cy="6314966"/>
        </p:xfrm>
        <a:graphic>
          <a:graphicData uri="http://schemas.openxmlformats.org/drawingml/2006/table">
            <a:tbl>
              <a:tblPr firstRow="1" firstCol="1" bandRow="1"/>
              <a:tblGrid>
                <a:gridCol w="8611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8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1496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8) </a:t>
                      </a:r>
                      <a:r>
                        <a:rPr lang="en-US" sz="40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Ben 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exercises every 12 days and Isabel every 8 days. 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Ben and Isabel both exercised today. 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How many days will it be until they exercise together again?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440" marR="31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40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LCM </a:t>
                      </a:r>
                      <a:r>
                        <a:rPr lang="en-US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= 24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24 days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440" marR="31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5691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500903"/>
              </p:ext>
            </p:extLst>
          </p:nvPr>
        </p:nvGraphicFramePr>
        <p:xfrm>
          <a:off x="228097" y="264113"/>
          <a:ext cx="11613096" cy="6343722"/>
        </p:xfrm>
        <a:graphic>
          <a:graphicData uri="http://schemas.openxmlformats.org/drawingml/2006/table">
            <a:tbl>
              <a:tblPr firstRow="1" firstCol="1" bandRow="1"/>
              <a:tblGrid>
                <a:gridCol w="8810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021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437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9) </a:t>
                      </a:r>
                      <a:r>
                        <a:rPr lang="en-US" sz="40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Mrs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. Evans has 120 crayons and 30 pieces of paper </a:t>
                      </a:r>
                      <a:r>
                        <a:rPr lang="en-US" sz="40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to 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give to her students. 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What is the largest number of students she can have </a:t>
                      </a:r>
                      <a:r>
                        <a:rPr lang="en-US" sz="40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in 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her class so that 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each student gets equal number of crayons and </a:t>
                      </a:r>
                      <a:r>
                        <a:rPr lang="en-US" sz="40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equal 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number of paper?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440" marR="31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40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HCF </a:t>
                      </a:r>
                      <a:r>
                        <a:rPr lang="en-US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= 30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 students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440" marR="31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925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228631"/>
              </p:ext>
            </p:extLst>
          </p:nvPr>
        </p:nvGraphicFramePr>
        <p:xfrm>
          <a:off x="251099" y="212354"/>
          <a:ext cx="11716613" cy="6383978"/>
        </p:xfrm>
        <a:graphic>
          <a:graphicData uri="http://schemas.openxmlformats.org/drawingml/2006/table">
            <a:tbl>
              <a:tblPr firstRow="1" firstCol="1" bandRow="1"/>
              <a:tblGrid>
                <a:gridCol w="88894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27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3839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10)</a:t>
                      </a:r>
                      <a:r>
                        <a:rPr lang="en-US" sz="4000" b="1" baseline="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40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 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am planting 50 apple trees </a:t>
                      </a:r>
                      <a:r>
                        <a:rPr lang="en-US" sz="4000" dirty="0" smtClean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and </a:t>
                      </a: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30 peach trees.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I want the same number and type of trees per row. 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dirty="0"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What is the maximum number of trees I can plant per row?</a:t>
                      </a:r>
                      <a:endParaRPr lang="en-GB" sz="4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440" marR="31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r>
                        <a:rPr lang="en-US" sz="4000" b="1" dirty="0" smtClean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HCF </a:t>
                      </a:r>
                      <a:r>
                        <a:rPr lang="en-US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= 10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4000" b="1" dirty="0">
                          <a:solidFill>
                            <a:srgbClr val="FF0000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 per row</a:t>
                      </a:r>
                      <a:endParaRPr lang="en-GB" sz="4000" b="1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1440" marR="3144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14893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935</Words>
  <Application>Microsoft Office PowerPoint</Application>
  <PresentationFormat>Widescreen</PresentationFormat>
  <Paragraphs>96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</cp:revision>
  <dcterms:created xsi:type="dcterms:W3CDTF">2016-02-25T07:30:55Z</dcterms:created>
  <dcterms:modified xsi:type="dcterms:W3CDTF">2020-08-27T09:20:31Z</dcterms:modified>
</cp:coreProperties>
</file>