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9" r:id="rId3"/>
    <p:sldId id="266" r:id="rId4"/>
    <p:sldId id="267" r:id="rId5"/>
    <p:sldId id="268" r:id="rId6"/>
    <p:sldId id="263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237A21-92C2-4D47-9AB5-8E1D5B38F86C}" v="11" dt="2022-01-16T17:01:33.9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4A237A21-92C2-4D47-9AB5-8E1D5B38F86C}"/>
    <pc:docChg chg="modSld">
      <pc:chgData name="Stewart Gale" userId="3647ddd2-6040-41ae-a96d-232c23482af8" providerId="ADAL" clId="{4A237A21-92C2-4D47-9AB5-8E1D5B38F86C}" dt="2022-01-16T17:01:33.908" v="10" actId="1076"/>
      <pc:docMkLst>
        <pc:docMk/>
      </pc:docMkLst>
      <pc:sldChg chg="modSp">
        <pc:chgData name="Stewart Gale" userId="3647ddd2-6040-41ae-a96d-232c23482af8" providerId="ADAL" clId="{4A237A21-92C2-4D47-9AB5-8E1D5B38F86C}" dt="2022-01-16T17:01:33.908" v="10" actId="1076"/>
        <pc:sldMkLst>
          <pc:docMk/>
          <pc:sldMk cId="539061283" sldId="269"/>
        </pc:sldMkLst>
        <pc:spChg chg="mod">
          <ac:chgData name="Stewart Gale" userId="3647ddd2-6040-41ae-a96d-232c23482af8" providerId="ADAL" clId="{4A237A21-92C2-4D47-9AB5-8E1D5B38F86C}" dt="2022-01-16T17:01:33.908" v="10" actId="1076"/>
          <ac:spMkLst>
            <pc:docMk/>
            <pc:sldMk cId="539061283" sldId="269"/>
            <ac:spMk id="6" creationId="{00000000-0000-0000-0000-000000000000}"/>
          </ac:spMkLst>
        </pc:spChg>
        <pc:spChg chg="mod">
          <ac:chgData name="Stewart Gale" userId="3647ddd2-6040-41ae-a96d-232c23482af8" providerId="ADAL" clId="{4A237A21-92C2-4D47-9AB5-8E1D5B38F86C}" dt="2022-01-16T17:01:33.908" v="10" actId="1076"/>
          <ac:spMkLst>
            <pc:docMk/>
            <pc:sldMk cId="539061283" sldId="269"/>
            <ac:spMk id="7" creationId="{00000000-0000-0000-0000-000000000000}"/>
          </ac:spMkLst>
        </pc:spChg>
        <pc:spChg chg="mod">
          <ac:chgData name="Stewart Gale" userId="3647ddd2-6040-41ae-a96d-232c23482af8" providerId="ADAL" clId="{4A237A21-92C2-4D47-9AB5-8E1D5B38F86C}" dt="2022-01-16T17:01:33.908" v="10" actId="1076"/>
          <ac:spMkLst>
            <pc:docMk/>
            <pc:sldMk cId="539061283" sldId="269"/>
            <ac:spMk id="8" creationId="{00000000-0000-0000-0000-000000000000}"/>
          </ac:spMkLst>
        </pc:spChg>
        <pc:spChg chg="mod">
          <ac:chgData name="Stewart Gale" userId="3647ddd2-6040-41ae-a96d-232c23482af8" providerId="ADAL" clId="{4A237A21-92C2-4D47-9AB5-8E1D5B38F86C}" dt="2022-01-16T17:01:33.908" v="10" actId="1076"/>
          <ac:spMkLst>
            <pc:docMk/>
            <pc:sldMk cId="539061283" sldId="269"/>
            <ac:spMk id="9" creationId="{00000000-0000-0000-0000-000000000000}"/>
          </ac:spMkLst>
        </pc:spChg>
        <pc:spChg chg="mod">
          <ac:chgData name="Stewart Gale" userId="3647ddd2-6040-41ae-a96d-232c23482af8" providerId="ADAL" clId="{4A237A21-92C2-4D47-9AB5-8E1D5B38F86C}" dt="2022-01-16T17:01:33.908" v="10" actId="1076"/>
          <ac:spMkLst>
            <pc:docMk/>
            <pc:sldMk cId="539061283" sldId="269"/>
            <ac:spMk id="10" creationId="{00000000-0000-0000-0000-000000000000}"/>
          </ac:spMkLst>
        </pc:spChg>
        <pc:spChg chg="mod">
          <ac:chgData name="Stewart Gale" userId="3647ddd2-6040-41ae-a96d-232c23482af8" providerId="ADAL" clId="{4A237A21-92C2-4D47-9AB5-8E1D5B38F86C}" dt="2022-01-16T17:01:33.908" v="10" actId="1076"/>
          <ac:spMkLst>
            <pc:docMk/>
            <pc:sldMk cId="539061283" sldId="269"/>
            <ac:spMk id="11" creationId="{00000000-0000-0000-0000-000000000000}"/>
          </ac:spMkLst>
        </pc:spChg>
        <pc:spChg chg="mod">
          <ac:chgData name="Stewart Gale" userId="3647ddd2-6040-41ae-a96d-232c23482af8" providerId="ADAL" clId="{4A237A21-92C2-4D47-9AB5-8E1D5B38F86C}" dt="2022-01-16T17:01:33.908" v="10" actId="1076"/>
          <ac:spMkLst>
            <pc:docMk/>
            <pc:sldMk cId="539061283" sldId="269"/>
            <ac:spMk id="12" creationId="{00000000-0000-0000-0000-000000000000}"/>
          </ac:spMkLst>
        </pc:spChg>
        <pc:picChg chg="mod">
          <ac:chgData name="Stewart Gale" userId="3647ddd2-6040-41ae-a96d-232c23482af8" providerId="ADAL" clId="{4A237A21-92C2-4D47-9AB5-8E1D5B38F86C}" dt="2022-01-16T17:01:33.908" v="10" actId="1076"/>
          <ac:picMkLst>
            <pc:docMk/>
            <pc:sldMk cId="539061283" sldId="269"/>
            <ac:picMk id="13" creationId="{00000000-0000-0000-0000-000000000000}"/>
          </ac:picMkLst>
        </pc:picChg>
        <pc:picChg chg="mod">
          <ac:chgData name="Stewart Gale" userId="3647ddd2-6040-41ae-a96d-232c23482af8" providerId="ADAL" clId="{4A237A21-92C2-4D47-9AB5-8E1D5B38F86C}" dt="2022-01-16T17:01:33.908" v="10" actId="1076"/>
          <ac:picMkLst>
            <pc:docMk/>
            <pc:sldMk cId="539061283" sldId="269"/>
            <ac:picMk id="14" creationId="{00000000-0000-0000-0000-000000000000}"/>
          </ac:picMkLst>
        </pc:picChg>
        <pc:picChg chg="mod">
          <ac:chgData name="Stewart Gale" userId="3647ddd2-6040-41ae-a96d-232c23482af8" providerId="ADAL" clId="{4A237A21-92C2-4D47-9AB5-8E1D5B38F86C}" dt="2022-01-16T17:01:33.908" v="10" actId="1076"/>
          <ac:picMkLst>
            <pc:docMk/>
            <pc:sldMk cId="539061283" sldId="269"/>
            <ac:picMk id="15" creationId="{00000000-0000-0000-0000-000000000000}"/>
          </ac:picMkLst>
        </pc:picChg>
        <pc:picChg chg="mod">
          <ac:chgData name="Stewart Gale" userId="3647ddd2-6040-41ae-a96d-232c23482af8" providerId="ADAL" clId="{4A237A21-92C2-4D47-9AB5-8E1D5B38F86C}" dt="2022-01-16T17:01:33.908" v="10" actId="1076"/>
          <ac:picMkLst>
            <pc:docMk/>
            <pc:sldMk cId="539061283" sldId="269"/>
            <ac:picMk id="16" creationId="{00000000-0000-0000-0000-000000000000}"/>
          </ac:picMkLst>
        </pc:picChg>
        <pc:picChg chg="mod">
          <ac:chgData name="Stewart Gale" userId="3647ddd2-6040-41ae-a96d-232c23482af8" providerId="ADAL" clId="{4A237A21-92C2-4D47-9AB5-8E1D5B38F86C}" dt="2022-01-16T17:01:33.908" v="10" actId="1076"/>
          <ac:picMkLst>
            <pc:docMk/>
            <pc:sldMk cId="539061283" sldId="269"/>
            <ac:picMk id="17" creationId="{00000000-0000-0000-0000-000000000000}"/>
          </ac:picMkLst>
        </pc:picChg>
        <pc:picChg chg="mod">
          <ac:chgData name="Stewart Gale" userId="3647ddd2-6040-41ae-a96d-232c23482af8" providerId="ADAL" clId="{4A237A21-92C2-4D47-9AB5-8E1D5B38F86C}" dt="2022-01-16T17:01:33.908" v="10" actId="1076"/>
          <ac:picMkLst>
            <pc:docMk/>
            <pc:sldMk cId="539061283" sldId="269"/>
            <ac:picMk id="18" creationId="{00000000-0000-0000-0000-000000000000}"/>
          </ac:picMkLst>
        </pc:picChg>
        <pc:picChg chg="mod">
          <ac:chgData name="Stewart Gale" userId="3647ddd2-6040-41ae-a96d-232c23482af8" providerId="ADAL" clId="{4A237A21-92C2-4D47-9AB5-8E1D5B38F86C}" dt="2022-01-16T17:01:33.908" v="10" actId="1076"/>
          <ac:picMkLst>
            <pc:docMk/>
            <pc:sldMk cId="539061283" sldId="269"/>
            <ac:picMk id="19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ED3C2-E0D7-48EB-840F-78EBC1EEBB86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6BD2B-D6AF-4924-BC00-E69F28C2FB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1994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ED3C2-E0D7-48EB-840F-78EBC1EEBB86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6BD2B-D6AF-4924-BC00-E69F28C2FB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984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ED3C2-E0D7-48EB-840F-78EBC1EEBB86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6BD2B-D6AF-4924-BC00-E69F28C2FB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441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ED3C2-E0D7-48EB-840F-78EBC1EEBB86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6BD2B-D6AF-4924-BC00-E69F28C2FB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634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ED3C2-E0D7-48EB-840F-78EBC1EEBB86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6BD2B-D6AF-4924-BC00-E69F28C2FB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288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ED3C2-E0D7-48EB-840F-78EBC1EEBB86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6BD2B-D6AF-4924-BC00-E69F28C2FB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76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ED3C2-E0D7-48EB-840F-78EBC1EEBB86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6BD2B-D6AF-4924-BC00-E69F28C2FB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562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ED3C2-E0D7-48EB-840F-78EBC1EEBB86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6BD2B-D6AF-4924-BC00-E69F28C2FB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41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ED3C2-E0D7-48EB-840F-78EBC1EEBB86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6BD2B-D6AF-4924-BC00-E69F28C2FB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7329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ED3C2-E0D7-48EB-840F-78EBC1EEBB86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6BD2B-D6AF-4924-BC00-E69F28C2FB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058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ED3C2-E0D7-48EB-840F-78EBC1EEBB86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6BD2B-D6AF-4924-BC00-E69F28C2FB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701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ED3C2-E0D7-48EB-840F-78EBC1EEBB86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6BD2B-D6AF-4924-BC00-E69F28C2FB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6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0.png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5019" y="1324496"/>
            <a:ext cx="11349644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u="sng" dirty="0"/>
              <a:t>LO: Circles </a:t>
            </a:r>
          </a:p>
          <a:p>
            <a:pPr algn="ctr"/>
            <a:r>
              <a:rPr lang="en-GB" sz="9600" b="1" dirty="0"/>
              <a:t>(Geometry Problems)</a:t>
            </a:r>
          </a:p>
        </p:txBody>
      </p:sp>
    </p:spTree>
    <p:extLst>
      <p:ext uri="{BB962C8B-B14F-4D97-AF65-F5344CB8AC3E}">
        <p14:creationId xmlns:p14="http://schemas.microsoft.com/office/powerpoint/2010/main" val="281784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28110" y="240454"/>
            <a:ext cx="5907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Skill Check List: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31565" y="2889414"/>
            <a:ext cx="73340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4000" dirty="0"/>
              <a:t>ם</a:t>
            </a:r>
            <a:r>
              <a:rPr lang="en-GB" sz="4000" dirty="0"/>
              <a:t> Find the equation of a 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31566" y="3583652"/>
            <a:ext cx="7636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4000" dirty="0"/>
              <a:t>ם</a:t>
            </a:r>
            <a:r>
              <a:rPr lang="en-GB" sz="4000" dirty="0"/>
              <a:t> Find missing co-ordinates values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1564" y="4294103"/>
            <a:ext cx="85195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4000" dirty="0"/>
              <a:t>ם</a:t>
            </a:r>
            <a:r>
              <a:rPr lang="en-GB" sz="4000" dirty="0"/>
              <a:t> Find length of a line using Pythagoras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1565" y="4987919"/>
            <a:ext cx="7147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4000" dirty="0"/>
              <a:t>ם</a:t>
            </a:r>
            <a:r>
              <a:rPr lang="en-GB" sz="4000" dirty="0"/>
              <a:t> Find the area of a triangle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31566" y="5737657"/>
            <a:ext cx="78393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4000" dirty="0"/>
              <a:t>ם</a:t>
            </a:r>
            <a:r>
              <a:rPr lang="en-GB" sz="4000" dirty="0"/>
              <a:t> Find the exact values in surd form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31565" y="1452220"/>
            <a:ext cx="91634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4000" dirty="0"/>
              <a:t>ם</a:t>
            </a:r>
            <a:r>
              <a:rPr lang="en-GB" sz="4000" dirty="0"/>
              <a:t> Find gradient between two co-ordinates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31565" y="2178963"/>
            <a:ext cx="91634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4000" dirty="0"/>
              <a:t>ם</a:t>
            </a:r>
            <a:r>
              <a:rPr lang="en-GB" sz="4000" dirty="0"/>
              <a:t> Find gradient of a perpendicular line</a:t>
            </a:r>
          </a:p>
        </p:txBody>
      </p:sp>
      <p:pic>
        <p:nvPicPr>
          <p:cNvPr id="13" name="Picture 22" descr="File:Green tick.svg - Wikimedia Comm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584" y="1613337"/>
            <a:ext cx="417943" cy="28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2" descr="File:Green tick.svg - Wikimedia Comm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059" y="2353116"/>
            <a:ext cx="417943" cy="28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2" descr="File:Green tick.svg - Wikimedia Comm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059" y="3050980"/>
            <a:ext cx="417943" cy="28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2" descr="File:Green tick.svg - Wikimedia Comm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744" y="3727953"/>
            <a:ext cx="417943" cy="28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2" descr="File:Green tick.svg - Wikimedia Comm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519" y="4466995"/>
            <a:ext cx="417943" cy="28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2" descr="File:Green tick.svg - Wikimedia Comm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519" y="5149621"/>
            <a:ext cx="417943" cy="28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2" descr="File:Green tick.svg - Wikimedia Comm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519" y="5899472"/>
            <a:ext cx="417943" cy="28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06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4210" y="1458733"/>
            <a:ext cx="4362509" cy="39539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38" y="130349"/>
            <a:ext cx="107400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What is the method that would enable you to find the area of the shading?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85256" y="5364479"/>
            <a:ext cx="66668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Area of Shading </a:t>
            </a:r>
            <a:r>
              <a:rPr lang="en-GB" sz="4800" dirty="0"/>
              <a:t>= </a:t>
            </a:r>
          </a:p>
          <a:p>
            <a:pPr algn="ctr"/>
            <a:r>
              <a:rPr lang="en-GB" sz="4800" dirty="0"/>
              <a:t>Area Square – Area Circle</a:t>
            </a:r>
          </a:p>
        </p:txBody>
      </p:sp>
    </p:spTree>
    <p:extLst>
      <p:ext uri="{BB962C8B-B14F-4D97-AF65-F5344CB8AC3E}">
        <p14:creationId xmlns:p14="http://schemas.microsoft.com/office/powerpoint/2010/main" val="168392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48638" y="130349"/>
            <a:ext cx="107400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What lengths do you need to know to find the area of the triangle OAB?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947947" y="5843551"/>
                <a:ext cx="7783486" cy="9030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Area of Triangle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48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4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4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4800" dirty="0"/>
                  <a:t> x </a:t>
                </a:r>
                <a:r>
                  <a:rPr lang="en-GB" sz="4800" b="1" dirty="0"/>
                  <a:t>OA</a:t>
                </a:r>
                <a:r>
                  <a:rPr lang="en-GB" sz="4800" dirty="0"/>
                  <a:t> x </a:t>
                </a:r>
                <a:r>
                  <a:rPr lang="en-GB" sz="4800" b="1" dirty="0"/>
                  <a:t>AB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7947" y="5843551"/>
                <a:ext cx="7783486" cy="903004"/>
              </a:xfrm>
              <a:prstGeom prst="rect">
                <a:avLst/>
              </a:prstGeom>
              <a:blipFill>
                <a:blip r:embed="rId2"/>
                <a:stretch>
                  <a:fillRect l="-1411" t="-14189" r="-1332" b="-283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>
          <a:xfrm>
            <a:off x="4312229" y="2554907"/>
            <a:ext cx="2592287" cy="259054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>
            <a:stCxn id="11" idx="5"/>
            <a:endCxn id="12" idx="5"/>
          </p:cNvCxnSpPr>
          <p:nvPr/>
        </p:nvCxnSpPr>
        <p:spPr>
          <a:xfrm>
            <a:off x="6473165" y="2834714"/>
            <a:ext cx="1496163" cy="108971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540353" y="2119806"/>
            <a:ext cx="122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A</a:t>
            </a:r>
          </a:p>
        </p:txBody>
      </p:sp>
      <p:sp>
        <p:nvSpPr>
          <p:cNvPr id="11" name="Oval 10"/>
          <p:cNvSpPr/>
          <p:nvPr/>
        </p:nvSpPr>
        <p:spPr>
          <a:xfrm>
            <a:off x="6298420" y="2669156"/>
            <a:ext cx="204727" cy="19396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7794583" y="3758875"/>
            <a:ext cx="204727" cy="19396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5587589" y="1486958"/>
            <a:ext cx="20783" cy="435659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912523" y="3847599"/>
            <a:ext cx="5104100" cy="483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11" idx="3"/>
          </p:cNvCxnSpPr>
          <p:nvPr/>
        </p:nvCxnSpPr>
        <p:spPr>
          <a:xfrm flipV="1">
            <a:off x="5583098" y="2834714"/>
            <a:ext cx="745304" cy="10612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209676" y="3717628"/>
            <a:ext cx="451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08389" y="3197757"/>
            <a:ext cx="482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983260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3810" t="25554" r="24454" b="13873"/>
          <a:stretch/>
        </p:blipFill>
        <p:spPr>
          <a:xfrm>
            <a:off x="343008" y="1926804"/>
            <a:ext cx="4332245" cy="41916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38" y="130349"/>
            <a:ext cx="107400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What is the method that would enable you to find the area of the shading?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34444" y="3424844"/>
            <a:ext cx="504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90800" y="5616633"/>
            <a:ext cx="504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86157" y="3376308"/>
            <a:ext cx="504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O</a:t>
            </a:r>
          </a:p>
        </p:txBody>
      </p:sp>
      <p:sp>
        <p:nvSpPr>
          <p:cNvPr id="10" name="Oval 9"/>
          <p:cNvSpPr/>
          <p:nvPr/>
        </p:nvSpPr>
        <p:spPr>
          <a:xfrm>
            <a:off x="4390871" y="3916003"/>
            <a:ext cx="144087" cy="14408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2365043" y="5895464"/>
            <a:ext cx="144087" cy="14408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2365043" y="3927087"/>
            <a:ext cx="144087" cy="14408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957887" y="2882321"/>
                <a:ext cx="6954982" cy="1490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dirty="0">
                    <a:solidFill>
                      <a:srgbClr val="00B050"/>
                    </a:solidFill>
                  </a:rPr>
                  <a:t>Area of Shading </a:t>
                </a:r>
                <a:r>
                  <a:rPr lang="en-GB" sz="4000" dirty="0"/>
                  <a:t>= </a:t>
                </a:r>
              </a:p>
              <a:p>
                <a:pPr algn="ctr"/>
                <a:r>
                  <a:rPr lang="en-GB" sz="3600" dirty="0"/>
                  <a:t>Area of Triangle OAB  </a:t>
                </a:r>
                <a:r>
                  <a:rPr lang="en-GB" sz="4400" b="1" dirty="0"/>
                  <a:t>–</a:t>
                </a:r>
                <a:r>
                  <a:rPr lang="en-GB" sz="3600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3600" dirty="0"/>
                  <a:t> of Circle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7887" y="2882321"/>
                <a:ext cx="6954982" cy="1490216"/>
              </a:xfrm>
              <a:prstGeom prst="rect">
                <a:avLst/>
              </a:prstGeom>
              <a:blipFill>
                <a:blip r:embed="rId3"/>
                <a:stretch>
                  <a:fillRect t="-7377" r="-964"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7023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455869" y="2653252"/>
            <a:ext cx="2592287" cy="259054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/>
          <p:cNvCxnSpPr/>
          <p:nvPr/>
        </p:nvCxnSpPr>
        <p:spPr>
          <a:xfrm>
            <a:off x="2107708" y="1805989"/>
            <a:ext cx="3312368" cy="244827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683992" y="2218151"/>
            <a:ext cx="1400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A(2,4)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38223" y="3169642"/>
            <a:ext cx="1489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B(?, 0)</a:t>
            </a:r>
          </a:p>
        </p:txBody>
      </p:sp>
      <p:sp>
        <p:nvSpPr>
          <p:cNvPr id="17" name="Oval 16"/>
          <p:cNvSpPr/>
          <p:nvPr/>
        </p:nvSpPr>
        <p:spPr>
          <a:xfrm>
            <a:off x="3442060" y="2767501"/>
            <a:ext cx="204727" cy="19396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4938223" y="3857220"/>
            <a:ext cx="204727" cy="19396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2731229" y="1585303"/>
            <a:ext cx="20783" cy="435659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69882" y="3931876"/>
            <a:ext cx="5690381" cy="140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26608" y="89916"/>
            <a:ext cx="118590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What is the equation of the tangent?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344529" y="1068666"/>
                <a:ext cx="5336984" cy="7680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/>
                  <a:t>Gradient of radius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4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4000" dirty="0"/>
                  <a:t> =</a:t>
                </a:r>
                <a:r>
                  <a:rPr lang="en-GB" sz="4000" b="1" dirty="0"/>
                  <a:t> </a:t>
                </a:r>
                <a:r>
                  <a:rPr lang="en-GB" sz="4000" dirty="0"/>
                  <a:t>2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4529" y="1068666"/>
                <a:ext cx="5336984" cy="768095"/>
              </a:xfrm>
              <a:prstGeom prst="rect">
                <a:avLst/>
              </a:prstGeom>
              <a:blipFill>
                <a:blip r:embed="rId2"/>
                <a:stretch>
                  <a:fillRect l="-4114" t="-13492" r="-3200" b="-261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344529" y="2012029"/>
                <a:ext cx="5336984" cy="7827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/>
                  <a:t>Gradient of tangent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r>
                          <m:rPr>
                            <m:brk m:alnAt="63"/>
                          </m:rPr>
                          <a:rPr lang="en-GB" sz="4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en-GB" sz="4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4000" dirty="0"/>
                  <a:t> </a:t>
                </a:r>
                <a:endParaRPr lang="en-GB" sz="4000" b="1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4529" y="2012029"/>
                <a:ext cx="5336984" cy="782778"/>
              </a:xfrm>
              <a:prstGeom prst="rect">
                <a:avLst/>
              </a:prstGeom>
              <a:blipFill>
                <a:blip r:embed="rId3"/>
                <a:stretch>
                  <a:fillRect l="-4114" t="-13281" b="-242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424437" y="2852871"/>
                <a:ext cx="3782505" cy="12886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5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5400" dirty="0"/>
                  <a:t> = </a:t>
                </a:r>
                <a14:m>
                  <m:oMath xmlns:m="http://schemas.openxmlformats.org/officeDocument/2006/math">
                    <m:r>
                      <m:rPr>
                        <m:brk m:alnAt="63"/>
                      </m:rPr>
                      <a:rPr lang="en-GB" sz="5400" b="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5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54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5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5400" dirty="0"/>
                  <a:t> + </a:t>
                </a:r>
                <a:r>
                  <a:rPr lang="en-GB" sz="5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4437" y="2852871"/>
                <a:ext cx="3782505" cy="1288686"/>
              </a:xfrm>
              <a:prstGeom prst="rect">
                <a:avLst/>
              </a:prstGeom>
              <a:blipFill>
                <a:blip r:embed="rId4"/>
                <a:stretch>
                  <a:fillRect l="-2581" t="-1422" r="-2419" b="-137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142550" y="4294832"/>
                <a:ext cx="404009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5400" dirty="0">
                    <a:cs typeface="Times New Roman" panose="02020603050405020304" pitchFamily="18" charset="0"/>
                  </a:rPr>
                  <a:t>4</a:t>
                </a:r>
                <a:r>
                  <a:rPr lang="en-GB" sz="5400" dirty="0"/>
                  <a:t> = </a:t>
                </a:r>
                <a14:m>
                  <m:oMath xmlns:m="http://schemas.openxmlformats.org/officeDocument/2006/math">
                    <m:r>
                      <m:rPr>
                        <m:brk m:alnAt="63"/>
                      </m:rPr>
                      <a:rPr lang="en-GB" sz="5400" b="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5400" dirty="0"/>
                  <a:t> + </a:t>
                </a:r>
                <a:r>
                  <a:rPr lang="en-GB" sz="5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550" y="4294832"/>
                <a:ext cx="4040092" cy="923330"/>
              </a:xfrm>
              <a:prstGeom prst="rect">
                <a:avLst/>
              </a:prstGeom>
              <a:blipFill>
                <a:blip r:embed="rId5"/>
                <a:stretch>
                  <a:fillRect t="-20530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478523" y="5218162"/>
                <a:ext cx="4040092" cy="1421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000" b="1" i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6000" b="1" dirty="0">
                    <a:solidFill>
                      <a:srgbClr val="00B05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m:rPr>
                        <m:brk m:alnAt="63"/>
                      </m:rPr>
                      <a:rPr lang="en-GB" sz="60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60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60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60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GB" sz="6000" b="1" i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6000" b="1" dirty="0">
                    <a:solidFill>
                      <a:srgbClr val="00B050"/>
                    </a:solidFill>
                  </a:rPr>
                  <a:t> + </a:t>
                </a:r>
                <a:r>
                  <a:rPr lang="en-GB" sz="6000" b="1" dirty="0">
                    <a:solidFill>
                      <a:srgbClr val="00B050"/>
                    </a:solidFill>
                    <a:cs typeface="Times New Roman" panose="02020603050405020304" pitchFamily="18" charset="0"/>
                  </a:rPr>
                  <a:t>5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8523" y="5218162"/>
                <a:ext cx="4040092" cy="1421608"/>
              </a:xfrm>
              <a:prstGeom prst="rect">
                <a:avLst/>
              </a:prstGeom>
              <a:blipFill>
                <a:blip r:embed="rId6"/>
                <a:stretch>
                  <a:fillRect l="-5882" r="-5581" b="-15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8015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9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487735" y="2538259"/>
            <a:ext cx="2592287" cy="259054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/>
          <p:cNvCxnSpPr/>
          <p:nvPr/>
        </p:nvCxnSpPr>
        <p:spPr>
          <a:xfrm>
            <a:off x="2139574" y="1690996"/>
            <a:ext cx="3312368" cy="244827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715858" y="2103158"/>
            <a:ext cx="1400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A(2,4)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70089" y="3054649"/>
            <a:ext cx="1489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B(?, 0)</a:t>
            </a:r>
          </a:p>
        </p:txBody>
      </p:sp>
      <p:sp>
        <p:nvSpPr>
          <p:cNvPr id="17" name="Oval 16"/>
          <p:cNvSpPr/>
          <p:nvPr/>
        </p:nvSpPr>
        <p:spPr>
          <a:xfrm>
            <a:off x="3473926" y="2652508"/>
            <a:ext cx="204727" cy="19396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4970089" y="3742227"/>
            <a:ext cx="204727" cy="19396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2763095" y="1470310"/>
            <a:ext cx="20783" cy="435659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501748" y="3816883"/>
            <a:ext cx="5690381" cy="140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26608" y="145336"/>
            <a:ext cx="118590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What is the missing value of the B co-ordinate?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079512" y="1122190"/>
                <a:ext cx="4040092" cy="1421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000" i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6000" dirty="0">
                    <a:solidFill>
                      <a:srgbClr val="00B05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m:rPr>
                        <m:brk m:alnAt="63"/>
                      </m:rPr>
                      <a:rPr lang="en-GB" sz="60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6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60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60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6000" i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6000" dirty="0">
                    <a:solidFill>
                      <a:srgbClr val="00B050"/>
                    </a:solidFill>
                  </a:rPr>
                  <a:t> + </a:t>
                </a:r>
                <a:r>
                  <a:rPr lang="en-GB" sz="6000" dirty="0">
                    <a:solidFill>
                      <a:srgbClr val="00B050"/>
                    </a:solidFill>
                    <a:cs typeface="Times New Roman" panose="02020603050405020304" pitchFamily="18" charset="0"/>
                  </a:rPr>
                  <a:t>5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9512" y="1122190"/>
                <a:ext cx="4040092" cy="1421608"/>
              </a:xfrm>
              <a:prstGeom prst="rect">
                <a:avLst/>
              </a:prstGeom>
              <a:blipFill>
                <a:blip r:embed="rId2"/>
                <a:stretch>
                  <a:fillRect l="-4977" t="-858" r="-5128" b="-137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7079512" y="2955222"/>
                <a:ext cx="4040092" cy="1421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000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0</a:t>
                </a:r>
                <a:r>
                  <a:rPr lang="en-GB" sz="60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m:rPr>
                        <m:brk m:alnAt="63"/>
                      </m:rPr>
                      <a:rPr lang="en-GB" sz="6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6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6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6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60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6000" dirty="0">
                    <a:solidFill>
                      <a:schemeClr val="tx1"/>
                    </a:solidFill>
                  </a:rPr>
                  <a:t> + </a:t>
                </a:r>
                <a:r>
                  <a:rPr lang="en-GB" sz="6000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5</a:t>
                </a: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9512" y="2955222"/>
                <a:ext cx="4040092" cy="1421608"/>
              </a:xfrm>
              <a:prstGeom prst="rect">
                <a:avLst/>
              </a:prstGeom>
              <a:blipFill>
                <a:blip r:embed="rId3"/>
                <a:stretch>
                  <a:fillRect l="-5581" t="-1288" r="-5732" b="-137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6927112" y="4738377"/>
            <a:ext cx="26436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6000" dirty="0">
                <a:solidFill>
                  <a:schemeClr val="tx1"/>
                </a:solidFill>
                <a:ea typeface="Segoe UI Symbol" panose="020B0502040204020203" pitchFamily="34" charset="0"/>
                <a:cs typeface="Times New Roman" panose="02020603050405020304" pitchFamily="18" charset="0"/>
              </a:rPr>
              <a:t>=</a:t>
            </a:r>
            <a:r>
              <a:rPr lang="en-GB" sz="6000" dirty="0">
                <a:solidFill>
                  <a:schemeClr val="tx1"/>
                </a:solidFill>
                <a:cs typeface="Times New Roman" panose="02020603050405020304" pitchFamily="18" charset="0"/>
              </a:rPr>
              <a:t> 10</a:t>
            </a:r>
          </a:p>
        </p:txBody>
      </p:sp>
    </p:spTree>
    <p:extLst>
      <p:ext uri="{BB962C8B-B14F-4D97-AF65-F5344CB8AC3E}">
        <p14:creationId xmlns:p14="http://schemas.microsoft.com/office/powerpoint/2010/main" val="156113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815342" y="2493948"/>
            <a:ext cx="2592287" cy="259054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/>
          <p:cNvCxnSpPr/>
          <p:nvPr/>
        </p:nvCxnSpPr>
        <p:spPr>
          <a:xfrm>
            <a:off x="1467181" y="1646685"/>
            <a:ext cx="3312368" cy="244827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043465" y="2058847"/>
            <a:ext cx="1400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A(2,4)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171575" y="3086886"/>
                <a:ext cx="5605655" cy="852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dirty="0">
                    <a:solidFill>
                      <a:srgbClr val="0000FF"/>
                    </a:solidFill>
                  </a:rPr>
                  <a:t>OA</a:t>
                </a:r>
                <a:r>
                  <a:rPr lang="en-GB" sz="4400" dirty="0"/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sz="4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400" i="1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GB" sz="4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GB" sz="4400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GB" sz="4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GB" sz="4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GB" sz="4400" i="1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44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4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e>
                    </m:rad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1575" y="3086886"/>
                <a:ext cx="5605655" cy="852221"/>
              </a:xfrm>
              <a:prstGeom prst="rect">
                <a:avLst/>
              </a:prstGeom>
              <a:blipFill>
                <a:blip r:embed="rId2"/>
                <a:stretch>
                  <a:fillRect l="-4348" t="-4286" b="-3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Oval 16"/>
          <p:cNvSpPr/>
          <p:nvPr/>
        </p:nvSpPr>
        <p:spPr>
          <a:xfrm>
            <a:off x="2801533" y="2608197"/>
            <a:ext cx="204727" cy="19396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4297696" y="3697916"/>
            <a:ext cx="204727" cy="19396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2090702" y="1425999"/>
            <a:ext cx="20783" cy="435659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415636" y="3786640"/>
            <a:ext cx="5104100" cy="483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26608" y="145336"/>
            <a:ext cx="118590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What is exact area of triangle OAB?</a:t>
            </a:r>
          </a:p>
        </p:txBody>
      </p:sp>
      <p:cxnSp>
        <p:nvCxnSpPr>
          <p:cNvPr id="5" name="Straight Connector 4"/>
          <p:cNvCxnSpPr>
            <a:endCxn id="17" idx="3"/>
          </p:cNvCxnSpPr>
          <p:nvPr/>
        </p:nvCxnSpPr>
        <p:spPr>
          <a:xfrm flipV="1">
            <a:off x="2107684" y="2773755"/>
            <a:ext cx="723831" cy="998818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712789" y="3656669"/>
            <a:ext cx="451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49291" y="1344656"/>
                <a:ext cx="4946073" cy="1135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/>
                  <a:t>Area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4800" dirty="0"/>
                  <a:t> x </a:t>
                </a:r>
                <a:r>
                  <a:rPr lang="en-GB" sz="4800" dirty="0">
                    <a:solidFill>
                      <a:srgbClr val="0000FF"/>
                    </a:solidFill>
                  </a:rPr>
                  <a:t>OA</a:t>
                </a:r>
                <a:r>
                  <a:rPr lang="en-GB" sz="4800" dirty="0"/>
                  <a:t> x </a:t>
                </a:r>
                <a:r>
                  <a:rPr lang="en-GB" sz="4800" dirty="0">
                    <a:solidFill>
                      <a:srgbClr val="00B050"/>
                    </a:solidFill>
                  </a:rPr>
                  <a:t>AB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9291" y="1344656"/>
                <a:ext cx="4946073" cy="1135311"/>
              </a:xfrm>
              <a:prstGeom prst="rect">
                <a:avLst/>
              </a:prstGeom>
              <a:blipFill>
                <a:blip r:embed="rId3"/>
                <a:stretch>
                  <a:fillRect l="-5672" r="-247" b="-150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4158018" y="3029966"/>
            <a:ext cx="1734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B(10, 0)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297696" y="4419745"/>
                <a:ext cx="7322650" cy="9122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dirty="0">
                    <a:solidFill>
                      <a:srgbClr val="00B050"/>
                    </a:solidFill>
                  </a:rPr>
                  <a:t>AB</a:t>
                </a:r>
                <a:r>
                  <a:rPr lang="en-GB" sz="4400" dirty="0"/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sz="4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44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  <m:r>
                              <a:rPr lang="en-GB" sz="4400" b="0" i="1" smtClean="0">
                                <a:latin typeface="Cambria Math" panose="02040503050406030204" pitchFamily="18" charset="0"/>
                              </a:rPr>
                              <m:t> −</m:t>
                            </m:r>
                            <m:r>
                              <a:rPr lang="en-GB" sz="4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4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GB" sz="4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400" i="1">
                            <a:latin typeface="Cambria Math"/>
                          </a:rPr>
                          <m:t>+</m:t>
                        </m:r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GB" sz="4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GB" sz="4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GB" sz="4400" i="1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440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4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78</m:t>
                        </m:r>
                      </m:e>
                    </m:rad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696" y="4419745"/>
                <a:ext cx="7322650" cy="912237"/>
              </a:xfrm>
              <a:prstGeom prst="rect">
                <a:avLst/>
              </a:prstGeom>
              <a:blipFill>
                <a:blip r:embed="rId4"/>
                <a:stretch>
                  <a:fillRect l="-3331" b="-29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893127" y="5545521"/>
                <a:ext cx="7884103" cy="1135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/>
                  <a:t>Area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4800" dirty="0"/>
                  <a:t> x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48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4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e>
                    </m:rad>
                  </m:oMath>
                </a14:m>
                <a:r>
                  <a:rPr lang="en-GB" sz="4800" dirty="0"/>
                  <a:t> x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480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4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78</m:t>
                        </m:r>
                      </m:e>
                    </m:rad>
                  </m:oMath>
                </a14:m>
                <a:r>
                  <a:rPr lang="en-GB" sz="4800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4800" i="1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4800" b="1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4800" b="1" i="1" smtClean="0">
                            <a:latin typeface="Cambria Math" panose="02040503050406030204" pitchFamily="18" charset="0"/>
                          </a:rPr>
                          <m:t>𝟑𝟗𝟎</m:t>
                        </m:r>
                      </m:e>
                    </m:rad>
                  </m:oMath>
                </a14:m>
                <a:r>
                  <a:rPr lang="en-GB" sz="4800" dirty="0">
                    <a:solidFill>
                      <a:srgbClr val="00B05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3127" y="5545521"/>
                <a:ext cx="7884103" cy="1135311"/>
              </a:xfrm>
              <a:prstGeom prst="rect">
                <a:avLst/>
              </a:prstGeom>
              <a:blipFill>
                <a:blip r:embed="rId5"/>
                <a:stretch>
                  <a:fillRect l="-3558" b="-150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1662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/>
      <p:bldP spid="22" grpId="0"/>
      <p:bldP spid="2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271</Words>
  <Application>Microsoft Office PowerPoint</Application>
  <PresentationFormat>Widescreen</PresentationFormat>
  <Paragraphs>46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11</cp:revision>
  <dcterms:created xsi:type="dcterms:W3CDTF">2020-05-25T12:04:21Z</dcterms:created>
  <dcterms:modified xsi:type="dcterms:W3CDTF">2022-01-16T17:01:39Z</dcterms:modified>
</cp:coreProperties>
</file>