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6" r:id="rId3"/>
    <p:sldId id="269" r:id="rId4"/>
    <p:sldId id="271" r:id="rId5"/>
    <p:sldId id="272" r:id="rId6"/>
    <p:sldId id="273" r:id="rId7"/>
    <p:sldId id="274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F6600"/>
    <a:srgbClr val="00CC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88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30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244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84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37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249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336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31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786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231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78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E0769-EF98-4CFE-B247-1DD27DDE7267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AA2F9-ECC6-442D-960E-09F9C59578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47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3682" y="2552011"/>
            <a:ext cx="3993573" cy="40031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 + EVEN </a:t>
            </a:r>
            <a:r>
              <a:rPr lang="en-GB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 </a:t>
            </a:r>
            <a:r>
              <a:rPr lang="en-GB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ODD </a:t>
            </a:r>
            <a:r>
              <a:rPr lang="en-GB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200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 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ODD </a:t>
            </a:r>
            <a:r>
              <a:rPr lang="en-GB" sz="48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endParaRPr lang="en-GB" sz="48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478" y="221317"/>
            <a:ext cx="111529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6000" dirty="0" smtClean="0">
                <a:solidFill>
                  <a:prstClr val="black"/>
                </a:solidFill>
              </a:rPr>
              <a:t>Prove the following statements </a:t>
            </a:r>
          </a:p>
          <a:p>
            <a:pPr lvl="0" algn="ctr"/>
            <a:r>
              <a:rPr lang="en-GB" sz="6000" dirty="0" smtClean="0">
                <a:solidFill>
                  <a:prstClr val="black"/>
                </a:solidFill>
              </a:rPr>
              <a:t>are true using </a:t>
            </a:r>
            <a:r>
              <a:rPr lang="en-GB" sz="6000" b="1" dirty="0">
                <a:solidFill>
                  <a:srgbClr val="00CC00"/>
                </a:solidFill>
              </a:rPr>
              <a:t>algebra</a:t>
            </a:r>
            <a:r>
              <a:rPr lang="en-GB" sz="60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52757" y="2509144"/>
            <a:ext cx="3869655" cy="3826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 x EVEN = </a:t>
            </a:r>
            <a:endParaRPr lang="en-GB" sz="48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20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 </a:t>
            </a:r>
            <a:r>
              <a:rPr lang="en-GB" sz="4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 ODD = </a:t>
            </a:r>
            <a:endParaRPr lang="en-GB" sz="48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20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 </a:t>
            </a:r>
            <a:r>
              <a:rPr lang="en-GB" sz="4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 ODD </a:t>
            </a:r>
            <a:r>
              <a:rPr lang="en-GB" sz="4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endParaRPr lang="en-GB" sz="48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97506" y="2574610"/>
            <a:ext cx="1553630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17617" y="3957745"/>
            <a:ext cx="1553630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85997" y="5460806"/>
            <a:ext cx="1377300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22412" y="2509144"/>
            <a:ext cx="1553630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202913" y="3957745"/>
            <a:ext cx="1553630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095995" y="5406346"/>
            <a:ext cx="1377300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</a:p>
        </p:txBody>
      </p:sp>
    </p:spTree>
    <p:extLst>
      <p:ext uri="{BB962C8B-B14F-4D97-AF65-F5344CB8AC3E}">
        <p14:creationId xmlns:p14="http://schemas.microsoft.com/office/powerpoint/2010/main" val="28134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1130" y="2083723"/>
            <a:ext cx="80924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3411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221650" y="254601"/>
            <a:ext cx="9834278" cy="1558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88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r>
              <a:rPr lang="en-GB" sz="8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en-GB" sz="88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r>
              <a:rPr lang="en-GB" sz="8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GB" sz="88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endParaRPr lang="en-GB" sz="88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63259" y="5332994"/>
            <a:ext cx="4092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m</a:t>
            </a:r>
            <a:r>
              <a:rPr lang="en-GB" sz="4000" dirty="0" smtClean="0"/>
              <a:t>ultiple of 2 hence always even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831946" y="2026087"/>
            <a:ext cx="66136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800" dirty="0" smtClean="0">
                <a:solidFill>
                  <a:srgbClr val="0000FF"/>
                </a:solidFill>
              </a:rPr>
              <a:t>2</a:t>
            </a:r>
            <a:r>
              <a:rPr lang="en-GB" sz="88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8800" dirty="0" smtClean="0">
                <a:solidFill>
                  <a:srgbClr val="0000FF"/>
                </a:solidFill>
              </a:rPr>
              <a:t> </a:t>
            </a:r>
            <a:r>
              <a:rPr lang="en-GB" sz="8800" dirty="0" smtClean="0"/>
              <a:t>+</a:t>
            </a:r>
            <a:r>
              <a:rPr lang="en-GB" sz="8800" dirty="0" smtClean="0">
                <a:solidFill>
                  <a:srgbClr val="0000FF"/>
                </a:solidFill>
              </a:rPr>
              <a:t> 2</a:t>
            </a:r>
            <a:r>
              <a:rPr lang="en-GB" sz="88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8800" dirty="0" smtClean="0">
                <a:cs typeface="Times New Roman" panose="02020603050405020304" pitchFamily="18" charset="0"/>
              </a:rPr>
              <a:t>=</a:t>
            </a:r>
            <a:r>
              <a:rPr lang="en-GB" sz="88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8800" dirty="0" smtClean="0"/>
              <a:t>4</a:t>
            </a:r>
            <a:r>
              <a:rPr lang="en-GB" sz="8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8800" dirty="0"/>
          </a:p>
        </p:txBody>
      </p:sp>
      <p:sp>
        <p:nvSpPr>
          <p:cNvPr id="13" name="Rectangle 12"/>
          <p:cNvSpPr/>
          <p:nvPr/>
        </p:nvSpPr>
        <p:spPr>
          <a:xfrm>
            <a:off x="6903632" y="3824099"/>
            <a:ext cx="352853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8800" dirty="0">
                <a:solidFill>
                  <a:prstClr val="black"/>
                </a:solidFill>
                <a:cs typeface="Times New Roman" panose="02020603050405020304" pitchFamily="18" charset="0"/>
              </a:rPr>
              <a:t>=</a:t>
            </a:r>
            <a:r>
              <a:rPr lang="en-GB" sz="8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8800" b="1" dirty="0" smtClean="0">
                <a:solidFill>
                  <a:prstClr val="black"/>
                </a:solidFill>
              </a:rPr>
              <a:t>2</a:t>
            </a:r>
            <a:r>
              <a:rPr lang="en-GB" sz="8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8800" b="1" dirty="0" smtClean="0">
                <a:solidFill>
                  <a:prstClr val="black"/>
                </a:solidFill>
              </a:rPr>
              <a:t>2</a:t>
            </a:r>
            <a:r>
              <a:rPr lang="en-GB" sz="8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8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8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5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10813" y="183085"/>
            <a:ext cx="9834278" cy="16496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88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GB" sz="8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88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endParaRPr lang="en-GB" sz="88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00568" y="5236012"/>
            <a:ext cx="4092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m</a:t>
            </a:r>
            <a:r>
              <a:rPr lang="en-GB" sz="4000" dirty="0" smtClean="0"/>
              <a:t>ultiple of 2 hence always even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73183" y="2017560"/>
            <a:ext cx="108827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800" dirty="0" smtClean="0">
                <a:solidFill>
                  <a:srgbClr val="FF0000"/>
                </a:solidFill>
              </a:rPr>
              <a:t>2</a:t>
            </a:r>
            <a:r>
              <a:rPr lang="en-GB" sz="8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8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r>
              <a:rPr lang="en-GB" sz="8800" dirty="0" smtClean="0">
                <a:solidFill>
                  <a:srgbClr val="0000FF"/>
                </a:solidFill>
              </a:rPr>
              <a:t> </a:t>
            </a:r>
            <a:r>
              <a:rPr lang="en-GB" sz="8800" dirty="0" smtClean="0"/>
              <a:t>+</a:t>
            </a:r>
            <a:r>
              <a:rPr lang="en-GB" sz="8800" dirty="0" smtClean="0">
                <a:solidFill>
                  <a:srgbClr val="0000FF"/>
                </a:solidFill>
              </a:rPr>
              <a:t> </a:t>
            </a:r>
            <a:r>
              <a:rPr lang="en-GB" sz="8800" dirty="0" smtClean="0">
                <a:solidFill>
                  <a:srgbClr val="FF0000"/>
                </a:solidFill>
              </a:rPr>
              <a:t>2</a:t>
            </a:r>
            <a:r>
              <a:rPr lang="en-GB" sz="8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8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r>
              <a:rPr lang="en-GB" sz="88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GB" sz="8800" dirty="0" smtClean="0">
                <a:cs typeface="Times New Roman" panose="02020603050405020304" pitchFamily="18" charset="0"/>
              </a:rPr>
              <a:t>=</a:t>
            </a:r>
            <a:r>
              <a:rPr lang="en-GB" sz="88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8800" dirty="0" smtClean="0"/>
              <a:t>4</a:t>
            </a:r>
            <a:r>
              <a:rPr lang="en-GB" sz="8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8800" dirty="0" smtClean="0">
                <a:cs typeface="Times New Roman" panose="02020603050405020304" pitchFamily="18" charset="0"/>
              </a:rPr>
              <a:t>+ 2</a:t>
            </a:r>
            <a:endParaRPr lang="en-GB" sz="8800" dirty="0"/>
          </a:p>
        </p:txBody>
      </p:sp>
      <p:sp>
        <p:nvSpPr>
          <p:cNvPr id="13" name="Rectangle 12"/>
          <p:cNvSpPr/>
          <p:nvPr/>
        </p:nvSpPr>
        <p:spPr>
          <a:xfrm>
            <a:off x="7016571" y="3604669"/>
            <a:ext cx="526066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800" dirty="0">
                <a:solidFill>
                  <a:prstClr val="black"/>
                </a:solidFill>
                <a:cs typeface="Times New Roman" panose="02020603050405020304" pitchFamily="18" charset="0"/>
              </a:rPr>
              <a:t>=</a:t>
            </a:r>
            <a:r>
              <a:rPr lang="en-GB" sz="8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8800" b="1" dirty="0" smtClean="0">
                <a:solidFill>
                  <a:prstClr val="black"/>
                </a:solidFill>
              </a:rPr>
              <a:t>2</a:t>
            </a:r>
            <a:r>
              <a:rPr lang="en-GB" sz="8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8800" b="1" dirty="0" smtClean="0">
                <a:solidFill>
                  <a:prstClr val="black"/>
                </a:solidFill>
              </a:rPr>
              <a:t>2</a:t>
            </a:r>
            <a:r>
              <a:rPr lang="en-GB" sz="8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88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+ 1</a:t>
            </a:r>
            <a:r>
              <a:rPr lang="en-GB" sz="8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8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10813" y="183085"/>
            <a:ext cx="9834278" cy="1558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88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GB" sz="8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8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endParaRPr lang="en-GB" sz="8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6842" y="5209928"/>
            <a:ext cx="515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Even + 1 = Odd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3183" y="2017560"/>
            <a:ext cx="108827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800" dirty="0" smtClean="0">
                <a:solidFill>
                  <a:srgbClr val="0000FF"/>
                </a:solidFill>
              </a:rPr>
              <a:t>2</a:t>
            </a:r>
            <a:r>
              <a:rPr lang="en-GB" sz="88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8800" dirty="0" smtClean="0">
                <a:solidFill>
                  <a:srgbClr val="0000FF"/>
                </a:solidFill>
              </a:rPr>
              <a:t> </a:t>
            </a:r>
            <a:r>
              <a:rPr lang="en-GB" sz="8800" dirty="0" smtClean="0"/>
              <a:t>+</a:t>
            </a:r>
            <a:r>
              <a:rPr lang="en-GB" sz="8800" dirty="0" smtClean="0">
                <a:solidFill>
                  <a:srgbClr val="0000FF"/>
                </a:solidFill>
              </a:rPr>
              <a:t> </a:t>
            </a:r>
            <a:r>
              <a:rPr lang="en-GB" sz="8800" dirty="0" smtClean="0">
                <a:solidFill>
                  <a:srgbClr val="FF0000"/>
                </a:solidFill>
              </a:rPr>
              <a:t>2</a:t>
            </a:r>
            <a:r>
              <a:rPr lang="en-GB" sz="8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8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r>
              <a:rPr lang="en-GB" sz="8800" dirty="0" smtClean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GB" sz="8800" dirty="0" smtClean="0">
                <a:cs typeface="Times New Roman" panose="02020603050405020304" pitchFamily="18" charset="0"/>
              </a:rPr>
              <a:t>=</a:t>
            </a:r>
            <a:r>
              <a:rPr lang="en-GB" sz="88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8800" dirty="0" smtClean="0"/>
              <a:t>4</a:t>
            </a:r>
            <a:r>
              <a:rPr lang="en-GB" sz="8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8800" dirty="0" smtClean="0">
                <a:cs typeface="Times New Roman" panose="02020603050405020304" pitchFamily="18" charset="0"/>
              </a:rPr>
              <a:t>+ 1</a:t>
            </a:r>
            <a:endParaRPr lang="en-GB" sz="8800" dirty="0"/>
          </a:p>
        </p:txBody>
      </p:sp>
      <p:sp>
        <p:nvSpPr>
          <p:cNvPr id="13" name="Rectangle 12"/>
          <p:cNvSpPr/>
          <p:nvPr/>
        </p:nvSpPr>
        <p:spPr>
          <a:xfrm>
            <a:off x="6338456" y="3575644"/>
            <a:ext cx="53478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800" dirty="0">
                <a:solidFill>
                  <a:prstClr val="black"/>
                </a:solidFill>
                <a:cs typeface="Times New Roman" panose="02020603050405020304" pitchFamily="18" charset="0"/>
              </a:rPr>
              <a:t>=</a:t>
            </a:r>
            <a:r>
              <a:rPr lang="en-GB" sz="8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8800" b="1" dirty="0" smtClean="0">
                <a:solidFill>
                  <a:prstClr val="black"/>
                </a:solidFill>
              </a:rPr>
              <a:t>2</a:t>
            </a:r>
            <a:r>
              <a:rPr lang="en-GB" sz="8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8800" b="1" dirty="0" smtClean="0">
                <a:solidFill>
                  <a:prstClr val="black"/>
                </a:solidFill>
              </a:rPr>
              <a:t>2</a:t>
            </a:r>
            <a:r>
              <a:rPr lang="en-GB" sz="8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8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8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88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+ 1</a:t>
            </a:r>
            <a:endParaRPr lang="en-GB" sz="8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76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10813" y="183085"/>
            <a:ext cx="9834278" cy="1558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88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 </a:t>
            </a:r>
            <a:r>
              <a:rPr lang="en-GB" sz="88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8800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endParaRPr lang="en-GB" sz="88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0731" y="5116200"/>
            <a:ext cx="4134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/>
              <a:t>Multiple of 2 hence even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636820" y="1941360"/>
                <a:ext cx="682336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GB" sz="8800" dirty="0" smtClean="0">
                    <a:solidFill>
                      <a:srgbClr val="0000FF"/>
                    </a:solidFill>
                  </a:rPr>
                  <a:t>2</a:t>
                </a:r>
                <a:r>
                  <a:rPr lang="en-GB" sz="88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88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GB" sz="8800" dirty="0"/>
                  <a:t>x</a:t>
                </a:r>
                <a:r>
                  <a:rPr lang="en-GB" sz="8800" dirty="0" smtClean="0">
                    <a:solidFill>
                      <a:srgbClr val="0000FF"/>
                    </a:solidFill>
                  </a:rPr>
                  <a:t> 2</a:t>
                </a:r>
                <a:r>
                  <a:rPr lang="en-GB" sz="88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88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8800" dirty="0" smtClean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GB" sz="8800" dirty="0" smtClean="0">
                    <a:cs typeface="Times New Roman" panose="02020603050405020304" pitchFamily="18" charset="0"/>
                  </a:rPr>
                  <a:t>=</a:t>
                </a:r>
                <a:r>
                  <a:rPr lang="en-GB" sz="88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8800" dirty="0"/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8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8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8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88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820" y="1941360"/>
                <a:ext cx="6823362" cy="1446550"/>
              </a:xfrm>
              <a:prstGeom prst="rect">
                <a:avLst/>
              </a:prstGeom>
              <a:blipFill>
                <a:blip r:embed="rId2"/>
                <a:stretch>
                  <a:fillRect l="-6524" t="-21849" b="-42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550730" y="3563415"/>
                <a:ext cx="4121726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88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=</a:t>
                </a:r>
                <a:r>
                  <a:rPr lang="en-GB" sz="88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8800" b="1" dirty="0" smtClean="0">
                    <a:solidFill>
                      <a:prstClr val="black"/>
                    </a:solidFill>
                  </a:rPr>
                  <a:t>2</a:t>
                </a:r>
                <a:r>
                  <a:rPr lang="en-GB" sz="8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GB" sz="8800" b="1" dirty="0" smtClean="0">
                    <a:solidFill>
                      <a:prstClr val="black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8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8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8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88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GB" sz="8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730" y="3563415"/>
                <a:ext cx="4121726" cy="1446550"/>
              </a:xfrm>
              <a:prstGeom prst="rect">
                <a:avLst/>
              </a:prstGeom>
              <a:blipFill>
                <a:blip r:embed="rId3"/>
                <a:stretch>
                  <a:fillRect l="-14201" t="-21941" r="-12870" b="-43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8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10813" y="183085"/>
            <a:ext cx="9834278" cy="164968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8800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8800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endParaRPr lang="en-GB" sz="88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0281" y="5034404"/>
            <a:ext cx="40392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/>
              <a:t>Multiple of 2</a:t>
            </a:r>
          </a:p>
          <a:p>
            <a:pPr algn="ctr"/>
            <a:r>
              <a:rPr lang="en-GB" sz="4800" dirty="0"/>
              <a:t>h</a:t>
            </a:r>
            <a:r>
              <a:rPr lang="en-GB" sz="4800" dirty="0" smtClean="0"/>
              <a:t>ence even</a:t>
            </a:r>
            <a:endParaRPr lang="en-GB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63776" y="1841315"/>
                <a:ext cx="1007918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GB" sz="8800" dirty="0" smtClean="0">
                    <a:solidFill>
                      <a:srgbClr val="0000FF"/>
                    </a:solidFill>
                  </a:rPr>
                  <a:t>2</a:t>
                </a:r>
                <a:r>
                  <a:rPr lang="en-GB" sz="88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8800" dirty="0" smtClean="0">
                    <a:solidFill>
                      <a:srgbClr val="FF0000"/>
                    </a:solidFill>
                  </a:rPr>
                  <a:t>(2</a:t>
                </a:r>
                <a:r>
                  <a:rPr lang="en-GB" sz="88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GB" sz="8800" dirty="0" smtClean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+ 1)</a:t>
                </a:r>
                <a:r>
                  <a:rPr lang="en-GB" sz="8800" dirty="0" smtClean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GB" sz="8800" dirty="0" smtClean="0">
                    <a:cs typeface="Times New Roman" panose="02020603050405020304" pitchFamily="18" charset="0"/>
                  </a:rPr>
                  <a:t>=</a:t>
                </a:r>
                <a:r>
                  <a:rPr lang="en-GB" sz="88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8800" dirty="0">
                    <a:solidFill>
                      <a:prstClr val="black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8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8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8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88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+ 2</a:t>
                </a:r>
                <a14:m>
                  <m:oMath xmlns:m="http://schemas.openxmlformats.org/officeDocument/2006/math">
                    <m:r>
                      <a:rPr lang="en-GB" sz="8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GB" sz="8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776" y="1841315"/>
                <a:ext cx="10079182" cy="1446550"/>
              </a:xfrm>
              <a:prstGeom prst="rect">
                <a:avLst/>
              </a:prstGeom>
              <a:blipFill>
                <a:blip r:embed="rId2"/>
                <a:stretch>
                  <a:fillRect l="-4840" t="-21941" b="-43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048180" y="3484761"/>
                <a:ext cx="5798126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88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=</a:t>
                </a:r>
                <a:r>
                  <a:rPr lang="en-GB" sz="88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88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en-GB" sz="8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GB" sz="8800" dirty="0">
                    <a:solidFill>
                      <a:prstClr val="black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8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8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8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88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+ </a:t>
                </a:r>
                <a:r>
                  <a:rPr lang="en-GB" sz="88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88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GB" sz="88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180" y="3484761"/>
                <a:ext cx="5798126" cy="1446550"/>
              </a:xfrm>
              <a:prstGeom prst="rect">
                <a:avLst/>
              </a:prstGeom>
              <a:blipFill>
                <a:blip r:embed="rId3"/>
                <a:stretch>
                  <a:fillRect l="-9989" t="-21941" r="-8307" b="-43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637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10813" y="183085"/>
            <a:ext cx="9834278" cy="1558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8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8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r>
              <a:rPr lang="en-GB" sz="8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8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ODD</a:t>
            </a:r>
            <a:endParaRPr lang="en-GB" sz="8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28271" y="4965128"/>
            <a:ext cx="4039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Even + 1 = Odd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77090" y="1938293"/>
                <a:ext cx="116516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GB" sz="7200" dirty="0" smtClean="0"/>
                  <a:t>(</a:t>
                </a:r>
                <a:r>
                  <a:rPr lang="en-GB" sz="72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72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7200" dirty="0" smtClean="0">
                    <a:solidFill>
                      <a:srgbClr val="FF0000"/>
                    </a:solidFill>
                  </a:rPr>
                  <a:t> + 1</a:t>
                </a:r>
                <a:r>
                  <a:rPr lang="en-GB" sz="7200" dirty="0" smtClean="0"/>
                  <a:t>)(</a:t>
                </a:r>
                <a:r>
                  <a:rPr lang="en-GB" sz="72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72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GB" sz="7200" dirty="0" smtClean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</a:t>
                </a:r>
                <a:r>
                  <a:rPr lang="en-GB" sz="7200" dirty="0" smtClean="0">
                    <a:cs typeface="Times New Roman" panose="02020603050405020304" pitchFamily="18" charset="0"/>
                  </a:rPr>
                  <a:t>)</a:t>
                </a:r>
                <a:r>
                  <a:rPr lang="en-GB" sz="7200" dirty="0" smtClean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GB" sz="7200" dirty="0" smtClean="0">
                    <a:cs typeface="Times New Roman" panose="02020603050405020304" pitchFamily="18" charset="0"/>
                  </a:rPr>
                  <a:t>=</a:t>
                </a:r>
                <a:r>
                  <a:rPr lang="en-GB" sz="7200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7200" dirty="0">
                    <a:solidFill>
                      <a:prstClr val="black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7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7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7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72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GB" sz="72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+ 4</a:t>
                </a:r>
                <a14:m>
                  <m:oMath xmlns:m="http://schemas.openxmlformats.org/officeDocument/2006/math">
                    <m:r>
                      <a:rPr lang="en-GB" sz="72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GB" sz="7200" dirty="0" smtClean="0"/>
                  <a:t> + </a:t>
                </a:r>
                <a:r>
                  <a:rPr lang="en-GB" sz="7200" dirty="0" smtClean="0"/>
                  <a:t>1</a:t>
                </a:r>
                <a:endParaRPr lang="en-GB" sz="72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90" y="1938293"/>
                <a:ext cx="11651673" cy="1200329"/>
              </a:xfrm>
              <a:prstGeom prst="rect">
                <a:avLst/>
              </a:prstGeom>
              <a:blipFill>
                <a:blip r:embed="rId2"/>
                <a:stretch>
                  <a:fillRect l="-2615" t="-20812" r="-2615" b="-416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6172201" y="3422412"/>
                <a:ext cx="615141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GB" sz="72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=</a:t>
                </a:r>
                <a:r>
                  <a:rPr lang="en-GB" sz="7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72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en-GB" sz="72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GB" sz="7200" dirty="0">
                    <a:solidFill>
                      <a:prstClr val="black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72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7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7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72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+ </a:t>
                </a:r>
                <a:r>
                  <a:rPr lang="en-GB" sz="72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72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GB" sz="72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72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+ </a:t>
                </a:r>
                <a:r>
                  <a:rPr lang="en-GB" sz="7200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1</a:t>
                </a:r>
                <a:endParaRPr lang="en-GB" sz="7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1" y="3422412"/>
                <a:ext cx="6151418" cy="1200329"/>
              </a:xfrm>
              <a:prstGeom prst="rect">
                <a:avLst/>
              </a:prstGeom>
              <a:blipFill>
                <a:blip r:embed="rId3"/>
                <a:stretch>
                  <a:fillRect l="-6739" t="-20812" r="-6541" b="-416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57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168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34</cp:revision>
  <dcterms:created xsi:type="dcterms:W3CDTF">2017-01-18T06:23:57Z</dcterms:created>
  <dcterms:modified xsi:type="dcterms:W3CDTF">2020-06-10T05:02:01Z</dcterms:modified>
</cp:coreProperties>
</file>