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07EFC-89BD-8119-B417-9BA943D4B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A084A1-045D-DD60-BFCC-E9D25F879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4CBCA-E92C-484A-C09C-CF92A7E21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23218-9CF3-F992-D845-CB368EDD4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F48D2-A3BC-D9BE-8464-CEBE1078B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0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8734B-DCA0-D17B-F3A1-57C2C5E8B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360AA5-23B1-0CD0-1B88-258F560CE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D3B57-A693-EEDE-4954-31FD4DE0B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47337-305D-CA14-64C4-A9963B3E5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BE0F2-9D74-9ACE-28B4-0F4ECEB62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83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351650-FB5C-7777-4B42-7F78F9D730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D4A7CD-50C4-F5D2-930C-FE609506A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10C36-2D01-D131-E1DB-C72BDCF1B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FAB67-0388-AFF8-7ECF-E187F5164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61612-7B8F-BE5C-0543-8B59A85F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114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DEAF5-B6DB-DD7D-373E-CC91D5788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7477B-6D1F-7AD4-8F4F-82F652578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877D9-65B8-B96C-26CA-9189EC521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E2805-E8F4-1816-98D8-F11BC1A3B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52C47-A910-96A4-94F6-6B99538D8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90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04C5D-1820-3401-30CA-E9A12D613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58A94-DF60-3B4A-F0FF-88CBC50CA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F7B95-2F92-1299-EA57-ED9236A8A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8015B-CD64-236B-AF66-C5C734EC2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E590D-5D94-A53B-1ACB-03AF3A7BA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05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EBC07-4E0D-ECA5-6242-2389814B7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65560-338D-C33D-10E6-8AFADAE89E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AC373-3FCE-D5A7-8BFA-56E778B1A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002575-9009-3EEE-25CF-B09C3F20C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E118C-B56E-F2F1-B49D-79FBF477C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D7B00C-5B78-2A6C-5F51-E1578FC3B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28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A22F2-573D-5EC8-5105-A9A448A16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9DE11-F588-D2D3-B370-8EC09FF7F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D56BF-1D8D-3F67-BCFC-0A16106CD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FB4E7A-AA76-1C3C-6931-F152B56BCC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011BDF-B12B-866D-4F9C-C2DA6D3F00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AA8AED-2C0E-8D3E-7CA8-C4EBD12E4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0CA9F7-8652-1F33-8AE3-8389BB543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5714D9-7615-FFF7-52E2-A8AC06C5A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34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6AB76-B058-BDF6-0B81-6F044AB88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5217CC-17EA-512F-9E90-C2C9F19FF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240AA7-08F0-FC88-D182-00FBA5A53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524D66-079F-9204-3241-D85576752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165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F4181D-E16C-2F02-F97C-2D3C01BC8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AECC00-FA69-566D-B073-2290396B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583B2-A267-5F2B-68EB-E17C74319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69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A23BE-3DCC-DC2D-41C5-E673B8899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45FF6-CA70-ED13-41DF-42F44C170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A08575-FC45-0C51-7777-F5DDE3836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B854F4-D715-96BB-3383-40489B9D1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C6F0F-1238-0EE6-8F3F-6F2AC0963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E09D4-D1C7-E23B-3CCA-88DF932E9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430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C2195-559A-5990-9A7E-AAFFB3D5B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155B38-5D54-6686-AC15-4B0CD4B4B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F5277E-FD21-0AEF-1B92-FD4C98D7F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FF41F-1A16-E375-9577-AE3A57514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2A957C-E0B2-9797-D726-139CE10BA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49E016-C3B9-1639-DCE9-48E9D38E5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81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85507F-7DDA-A2BC-89EF-B1CF5D505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42B28-5183-ACFC-8542-11E0431A0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51E9C-346C-2AE7-9B07-011C0697CE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B3C2B-6963-43C2-83DF-E45182CC5F1F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9FC33-A7B1-6BF5-A32C-396E043E5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FFE87-4B87-CF83-632A-9C1D3BB40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B1AA4-B053-48F7-976B-88B74EA0C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93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2104D8-6122-52CA-106C-8582A408C6D3}"/>
              </a:ext>
            </a:extLst>
          </p:cNvPr>
          <p:cNvSpPr txBox="1"/>
          <p:nvPr/>
        </p:nvSpPr>
        <p:spPr>
          <a:xfrm>
            <a:off x="504884" y="2425931"/>
            <a:ext cx="114664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/>
              <a:t>Words and Numbers	</a:t>
            </a:r>
          </a:p>
        </p:txBody>
      </p:sp>
      <p:pic>
        <p:nvPicPr>
          <p:cNvPr id="1026" name="Picture 2" descr="Words, words – they're all we have to go on: Language in the arts |  ArtsProfessional">
            <a:extLst>
              <a:ext uri="{FF2B5EF4-FFF2-40B4-BE49-F238E27FC236}">
                <a16:creationId xmlns:a16="http://schemas.microsoft.com/office/drawing/2014/main" id="{3322B7D5-D74F-BBAF-7229-D75CF169F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539" y="163247"/>
            <a:ext cx="4108425" cy="255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58C852-2744-7A17-6715-685B245DD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877" y="3865981"/>
            <a:ext cx="5167751" cy="262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A52451-BD01-D98B-8667-EF8B796D007E}"/>
              </a:ext>
            </a:extLst>
          </p:cNvPr>
          <p:cNvSpPr txBox="1"/>
          <p:nvPr/>
        </p:nvSpPr>
        <p:spPr>
          <a:xfrm>
            <a:off x="1891911" y="774929"/>
            <a:ext cx="81625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Question: 1 = </a:t>
            </a:r>
            <a:r>
              <a:rPr lang="en-US" sz="5400" b="1" dirty="0">
                <a:solidFill>
                  <a:srgbClr val="FF0000"/>
                </a:solidFill>
              </a:rPr>
              <a:t>T</a:t>
            </a:r>
            <a:r>
              <a:rPr lang="en-US" sz="5400" dirty="0"/>
              <a:t> of the </a:t>
            </a:r>
            <a:r>
              <a:rPr lang="en-US" sz="5400" b="1" dirty="0">
                <a:solidFill>
                  <a:srgbClr val="0070C0"/>
                </a:solidFill>
              </a:rPr>
              <a:t>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4136F0-9FF5-24BB-50F4-53C68F2490FC}"/>
              </a:ext>
            </a:extLst>
          </p:cNvPr>
          <p:cNvSpPr txBox="1"/>
          <p:nvPr/>
        </p:nvSpPr>
        <p:spPr>
          <a:xfrm>
            <a:off x="758727" y="4677613"/>
            <a:ext cx="107681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Answer: 99 =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ess than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undred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D3250A-DCDC-7E77-ADF7-B50EF1B42CD3}"/>
              </a:ext>
            </a:extLst>
          </p:cNvPr>
          <p:cNvSpPr txBox="1"/>
          <p:nvPr/>
        </p:nvSpPr>
        <p:spPr>
          <a:xfrm>
            <a:off x="1964839" y="1792881"/>
            <a:ext cx="8312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Answer: 1 =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 of the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ops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03037F-CC41-78D4-28B7-160A4E3484AC}"/>
              </a:ext>
            </a:extLst>
          </p:cNvPr>
          <p:cNvSpPr txBox="1"/>
          <p:nvPr/>
        </p:nvSpPr>
        <p:spPr>
          <a:xfrm>
            <a:off x="2310075" y="3581538"/>
            <a:ext cx="72581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Question: 99 =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than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endParaRPr lang="en-GB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76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A13073C-885D-CCEC-D610-C13A9F1CC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013223"/>
              </p:ext>
            </p:extLst>
          </p:nvPr>
        </p:nvGraphicFramePr>
        <p:xfrm>
          <a:off x="112780" y="168438"/>
          <a:ext cx="5828015" cy="6431363"/>
        </p:xfrm>
        <a:graphic>
          <a:graphicData uri="http://schemas.openxmlformats.org/drawingml/2006/table">
            <a:tbl>
              <a:tblPr/>
              <a:tblGrid>
                <a:gridCol w="581225">
                  <a:extLst>
                    <a:ext uri="{9D8B030D-6E8A-4147-A177-3AD203B41FA5}">
                      <a16:colId xmlns:a16="http://schemas.microsoft.com/office/drawing/2014/main" val="639588660"/>
                    </a:ext>
                  </a:extLst>
                </a:gridCol>
                <a:gridCol w="3233061">
                  <a:extLst>
                    <a:ext uri="{9D8B030D-6E8A-4147-A177-3AD203B41FA5}">
                      <a16:colId xmlns:a16="http://schemas.microsoft.com/office/drawing/2014/main" val="302562781"/>
                    </a:ext>
                  </a:extLst>
                </a:gridCol>
                <a:gridCol w="2013729">
                  <a:extLst>
                    <a:ext uri="{9D8B030D-6E8A-4147-A177-3AD203B41FA5}">
                      <a16:colId xmlns:a16="http://schemas.microsoft.com/office/drawing/2014/main" val="1931663013"/>
                    </a:ext>
                  </a:extLst>
                </a:gridCol>
              </a:tblGrid>
              <a:tr h="464395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Hints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482270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Z in a B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Numbers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8257524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911 </a:t>
                      </a:r>
                      <a:r>
                        <a:rPr lang="en-GB" sz="24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= ES</a:t>
                      </a:r>
                      <a:endParaRPr lang="en-GB" sz="24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Phone call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4110594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 =  P in the SS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Science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2350116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1912</a:t>
                      </a:r>
                      <a:r>
                        <a:rPr lang="en-US" sz="24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S of the T</a:t>
                      </a:r>
                      <a:endParaRPr lang="en-US" sz="24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 event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536440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 D in SW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Disney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9922419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  <a:r>
                        <a:rPr lang="en-GB" sz="24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HV</a:t>
                      </a:r>
                      <a:endParaRPr lang="en-GB" sz="24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Beans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889322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999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OL than a T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4611582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r>
                        <a:rPr lang="en-US" sz="24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W of the W</a:t>
                      </a:r>
                      <a:endParaRPr lang="en-US" sz="24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Travel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019337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H on the GC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Sport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420043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15 </a:t>
                      </a:r>
                      <a:r>
                        <a:rPr lang="en-GB" sz="24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= FP in T</a:t>
                      </a:r>
                      <a:endParaRPr lang="en-GB" sz="24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Sport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676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OR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Every 4 years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5760219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GB" sz="24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PC (RBY)</a:t>
                      </a:r>
                      <a:endParaRPr lang="en-GB" sz="24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Art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8687482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P in a FT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Sport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330729"/>
                  </a:ext>
                </a:extLst>
              </a:tr>
              <a:tr h="4262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13 </a:t>
                      </a:r>
                      <a:r>
                        <a:rPr lang="en-GB" sz="24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= UFS</a:t>
                      </a:r>
                      <a:endParaRPr lang="en-GB" sz="24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Saying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936653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73E27F8-B811-DF76-C1D9-12E4365947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586307"/>
              </p:ext>
            </p:extLst>
          </p:nvPr>
        </p:nvGraphicFramePr>
        <p:xfrm>
          <a:off x="6096000" y="612146"/>
          <a:ext cx="5737439" cy="5987655"/>
        </p:xfrm>
        <a:graphic>
          <a:graphicData uri="http://schemas.openxmlformats.org/drawingml/2006/table">
            <a:tbl>
              <a:tblPr/>
              <a:tblGrid>
                <a:gridCol w="884949">
                  <a:extLst>
                    <a:ext uri="{9D8B030D-6E8A-4147-A177-3AD203B41FA5}">
                      <a16:colId xmlns:a16="http://schemas.microsoft.com/office/drawing/2014/main" val="836678551"/>
                    </a:ext>
                  </a:extLst>
                </a:gridCol>
                <a:gridCol w="3034909">
                  <a:extLst>
                    <a:ext uri="{9D8B030D-6E8A-4147-A177-3AD203B41FA5}">
                      <a16:colId xmlns:a16="http://schemas.microsoft.com/office/drawing/2014/main" val="3718737644"/>
                    </a:ext>
                  </a:extLst>
                </a:gridCol>
                <a:gridCol w="1817581">
                  <a:extLst>
                    <a:ext uri="{9D8B030D-6E8A-4147-A177-3AD203B41FA5}">
                      <a16:colId xmlns:a16="http://schemas.microsoft.com/office/drawing/2014/main" val="3753141104"/>
                    </a:ext>
                  </a:extLst>
                </a:gridCol>
              </a:tblGrid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 W on a U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Vehicle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547409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  <a:r>
                        <a:rPr lang="en-GB" sz="24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DA the W</a:t>
                      </a:r>
                      <a:endParaRPr lang="en-GB" sz="24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Fog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640745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LP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Nursery 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338310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r>
                        <a:rPr lang="en-US" sz="24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L of a C</a:t>
                      </a:r>
                      <a:endParaRPr lang="en-US" sz="24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Saying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230296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 W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Tired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323868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206  </a:t>
                      </a:r>
                      <a:r>
                        <a:rPr lang="en-US" sz="24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=  B in the HB</a:t>
                      </a:r>
                      <a:endParaRPr lang="en-US" sz="24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Science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221393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  <a:r>
                        <a:rPr lang="it-IT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D in a RA</a:t>
                      </a:r>
                      <a:endParaRPr lang="it-IT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Maths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993167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  <a:r>
                        <a:rPr lang="en-GB" sz="24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M in a M</a:t>
                      </a:r>
                      <a:endParaRPr lang="en-GB" sz="24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Maths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101496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 Y for a SWA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 event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0309721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  <a:r>
                        <a:rPr lang="en-GB" sz="24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D</a:t>
                      </a:r>
                      <a:endParaRPr lang="en-GB" sz="24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Disney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1075187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D in F in a LY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 event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159233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3600</a:t>
                      </a:r>
                      <a:r>
                        <a:rPr lang="en-US" sz="24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S in an H</a:t>
                      </a:r>
                      <a:endParaRPr lang="en-US" sz="24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Time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742641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747</a:t>
                      </a:r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JJ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Vehicle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7222806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24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10 </a:t>
                      </a:r>
                      <a:r>
                        <a:rPr lang="en-GB" sz="24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= Y in a D</a:t>
                      </a:r>
                      <a:endParaRPr lang="en-GB" sz="24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Time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688918"/>
                  </a:ext>
                </a:extLst>
              </a:tr>
              <a:tr h="399177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DS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 place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4652565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5E084EA-45BE-C630-49BF-F5B7F6F588E9}"/>
              </a:ext>
            </a:extLst>
          </p:cNvPr>
          <p:cNvSpPr/>
          <p:nvPr/>
        </p:nvSpPr>
        <p:spPr>
          <a:xfrm>
            <a:off x="4156874" y="695615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3514838-DBA7-FFB3-04DE-1EA294EBEDAA}"/>
              </a:ext>
            </a:extLst>
          </p:cNvPr>
          <p:cNvSpPr/>
          <p:nvPr/>
        </p:nvSpPr>
        <p:spPr>
          <a:xfrm>
            <a:off x="4156874" y="1123679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12B81CB-036A-7F04-BB19-8E717A1C2B05}"/>
              </a:ext>
            </a:extLst>
          </p:cNvPr>
          <p:cNvSpPr/>
          <p:nvPr/>
        </p:nvSpPr>
        <p:spPr>
          <a:xfrm>
            <a:off x="4156874" y="1542551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CA4C950-9CE9-037B-7B7D-D7D290A0F06D}"/>
              </a:ext>
            </a:extLst>
          </p:cNvPr>
          <p:cNvSpPr/>
          <p:nvPr/>
        </p:nvSpPr>
        <p:spPr>
          <a:xfrm>
            <a:off x="4156874" y="1970615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0892B7A-242E-C3A7-4EA0-8AFD8FBAEBED}"/>
              </a:ext>
            </a:extLst>
          </p:cNvPr>
          <p:cNvSpPr/>
          <p:nvPr/>
        </p:nvSpPr>
        <p:spPr>
          <a:xfrm>
            <a:off x="4156874" y="2398679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792C70B-3C40-D894-0EB7-E6E249FDC394}"/>
              </a:ext>
            </a:extLst>
          </p:cNvPr>
          <p:cNvSpPr/>
          <p:nvPr/>
        </p:nvSpPr>
        <p:spPr>
          <a:xfrm>
            <a:off x="4156874" y="2826743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B57156B-62CF-23E8-EC0A-8E59B3B0BD41}"/>
              </a:ext>
            </a:extLst>
          </p:cNvPr>
          <p:cNvSpPr/>
          <p:nvPr/>
        </p:nvSpPr>
        <p:spPr>
          <a:xfrm>
            <a:off x="4156874" y="3235460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DCF6677-5E57-3442-77C1-E8B78797119D}"/>
              </a:ext>
            </a:extLst>
          </p:cNvPr>
          <p:cNvSpPr/>
          <p:nvPr/>
        </p:nvSpPr>
        <p:spPr>
          <a:xfrm>
            <a:off x="4156874" y="3663524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EF416EA-DE63-151F-38BC-661E1121F4A2}"/>
              </a:ext>
            </a:extLst>
          </p:cNvPr>
          <p:cNvSpPr/>
          <p:nvPr/>
        </p:nvSpPr>
        <p:spPr>
          <a:xfrm>
            <a:off x="4156874" y="4091588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7E3E69A-A298-BEBD-E279-54D27D021DCD}"/>
              </a:ext>
            </a:extLst>
          </p:cNvPr>
          <p:cNvSpPr/>
          <p:nvPr/>
        </p:nvSpPr>
        <p:spPr>
          <a:xfrm>
            <a:off x="4156874" y="4519652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275C97C-732D-4074-B04A-8697577A2A30}"/>
              </a:ext>
            </a:extLst>
          </p:cNvPr>
          <p:cNvSpPr/>
          <p:nvPr/>
        </p:nvSpPr>
        <p:spPr>
          <a:xfrm>
            <a:off x="4156874" y="701225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B9CEBF4-BF64-15EF-161B-D5435EE13BAE}"/>
              </a:ext>
            </a:extLst>
          </p:cNvPr>
          <p:cNvSpPr/>
          <p:nvPr/>
        </p:nvSpPr>
        <p:spPr>
          <a:xfrm>
            <a:off x="4156874" y="1129289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33E151-BCDD-C731-FA2B-33C413B281FD}"/>
              </a:ext>
            </a:extLst>
          </p:cNvPr>
          <p:cNvSpPr/>
          <p:nvPr/>
        </p:nvSpPr>
        <p:spPr>
          <a:xfrm>
            <a:off x="4016628" y="4958936"/>
            <a:ext cx="1840020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B1CA92D-1367-F77A-E27D-E0E19BD56400}"/>
              </a:ext>
            </a:extLst>
          </p:cNvPr>
          <p:cNvSpPr/>
          <p:nvPr/>
        </p:nvSpPr>
        <p:spPr>
          <a:xfrm>
            <a:off x="4156874" y="5387000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4825B4A-998D-2675-2D6E-765A6FF2BBA4}"/>
              </a:ext>
            </a:extLst>
          </p:cNvPr>
          <p:cNvSpPr/>
          <p:nvPr/>
        </p:nvSpPr>
        <p:spPr>
          <a:xfrm>
            <a:off x="4156874" y="5820672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CFD1BC7-1A5E-93F5-A23E-5282649F942D}"/>
              </a:ext>
            </a:extLst>
          </p:cNvPr>
          <p:cNvSpPr/>
          <p:nvPr/>
        </p:nvSpPr>
        <p:spPr>
          <a:xfrm>
            <a:off x="4156874" y="6248736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F8C77B5-7DB6-641E-89AA-7EDF615CFB96}"/>
              </a:ext>
            </a:extLst>
          </p:cNvPr>
          <p:cNvSpPr/>
          <p:nvPr/>
        </p:nvSpPr>
        <p:spPr>
          <a:xfrm>
            <a:off x="10182751" y="657024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FF1E22E-A5B3-E49B-A440-F6646CF06B10}"/>
              </a:ext>
            </a:extLst>
          </p:cNvPr>
          <p:cNvSpPr/>
          <p:nvPr/>
        </p:nvSpPr>
        <p:spPr>
          <a:xfrm>
            <a:off x="10182751" y="1085088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E8E830A-533F-A3E0-CAB3-B4C8862E6578}"/>
              </a:ext>
            </a:extLst>
          </p:cNvPr>
          <p:cNvSpPr/>
          <p:nvPr/>
        </p:nvSpPr>
        <p:spPr>
          <a:xfrm>
            <a:off x="10174336" y="1472654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FA7067E-DBA8-A876-54F2-00976B08CB3C}"/>
              </a:ext>
            </a:extLst>
          </p:cNvPr>
          <p:cNvSpPr/>
          <p:nvPr/>
        </p:nvSpPr>
        <p:spPr>
          <a:xfrm>
            <a:off x="10182751" y="1862310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8ADD702-7D2B-8A8D-8163-B21182E1129E}"/>
              </a:ext>
            </a:extLst>
          </p:cNvPr>
          <p:cNvSpPr/>
          <p:nvPr/>
        </p:nvSpPr>
        <p:spPr>
          <a:xfrm>
            <a:off x="10174336" y="2244266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DACA00B-5F4A-29D9-01E8-8914752DB88E}"/>
              </a:ext>
            </a:extLst>
          </p:cNvPr>
          <p:cNvSpPr/>
          <p:nvPr/>
        </p:nvSpPr>
        <p:spPr>
          <a:xfrm>
            <a:off x="10174336" y="2644580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A265DB1-E9A0-7A83-568D-47C75660F743}"/>
              </a:ext>
            </a:extLst>
          </p:cNvPr>
          <p:cNvSpPr/>
          <p:nvPr/>
        </p:nvSpPr>
        <p:spPr>
          <a:xfrm>
            <a:off x="10174336" y="3053187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146BCA1-6158-32C8-9FEF-A34EADC2FA4B}"/>
              </a:ext>
            </a:extLst>
          </p:cNvPr>
          <p:cNvSpPr/>
          <p:nvPr/>
        </p:nvSpPr>
        <p:spPr>
          <a:xfrm>
            <a:off x="10182751" y="3446093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8F2B180-9456-A5DF-FA67-758B12D6C19D}"/>
              </a:ext>
            </a:extLst>
          </p:cNvPr>
          <p:cNvSpPr/>
          <p:nvPr/>
        </p:nvSpPr>
        <p:spPr>
          <a:xfrm>
            <a:off x="10174336" y="3852732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63E40A8-F405-60E1-DBD7-516ED3483245}"/>
              </a:ext>
            </a:extLst>
          </p:cNvPr>
          <p:cNvSpPr/>
          <p:nvPr/>
        </p:nvSpPr>
        <p:spPr>
          <a:xfrm>
            <a:off x="10174336" y="4255014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5F6EDBA-CE66-9215-1280-3B5D7C932A9F}"/>
              </a:ext>
            </a:extLst>
          </p:cNvPr>
          <p:cNvSpPr/>
          <p:nvPr/>
        </p:nvSpPr>
        <p:spPr>
          <a:xfrm>
            <a:off x="10182751" y="662634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79DA844-3A09-865A-6CA3-9011AED79C8D}"/>
              </a:ext>
            </a:extLst>
          </p:cNvPr>
          <p:cNvSpPr/>
          <p:nvPr/>
        </p:nvSpPr>
        <p:spPr>
          <a:xfrm>
            <a:off x="10182751" y="1090698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F69050B-5491-671B-ADDB-DD91CB5F6B5E}"/>
              </a:ext>
            </a:extLst>
          </p:cNvPr>
          <p:cNvSpPr/>
          <p:nvPr/>
        </p:nvSpPr>
        <p:spPr>
          <a:xfrm>
            <a:off x="10182751" y="4660574"/>
            <a:ext cx="1496886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C9B7946-237A-FD1C-1295-83C270ECC979}"/>
              </a:ext>
            </a:extLst>
          </p:cNvPr>
          <p:cNvSpPr/>
          <p:nvPr/>
        </p:nvSpPr>
        <p:spPr>
          <a:xfrm>
            <a:off x="10143015" y="5055683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161AB8C-BD77-9341-9723-2C9A792FE174}"/>
              </a:ext>
            </a:extLst>
          </p:cNvPr>
          <p:cNvSpPr/>
          <p:nvPr/>
        </p:nvSpPr>
        <p:spPr>
          <a:xfrm>
            <a:off x="10143015" y="5428386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1033607-1EF5-007A-FC57-77DC86FADE54}"/>
              </a:ext>
            </a:extLst>
          </p:cNvPr>
          <p:cNvSpPr/>
          <p:nvPr/>
        </p:nvSpPr>
        <p:spPr>
          <a:xfrm>
            <a:off x="10143015" y="5841399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885DF64-1AFD-E872-A07C-3897674E78CC}"/>
              </a:ext>
            </a:extLst>
          </p:cNvPr>
          <p:cNvSpPr/>
          <p:nvPr/>
        </p:nvSpPr>
        <p:spPr>
          <a:xfrm>
            <a:off x="10143015" y="6257510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90C358-E450-6DC1-9A60-D1D48993F3D2}"/>
              </a:ext>
            </a:extLst>
          </p:cNvPr>
          <p:cNvSpPr txBox="1"/>
          <p:nvPr/>
        </p:nvSpPr>
        <p:spPr>
          <a:xfrm>
            <a:off x="10238616" y="137577"/>
            <a:ext cx="13056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Hints</a:t>
            </a:r>
          </a:p>
        </p:txBody>
      </p:sp>
    </p:spTree>
    <p:extLst>
      <p:ext uri="{BB962C8B-B14F-4D97-AF65-F5344CB8AC3E}">
        <p14:creationId xmlns:p14="http://schemas.microsoft.com/office/powerpoint/2010/main" val="4990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691B0F-9AFC-1729-72D7-AF3326141B48}"/>
              </a:ext>
            </a:extLst>
          </p:cNvPr>
          <p:cNvSpPr txBox="1"/>
          <p:nvPr/>
        </p:nvSpPr>
        <p:spPr>
          <a:xfrm>
            <a:off x="2434659" y="2165390"/>
            <a:ext cx="77920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3717094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00959F6-75A8-B14C-B161-ECB5F852B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122691"/>
              </p:ext>
            </p:extLst>
          </p:nvPr>
        </p:nvGraphicFramePr>
        <p:xfrm>
          <a:off x="155318" y="181949"/>
          <a:ext cx="5448888" cy="6306724"/>
        </p:xfrm>
        <a:graphic>
          <a:graphicData uri="http://schemas.openxmlformats.org/drawingml/2006/table">
            <a:tbl>
              <a:tblPr/>
              <a:tblGrid>
                <a:gridCol w="388339">
                  <a:extLst>
                    <a:ext uri="{9D8B030D-6E8A-4147-A177-3AD203B41FA5}">
                      <a16:colId xmlns:a16="http://schemas.microsoft.com/office/drawing/2014/main" val="3655956157"/>
                    </a:ext>
                  </a:extLst>
                </a:gridCol>
                <a:gridCol w="2160138">
                  <a:extLst>
                    <a:ext uri="{9D8B030D-6E8A-4147-A177-3AD203B41FA5}">
                      <a16:colId xmlns:a16="http://schemas.microsoft.com/office/drawing/2014/main" val="3817879893"/>
                    </a:ext>
                  </a:extLst>
                </a:gridCol>
                <a:gridCol w="2900411">
                  <a:extLst>
                    <a:ext uri="{9D8B030D-6E8A-4147-A177-3AD203B41FA5}">
                      <a16:colId xmlns:a16="http://schemas.microsoft.com/office/drawing/2014/main" val="3521455179"/>
                    </a:ext>
                  </a:extLst>
                </a:gridCol>
              </a:tblGrid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Z in a B</a:t>
                      </a:r>
                      <a:endParaRPr lang="pl-PL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Zeros in a Billion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5673998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911 </a:t>
                      </a:r>
                      <a:r>
                        <a:rPr lang="en-GB" sz="18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= ES</a:t>
                      </a:r>
                      <a:endParaRPr lang="en-GB" sz="18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911 = Emergency Services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239601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 =  P in the SS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Plants in the Solar System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839777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1912</a:t>
                      </a:r>
                      <a:r>
                        <a:rPr lang="en-US" sz="18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S of the T</a:t>
                      </a:r>
                      <a:endParaRPr lang="en-US" sz="18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1912 Sinking of the Titanic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177366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 D in SW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 Dwarfs in Snow White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968788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  <a:r>
                        <a:rPr lang="en-GB" sz="18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HV</a:t>
                      </a:r>
                      <a:endParaRPr lang="en-GB" sz="18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57 Heinz Varieties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110406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999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OL than a 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999 One Less than a Thousand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7266880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r>
                        <a:rPr lang="en-US" sz="18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W of the W</a:t>
                      </a:r>
                      <a:endParaRPr lang="en-US" sz="18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7 Wonders of the World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9992047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H on the GC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 Hole on a Golf Course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3620463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15 </a:t>
                      </a:r>
                      <a:r>
                        <a:rPr lang="en-GB" sz="18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= FP in T</a:t>
                      </a:r>
                      <a:endParaRPr lang="en-GB" sz="18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15 First Point in Tennis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021967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OR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Olympic Rings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104681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GB" sz="18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PC (RBY)</a:t>
                      </a:r>
                      <a:endParaRPr lang="en-GB" sz="18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3 Primary Colors </a:t>
                      </a:r>
                    </a:p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(Red Blue Yellow)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63262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P in a FT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 Players in a Football Team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696326"/>
                  </a:ext>
                </a:extLst>
              </a:tr>
              <a:tr h="44740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14)</a:t>
                      </a:r>
                    </a:p>
                  </a:txBody>
                  <a:tcPr marL="2727" marR="2727" marT="272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13 </a:t>
                      </a:r>
                      <a:r>
                        <a:rPr lang="en-GB" sz="18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= UFS</a:t>
                      </a:r>
                      <a:endParaRPr lang="en-GB" sz="18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13 Unlucky For Some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132951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BD1D6CD-ACF6-A0BF-0988-2CC7D859A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986680"/>
              </p:ext>
            </p:extLst>
          </p:nvPr>
        </p:nvGraphicFramePr>
        <p:xfrm>
          <a:off x="5750061" y="181949"/>
          <a:ext cx="6339092" cy="6308613"/>
        </p:xfrm>
        <a:graphic>
          <a:graphicData uri="http://schemas.openxmlformats.org/drawingml/2006/table">
            <a:tbl>
              <a:tblPr/>
              <a:tblGrid>
                <a:gridCol w="451783">
                  <a:extLst>
                    <a:ext uri="{9D8B030D-6E8A-4147-A177-3AD203B41FA5}">
                      <a16:colId xmlns:a16="http://schemas.microsoft.com/office/drawing/2014/main" val="4125636976"/>
                    </a:ext>
                  </a:extLst>
                </a:gridCol>
                <a:gridCol w="2513048">
                  <a:extLst>
                    <a:ext uri="{9D8B030D-6E8A-4147-A177-3AD203B41FA5}">
                      <a16:colId xmlns:a16="http://schemas.microsoft.com/office/drawing/2014/main" val="678705581"/>
                    </a:ext>
                  </a:extLst>
                </a:gridCol>
                <a:gridCol w="3374261">
                  <a:extLst>
                    <a:ext uri="{9D8B030D-6E8A-4147-A177-3AD203B41FA5}">
                      <a16:colId xmlns:a16="http://schemas.microsoft.com/office/drawing/2014/main" val="824211807"/>
                    </a:ext>
                  </a:extLst>
                </a:gridCol>
              </a:tblGrid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 W on a U</a:t>
                      </a:r>
                      <a:endParaRPr lang="pl-PL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Wheels on a Unicycle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234583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  <a:r>
                        <a:rPr lang="en-GB" sz="18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DA the W</a:t>
                      </a:r>
                      <a:endParaRPr lang="en-GB" sz="18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80 Days Around the World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218815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LP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Little Pigs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634820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r>
                        <a:rPr lang="en-US" sz="18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L of a C</a:t>
                      </a:r>
                      <a:endParaRPr lang="en-US" sz="18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9 Lives of a Cat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878545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 W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 Winks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508046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206  </a:t>
                      </a:r>
                      <a:r>
                        <a:rPr lang="en-US" sz="18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=  B in the HB</a:t>
                      </a:r>
                      <a:endParaRPr lang="en-US" sz="18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206 Bones in the Human Body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5186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D in a RA</a:t>
                      </a:r>
                      <a:endParaRPr lang="it-IT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 Degrees in a Right Angle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657563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  <a:r>
                        <a:rPr lang="en-GB" sz="18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M in a M</a:t>
                      </a:r>
                      <a:endParaRPr lang="en-GB" sz="18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1000 Millimeters in a Meter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497732"/>
                  </a:ext>
                </a:extLst>
              </a:tr>
              <a:tr h="63402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 Y for a SWA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Years for a Silver Wedding Anniversary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768900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101</a:t>
                      </a:r>
                      <a:r>
                        <a:rPr lang="en-GB" sz="18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D</a:t>
                      </a:r>
                      <a:endParaRPr lang="en-GB" sz="1800" b="1" i="0" u="none" strike="noStrike" dirty="0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101 Dalmatians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146529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D in F in a LY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 Days in February in a Leap Year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3016634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3600</a:t>
                      </a:r>
                      <a:r>
                        <a:rPr lang="en-US" sz="18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  =  S in an H</a:t>
                      </a:r>
                      <a:endParaRPr lang="en-US" sz="18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3600 Seconds in an Hour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363386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747</a:t>
                      </a: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JJ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747 Jumbo Jet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7069415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800" b="1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10 </a:t>
                      </a:r>
                      <a:r>
                        <a:rPr lang="en-GB" sz="1800" b="0" i="0" u="none" strike="noStrike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= Y in a D</a:t>
                      </a:r>
                      <a:endParaRPr lang="en-GB" sz="1800" b="1" i="0" u="none" strike="noStrike">
                        <a:solidFill>
                          <a:srgbClr val="FF33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FF3399"/>
                          </a:solidFill>
                          <a:effectLst/>
                          <a:latin typeface="Arial" panose="020B0604020202020204" pitchFamily="34" charset="0"/>
                        </a:rPr>
                        <a:t>10 Years in a Decade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747158"/>
                  </a:ext>
                </a:extLst>
              </a:tr>
              <a:tr h="4053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29)</a:t>
                      </a:r>
                    </a:p>
                  </a:txBody>
                  <a:tcPr marL="2727" marR="2727" marT="2727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=  DS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Downing Street</a:t>
                      </a:r>
                    </a:p>
                  </a:txBody>
                  <a:tcPr marL="2727" marR="2727" marT="27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831923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ACC972C-7446-084D-E776-475FD7189DBB}"/>
              </a:ext>
            </a:extLst>
          </p:cNvPr>
          <p:cNvSpPr/>
          <p:nvPr/>
        </p:nvSpPr>
        <p:spPr>
          <a:xfrm>
            <a:off x="2849787" y="258049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DB359A-57C3-986D-101D-6438B95C9960}"/>
              </a:ext>
            </a:extLst>
          </p:cNvPr>
          <p:cNvSpPr/>
          <p:nvPr/>
        </p:nvSpPr>
        <p:spPr>
          <a:xfrm>
            <a:off x="2841372" y="1143854"/>
            <a:ext cx="2566490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2D42344-39FE-66BC-B7C0-CA67AA572CBE}"/>
              </a:ext>
            </a:extLst>
          </p:cNvPr>
          <p:cNvSpPr/>
          <p:nvPr/>
        </p:nvSpPr>
        <p:spPr>
          <a:xfrm>
            <a:off x="2841371" y="1574722"/>
            <a:ext cx="2566490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69771E1-A612-1CA3-9EE3-966C0975BB67}"/>
              </a:ext>
            </a:extLst>
          </p:cNvPr>
          <p:cNvSpPr/>
          <p:nvPr/>
        </p:nvSpPr>
        <p:spPr>
          <a:xfrm>
            <a:off x="2841371" y="2031433"/>
            <a:ext cx="2566489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6EB2287-51BD-93E2-6A13-F36975800748}"/>
              </a:ext>
            </a:extLst>
          </p:cNvPr>
          <p:cNvSpPr/>
          <p:nvPr/>
        </p:nvSpPr>
        <p:spPr>
          <a:xfrm>
            <a:off x="2802101" y="2468815"/>
            <a:ext cx="2605759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EF49878-39AD-A636-6C9A-4C11117CA16C}"/>
              </a:ext>
            </a:extLst>
          </p:cNvPr>
          <p:cNvSpPr/>
          <p:nvPr/>
        </p:nvSpPr>
        <p:spPr>
          <a:xfrm>
            <a:off x="2720761" y="2925526"/>
            <a:ext cx="2861005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70CBC3A-0FD7-B177-789D-1747289C63EC}"/>
              </a:ext>
            </a:extLst>
          </p:cNvPr>
          <p:cNvSpPr/>
          <p:nvPr/>
        </p:nvSpPr>
        <p:spPr>
          <a:xfrm>
            <a:off x="2870384" y="3384286"/>
            <a:ext cx="2528097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DF003CF-DA12-1E7E-3C80-71E4552EE8D3}"/>
              </a:ext>
            </a:extLst>
          </p:cNvPr>
          <p:cNvSpPr/>
          <p:nvPr/>
        </p:nvSpPr>
        <p:spPr>
          <a:xfrm>
            <a:off x="2879761" y="3834503"/>
            <a:ext cx="252809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B033737-CC90-1CAA-8638-A1CFB8487C4D}"/>
              </a:ext>
            </a:extLst>
          </p:cNvPr>
          <p:cNvSpPr/>
          <p:nvPr/>
        </p:nvSpPr>
        <p:spPr>
          <a:xfrm>
            <a:off x="2879761" y="4276330"/>
            <a:ext cx="2572979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55AFF9E-0BEC-5C40-5F7F-F352004DE972}"/>
              </a:ext>
            </a:extLst>
          </p:cNvPr>
          <p:cNvSpPr/>
          <p:nvPr/>
        </p:nvSpPr>
        <p:spPr>
          <a:xfrm>
            <a:off x="2849787" y="263659"/>
            <a:ext cx="2602954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2C6A6CE-93C3-FF55-EE4E-370AAF9E63BC}"/>
              </a:ext>
            </a:extLst>
          </p:cNvPr>
          <p:cNvSpPr/>
          <p:nvPr/>
        </p:nvSpPr>
        <p:spPr>
          <a:xfrm>
            <a:off x="2870384" y="670820"/>
            <a:ext cx="2558076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FBD3FFF-A214-506B-0813-4E7E20CAA838}"/>
              </a:ext>
            </a:extLst>
          </p:cNvPr>
          <p:cNvSpPr/>
          <p:nvPr/>
        </p:nvSpPr>
        <p:spPr>
          <a:xfrm>
            <a:off x="2882040" y="4709614"/>
            <a:ext cx="259734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7488E35-BB68-41D8-EF07-E59368C4AEB1}"/>
              </a:ext>
            </a:extLst>
          </p:cNvPr>
          <p:cNvSpPr/>
          <p:nvPr/>
        </p:nvSpPr>
        <p:spPr>
          <a:xfrm>
            <a:off x="2882040" y="5153122"/>
            <a:ext cx="2597348" cy="40146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BFE338A-AE95-ABF7-6E92-F34E2507F57B}"/>
              </a:ext>
            </a:extLst>
          </p:cNvPr>
          <p:cNvSpPr/>
          <p:nvPr/>
        </p:nvSpPr>
        <p:spPr>
          <a:xfrm>
            <a:off x="2823140" y="5656902"/>
            <a:ext cx="265624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BAF47AB-0BBF-130E-5FC0-A1D54A27E48A}"/>
              </a:ext>
            </a:extLst>
          </p:cNvPr>
          <p:cNvSpPr/>
          <p:nvPr/>
        </p:nvSpPr>
        <p:spPr>
          <a:xfrm>
            <a:off x="2802100" y="6117214"/>
            <a:ext cx="2605759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951AA9C-1BB9-C3C7-9AF2-2F977C7ECC28}"/>
              </a:ext>
            </a:extLst>
          </p:cNvPr>
          <p:cNvSpPr/>
          <p:nvPr/>
        </p:nvSpPr>
        <p:spPr>
          <a:xfrm>
            <a:off x="9100057" y="252439"/>
            <a:ext cx="1576358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797E040-1667-7AC1-6D2A-B38175E7AC61}"/>
              </a:ext>
            </a:extLst>
          </p:cNvPr>
          <p:cNvSpPr/>
          <p:nvPr/>
        </p:nvSpPr>
        <p:spPr>
          <a:xfrm>
            <a:off x="9114962" y="6130946"/>
            <a:ext cx="2574463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62C0EEA-2039-8BA4-B998-CE4973A7DE08}"/>
              </a:ext>
            </a:extLst>
          </p:cNvPr>
          <p:cNvSpPr/>
          <p:nvPr/>
        </p:nvSpPr>
        <p:spPr>
          <a:xfrm>
            <a:off x="9100057" y="1035258"/>
            <a:ext cx="2566490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B8D4910-F681-1CF8-57C1-67E148179064}"/>
              </a:ext>
            </a:extLst>
          </p:cNvPr>
          <p:cNvSpPr/>
          <p:nvPr/>
        </p:nvSpPr>
        <p:spPr>
          <a:xfrm>
            <a:off x="9110835" y="1435599"/>
            <a:ext cx="2566490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316D93B-26BF-635D-1CB8-F0F4C30570A7}"/>
              </a:ext>
            </a:extLst>
          </p:cNvPr>
          <p:cNvSpPr/>
          <p:nvPr/>
        </p:nvSpPr>
        <p:spPr>
          <a:xfrm>
            <a:off x="9136521" y="1857984"/>
            <a:ext cx="2566489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9213467-E69C-C750-16A8-7D7987355F31}"/>
              </a:ext>
            </a:extLst>
          </p:cNvPr>
          <p:cNvSpPr/>
          <p:nvPr/>
        </p:nvSpPr>
        <p:spPr>
          <a:xfrm>
            <a:off x="8919607" y="2252869"/>
            <a:ext cx="2978813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80B6035-FDFD-34EA-D8B9-FBE553AACAFF}"/>
              </a:ext>
            </a:extLst>
          </p:cNvPr>
          <p:cNvSpPr/>
          <p:nvPr/>
        </p:nvSpPr>
        <p:spPr>
          <a:xfrm>
            <a:off x="8986017" y="2644866"/>
            <a:ext cx="2861005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3E56D6B-AE31-5087-84DA-91D3FBDC4081}"/>
              </a:ext>
            </a:extLst>
          </p:cNvPr>
          <p:cNvSpPr/>
          <p:nvPr/>
        </p:nvSpPr>
        <p:spPr>
          <a:xfrm>
            <a:off x="9130032" y="3078150"/>
            <a:ext cx="2528097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20C6F5B-0E0F-BE60-B005-1A4AC04D6E86}"/>
              </a:ext>
            </a:extLst>
          </p:cNvPr>
          <p:cNvSpPr/>
          <p:nvPr/>
        </p:nvSpPr>
        <p:spPr>
          <a:xfrm>
            <a:off x="9052369" y="3498293"/>
            <a:ext cx="2739463" cy="51044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5B7C135-0F02-1D63-E04D-3798A051D2E8}"/>
              </a:ext>
            </a:extLst>
          </p:cNvPr>
          <p:cNvSpPr/>
          <p:nvPr/>
        </p:nvSpPr>
        <p:spPr>
          <a:xfrm>
            <a:off x="9100057" y="4108617"/>
            <a:ext cx="2572979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1BBE1F5-EDBC-DFCE-FA56-C8BE0D202066}"/>
              </a:ext>
            </a:extLst>
          </p:cNvPr>
          <p:cNvSpPr/>
          <p:nvPr/>
        </p:nvSpPr>
        <p:spPr>
          <a:xfrm>
            <a:off x="9100057" y="258049"/>
            <a:ext cx="2602954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C39D90C-D425-44D8-6E8E-18E55139F686}"/>
              </a:ext>
            </a:extLst>
          </p:cNvPr>
          <p:cNvSpPr/>
          <p:nvPr/>
        </p:nvSpPr>
        <p:spPr>
          <a:xfrm>
            <a:off x="9100057" y="651747"/>
            <a:ext cx="2558076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B7D29A0-C3E9-280D-7133-F2602DF54F4D}"/>
              </a:ext>
            </a:extLst>
          </p:cNvPr>
          <p:cNvSpPr/>
          <p:nvPr/>
        </p:nvSpPr>
        <p:spPr>
          <a:xfrm>
            <a:off x="8801330" y="4510257"/>
            <a:ext cx="3235351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FBE5D08-7CB9-B3E1-1204-77664BDB02C4}"/>
              </a:ext>
            </a:extLst>
          </p:cNvPr>
          <p:cNvSpPr/>
          <p:nvPr/>
        </p:nvSpPr>
        <p:spPr>
          <a:xfrm>
            <a:off x="9100057" y="4911897"/>
            <a:ext cx="2597348" cy="337755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786EF3E-E507-4048-8234-5E27F6AACECC}"/>
              </a:ext>
            </a:extLst>
          </p:cNvPr>
          <p:cNvSpPr/>
          <p:nvPr/>
        </p:nvSpPr>
        <p:spPr>
          <a:xfrm>
            <a:off x="9110835" y="5310930"/>
            <a:ext cx="2555712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0CCF0C7-1A4C-2166-3F23-08B11D55C363}"/>
              </a:ext>
            </a:extLst>
          </p:cNvPr>
          <p:cNvSpPr/>
          <p:nvPr/>
        </p:nvSpPr>
        <p:spPr>
          <a:xfrm>
            <a:off x="9083666" y="5743264"/>
            <a:ext cx="2605759" cy="3197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9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624</Words>
  <Application>Microsoft Office PowerPoint</Application>
  <PresentationFormat>Widescreen</PresentationFormat>
  <Paragraphs>185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2023-07-01T11:42:56Z</dcterms:created>
  <dcterms:modified xsi:type="dcterms:W3CDTF">2023-07-01T14:40:16Z</dcterms:modified>
</cp:coreProperties>
</file>