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>
        <p:scale>
          <a:sx n="50" d="100"/>
          <a:sy n="50" d="100"/>
        </p:scale>
        <p:origin x="1428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5D695-9868-A6A4-AAA3-E869C79D6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3780D-9CED-6AB7-8B96-909B0E8B9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B36EE-7B86-951F-26CC-3F6474307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4304C-325C-0215-0A0A-B11D3080A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3151D-BF87-1AD4-8180-8F3FDCAC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552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37B38-DCAB-D194-E1BA-0B1F8A247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7A691-2917-C5E0-FD6C-46E433F71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5DDD9-5DCB-B5CD-7B47-5DD1DC43D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1C15D-84F5-76D4-5A88-FC0CA7BB0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D5384-B5D3-5977-5344-BBFCF83CA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95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686DB-F9FA-40E6-8A49-379572BD6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7AA9C-B0B8-03FF-0F0D-1A0B24D39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60720-39D4-4FE8-A58A-1AA75EA6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DA76F-2348-C0B4-24A9-851EBEB7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45D0-1AE8-087A-4292-853671381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58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F229-7BEE-619F-4EC1-EA3674404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BE605-5408-B9EF-FAE0-212D94B99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CE4EA-8874-3F8D-073A-5CDA00599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8B92A-204C-C8D0-1EF9-FF4D47534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E9430-F44F-EE70-AB05-8C77C29E6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65A4B-96DF-AEC1-6FF1-EA6A5611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52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055F-D851-E8CE-8D62-D8865331F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289FE-CFD7-B4C3-D88D-8547ECF4D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CEA66-EC89-056A-A63F-828B6443A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FD99AD-671B-C956-1CAC-036C40A667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BE790C-A747-F8CE-740F-E9BBFA30A3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450DC1-9575-382D-94E6-E01B0EF47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36CD62-A7C6-2925-6A16-AA48D4121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FFFABE-D4EB-57D5-9360-F981DFB66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30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98F48-7065-13D4-982A-AC3D31A9F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495330-9583-6864-5B2E-AC740DAA4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EE8AE-FDCA-C098-2483-12292F314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FD811-667E-0822-4E31-23883314D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70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538AF-3BEB-EFFF-2B21-C079B1CB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4AAB3A-EB9D-2F2D-609E-50DC7BBA9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5F361-EFAD-FDBA-97D8-E0B95FD7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981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DBF5-540F-09B2-582C-1CACE38D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ADE6A-8033-E3F0-F3A8-CBFBCFB3D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45D7E-9360-1D0B-4262-A56699830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7DCE3-DC21-48AE-82C0-B0737CDDD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F9546-A0D5-7BFB-6869-D43B9AA54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39D3B-D54C-8D88-5080-6FF1CA0D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19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4329B-0078-9AC2-7BA2-5F0A52491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465E24-5D39-9520-452B-861D5B17E4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7EC6-1CB3-208F-827B-165B38F29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9061D9-BFFF-A415-2A5D-30F7BF524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D5839-555A-529B-30EC-9BCFFA7C8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EC300-A89E-58E1-92A7-AA8F35AC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25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B3ACE-8E8A-D9D8-C4F8-C8FFB65BE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9A308-603C-7A99-288E-1237D6526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2F8CF-B31D-F2F2-F026-7D3FC452E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1F4CC-5224-0840-8F8B-292ABD534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B8B9C-2196-EBB5-C42F-2838EFEB6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009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39787E-94A7-1A06-0121-4B40744BD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A6927-8A64-C070-7BAA-353656D0D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7E385-FDDC-C5B9-01AC-FEB6EE078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07CF-E130-BEA8-CD0E-A53008251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155BB-E62E-34C7-5DD5-94BB8C53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42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ECA544-5422-0B6D-45ED-B21582AC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339E5-DA97-5D56-F587-6A914805A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99FEB-8906-ADEA-5978-DA59C6952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1FBF4A-EE3A-4029-988D-4F3F3BCDCCA9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63354-8850-2D0E-0471-18C0AE97B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B5575-DD05-0875-24BB-F2CA79874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D3AAF-4BA5-4DC8-B4EF-0402401EB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30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2BA582-0052-FF46-7776-B592F389B702}"/>
              </a:ext>
            </a:extLst>
          </p:cNvPr>
          <p:cNvSpPr txBox="1"/>
          <p:nvPr/>
        </p:nvSpPr>
        <p:spPr>
          <a:xfrm>
            <a:off x="176212" y="41493"/>
            <a:ext cx="1176337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Q1</a:t>
            </a:r>
            <a:r>
              <a:rPr lang="en-US" dirty="0">
                <a:solidFill>
                  <a:srgbClr val="0070C0"/>
                </a:solidFill>
              </a:rPr>
              <a:t>. </a:t>
            </a:r>
            <a:r>
              <a:rPr lang="en-US" dirty="0"/>
              <a:t>Which of the following numbers is the product of two different prime numbers?</a:t>
            </a:r>
          </a:p>
          <a:p>
            <a:pPr marL="342900" indent="-342900">
              <a:buAutoNum type="alphaUcParenR"/>
            </a:pPr>
            <a:r>
              <a:rPr lang="en-US" dirty="0"/>
              <a:t>15   B) 21   C) 25   D) 27   E) 49</a:t>
            </a:r>
          </a:p>
          <a:p>
            <a:pPr marL="342900" indent="-342900">
              <a:buAutoNum type="alphaUcParenR"/>
            </a:pPr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Q2. </a:t>
            </a:r>
            <a:r>
              <a:rPr lang="en-US" dirty="0"/>
              <a:t>The product of two prime numbers is 77. What is their sum?</a:t>
            </a:r>
          </a:p>
          <a:p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Q3. </a:t>
            </a:r>
            <a:r>
              <a:rPr lang="en-US" dirty="0"/>
              <a:t>Which of the following is equal to the product of three different prime numbers?</a:t>
            </a:r>
          </a:p>
          <a:p>
            <a:pPr marL="342900" indent="-342900">
              <a:buAutoNum type="alphaUcParenR"/>
            </a:pPr>
            <a:r>
              <a:rPr lang="en-US" dirty="0"/>
              <a:t>30   B) 36   C) 42   D) 48   E) 50</a:t>
            </a:r>
          </a:p>
          <a:p>
            <a:pPr marL="342900" indent="-342900">
              <a:buAutoNum type="alphaUcParenR"/>
            </a:pPr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Q4. </a:t>
            </a:r>
            <a:r>
              <a:rPr lang="en-US" dirty="0"/>
              <a:t>The product of two primes is less than 30. What is the largest possible value of this product?</a:t>
            </a:r>
          </a:p>
          <a:p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Q5. </a:t>
            </a:r>
            <a:r>
              <a:rPr lang="en-US" dirty="0"/>
              <a:t>Which of the following numbers is NOT a product of primes only?</a:t>
            </a:r>
          </a:p>
          <a:p>
            <a:pPr marL="342900" indent="-342900">
              <a:buAutoNum type="alphaUcParenR"/>
            </a:pPr>
            <a:r>
              <a:rPr lang="en-US" dirty="0"/>
              <a:t>18   B) 35   C) 51   D) 57   E) 91</a:t>
            </a:r>
          </a:p>
          <a:p>
            <a:pPr marL="342900" indent="-342900">
              <a:buAutoNum type="alphaUcParenR"/>
            </a:pPr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Q6. </a:t>
            </a:r>
            <a:r>
              <a:rPr lang="en-US" dirty="0"/>
              <a:t>A number has exactly three prime factors (counting repeats). Which of the following could it be?</a:t>
            </a:r>
          </a:p>
          <a:p>
            <a:r>
              <a:rPr lang="en-US" dirty="0"/>
              <a:t>A) 18   B) 20   C) 27   D) 28   E) 30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Q7. </a:t>
            </a:r>
            <a:r>
              <a:rPr lang="en-US" dirty="0"/>
              <a:t>The product of four primes is a square. Which of the following could it be?</a:t>
            </a:r>
          </a:p>
          <a:p>
            <a:pPr marL="342900" indent="-342900">
              <a:buAutoNum type="alphaUcParenR"/>
            </a:pPr>
            <a:r>
              <a:rPr lang="en-US" dirty="0"/>
              <a:t>36   B) 45   C) 49   D) 75   E) 100</a:t>
            </a:r>
          </a:p>
          <a:p>
            <a:pPr marL="342900" indent="-342900">
              <a:buAutoNum type="alphaUcParenR"/>
            </a:pPr>
            <a:endParaRPr lang="en-US" b="1" dirty="0"/>
          </a:p>
          <a:p>
            <a:r>
              <a:rPr lang="en-US" b="1" dirty="0">
                <a:solidFill>
                  <a:srgbClr val="0070C0"/>
                </a:solidFill>
              </a:rPr>
              <a:t>Q8. </a:t>
            </a:r>
            <a:r>
              <a:rPr lang="en-US" dirty="0"/>
              <a:t>The product of two different primes is also one less than a multiple of 12. Which pair of primes is it?</a:t>
            </a:r>
          </a:p>
          <a:p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Q9. </a:t>
            </a:r>
            <a:r>
              <a:rPr lang="en-US" dirty="0"/>
              <a:t>The product of two primes is 221.  What is the difference between the two primes?</a:t>
            </a:r>
          </a:p>
          <a:p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Q10. </a:t>
            </a:r>
            <a:r>
              <a:rPr lang="en-US" dirty="0"/>
              <a:t>A number is equal to the product of three primes. If it is less than 100 and greater than 90, what is the number?</a:t>
            </a:r>
          </a:p>
        </p:txBody>
      </p:sp>
    </p:spTree>
    <p:extLst>
      <p:ext uri="{BB962C8B-B14F-4D97-AF65-F5344CB8AC3E}">
        <p14:creationId xmlns:p14="http://schemas.microsoft.com/office/powerpoint/2010/main" val="37481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C5585C-643B-3B16-0AE3-D06E4025B7C9}"/>
              </a:ext>
            </a:extLst>
          </p:cNvPr>
          <p:cNvSpPr txBox="1"/>
          <p:nvPr/>
        </p:nvSpPr>
        <p:spPr>
          <a:xfrm>
            <a:off x="1195387" y="2305050"/>
            <a:ext cx="98012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8818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2B2A74-38D0-1430-D577-3160825715F1}"/>
              </a:ext>
            </a:extLst>
          </p:cNvPr>
          <p:cNvSpPr txBox="1"/>
          <p:nvPr/>
        </p:nvSpPr>
        <p:spPr>
          <a:xfrm>
            <a:off x="205047" y="108297"/>
            <a:ext cx="11781906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buNone/>
            </a:pPr>
            <a:r>
              <a:rPr lang="en-US" sz="20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Q1</a:t>
            </a:r>
            <a:endParaRPr lang="en-GB" sz="20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A) 15 and B) 21</a:t>
            </a:r>
            <a:endParaRPr lang="en-GB" sz="16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15 = 3×5 and 21 = 3×7, each a product of two different primes. 25=5×5, 27=3×3×3, 49=7×7.</a:t>
            </a:r>
            <a:endParaRPr lang="en-GB" sz="16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C4682D-01FF-F696-B0E3-CC12647B8F97}"/>
              </a:ext>
            </a:extLst>
          </p:cNvPr>
          <p:cNvSpPr txBox="1"/>
          <p:nvPr/>
        </p:nvSpPr>
        <p:spPr>
          <a:xfrm>
            <a:off x="205045" y="1503651"/>
            <a:ext cx="11572875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Q2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18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77 = 7×11, so the sum is 7+11 = 18.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E2AAAC-924C-7071-BA32-8844DDF00BAB}"/>
              </a:ext>
            </a:extLst>
          </p:cNvPr>
          <p:cNvSpPr txBox="1"/>
          <p:nvPr/>
        </p:nvSpPr>
        <p:spPr>
          <a:xfrm>
            <a:off x="205046" y="2899005"/>
            <a:ext cx="11781905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Q3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A) 30 and C) 42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30=2×3×5 and 42=2×3×7 (three different primes). 36, 48, 50 don’t have exactly three different primes.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09BC55-A6E4-BADF-17A8-7EA9113B060D}"/>
              </a:ext>
            </a:extLst>
          </p:cNvPr>
          <p:cNvSpPr txBox="1"/>
          <p:nvPr/>
        </p:nvSpPr>
        <p:spPr>
          <a:xfrm>
            <a:off x="205045" y="4191739"/>
            <a:ext cx="11781905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Q4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26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Largest product of two primes &lt; 30 is 13×2 = 26 (since 5×7=35 and 3×11=33 are too big).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7B9B31-32B4-C7FF-B0BE-83C1A5A26717}"/>
              </a:ext>
            </a:extLst>
          </p:cNvPr>
          <p:cNvSpPr txBox="1"/>
          <p:nvPr/>
        </p:nvSpPr>
        <p:spPr>
          <a:xfrm>
            <a:off x="205045" y="5484473"/>
            <a:ext cx="11249026" cy="1124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Q5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None of A–E (all are products of primes)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By the Fundamental Theorem of Arithmetic, every integer &gt;1 is a product of primes. Each option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factorises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into primes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20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4F818-8E98-26AF-6096-5F7AEE65F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615CF2-01D8-A772-2366-3CB9C98D8DFB}"/>
              </a:ext>
            </a:extLst>
          </p:cNvPr>
          <p:cNvSpPr txBox="1"/>
          <p:nvPr/>
        </p:nvSpPr>
        <p:spPr>
          <a:xfrm>
            <a:off x="152918" y="69018"/>
            <a:ext cx="11762857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Q6</a:t>
            </a:r>
            <a:endParaRPr lang="en-GB" sz="16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All of A–E</a:t>
            </a:r>
            <a:endParaRPr lang="en-GB" sz="16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Exactly three prime factors (counting repeats): 18=2×3×3; 20=2×2×5; 27=3×3×3; 28=2×2×7; 30=2×3×5.</a:t>
            </a:r>
            <a:endParaRPr lang="en-GB" sz="16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B1E0CC-A8A0-96F5-BC28-1A6206F4B9C0}"/>
              </a:ext>
            </a:extLst>
          </p:cNvPr>
          <p:cNvSpPr txBox="1"/>
          <p:nvPr/>
        </p:nvSpPr>
        <p:spPr>
          <a:xfrm>
            <a:off x="152918" y="1311287"/>
            <a:ext cx="11677132" cy="1329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Q7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A) 36 and E) 100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A square needs even exponents in its prime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factorisation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. 36=2²×3² and 100=2²×5², each the product of four primes (counting repeats).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7B250-78F0-669C-DCEB-B9397FDC9136}"/>
              </a:ext>
            </a:extLst>
          </p:cNvPr>
          <p:cNvSpPr txBox="1"/>
          <p:nvPr/>
        </p:nvSpPr>
        <p:spPr>
          <a:xfrm>
            <a:off x="152918" y="2838891"/>
            <a:ext cx="11762856" cy="1329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Q8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(5, 7)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We need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pq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≡ 11 (mod 12). For odd primes &gt;3, residues are 1,5,7,11 (mod 12). Only 5×7 ≡ 35 ≡ 11 (mod 12). Smallest such pair is 5 and 7.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5BC151-C1F8-5FDB-731F-A1196CFF02C7}"/>
              </a:ext>
            </a:extLst>
          </p:cNvPr>
          <p:cNvSpPr txBox="1"/>
          <p:nvPr/>
        </p:nvSpPr>
        <p:spPr>
          <a:xfrm>
            <a:off x="152917" y="4167973"/>
            <a:ext cx="11572357" cy="1043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Q9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4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221 = 13×17, so the difference is 17−13 = 4.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F52A19-0CF0-048D-CF13-CA8899C2D626}"/>
              </a:ext>
            </a:extLst>
          </p:cNvPr>
          <p:cNvSpPr txBox="1"/>
          <p:nvPr/>
        </p:nvSpPr>
        <p:spPr>
          <a:xfrm>
            <a:off x="152916" y="5395747"/>
            <a:ext cx="11677131" cy="1326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Q10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92, 98, or 99 (all valid)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Numbers between 90 and 100 that are a product of exactly three primes (counting repeats): 92=2×2×23, 98=2×7×7, 99=3×3×11.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9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/>
      <p:bldP spid="8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588</Words>
  <Application>Microsoft Office PowerPoint</Application>
  <PresentationFormat>Widescreen</PresentationFormat>
  <Paragraphs>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2025-09-08T06:58:13Z</dcterms:created>
  <dcterms:modified xsi:type="dcterms:W3CDTF">2025-09-08T07:06:14Z</dcterms:modified>
</cp:coreProperties>
</file>