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9" r:id="rId3"/>
    <p:sldId id="262" r:id="rId4"/>
    <p:sldId id="256" r:id="rId5"/>
    <p:sldId id="261" r:id="rId6"/>
    <p:sldId id="257" r:id="rId7"/>
    <p:sldId id="264" r:id="rId8"/>
    <p:sldId id="263" r:id="rId9"/>
    <p:sldId id="258"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69D83B-7A5A-4209-917B-00EB6FDC80BD}" v="6" dt="2022-03-21T06:23:36.2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4660"/>
  </p:normalViewPr>
  <p:slideViewPr>
    <p:cSldViewPr snapToGrid="0">
      <p:cViewPr varScale="1">
        <p:scale>
          <a:sx n="86" d="100"/>
          <a:sy n="86" d="100"/>
        </p:scale>
        <p:origin x="48" y="2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wart Gale" userId="3647ddd2-6040-41ae-a96d-232c23482af8" providerId="ADAL" clId="{3669D83B-7A5A-4209-917B-00EB6FDC80BD}"/>
    <pc:docChg chg="undo custSel addSld delSld modSld sldOrd">
      <pc:chgData name="Stewart Gale" userId="3647ddd2-6040-41ae-a96d-232c23482af8" providerId="ADAL" clId="{3669D83B-7A5A-4209-917B-00EB6FDC80BD}" dt="2022-03-21T06:24:38.137" v="118" actId="20577"/>
      <pc:docMkLst>
        <pc:docMk/>
      </pc:docMkLst>
      <pc:sldChg chg="modSp mod">
        <pc:chgData name="Stewart Gale" userId="3647ddd2-6040-41ae-a96d-232c23482af8" providerId="ADAL" clId="{3669D83B-7A5A-4209-917B-00EB6FDC80BD}" dt="2022-03-21T06:22:44.240" v="62" actId="404"/>
        <pc:sldMkLst>
          <pc:docMk/>
          <pc:sldMk cId="3224105754" sldId="256"/>
        </pc:sldMkLst>
        <pc:spChg chg="mod">
          <ac:chgData name="Stewart Gale" userId="3647ddd2-6040-41ae-a96d-232c23482af8" providerId="ADAL" clId="{3669D83B-7A5A-4209-917B-00EB6FDC80BD}" dt="2022-03-21T06:22:44.240" v="62" actId="404"/>
          <ac:spMkLst>
            <pc:docMk/>
            <pc:sldMk cId="3224105754" sldId="256"/>
            <ac:spMk id="5" creationId="{00000000-0000-0000-0000-000000000000}"/>
          </ac:spMkLst>
        </pc:spChg>
      </pc:sldChg>
      <pc:sldChg chg="modSp mod">
        <pc:chgData name="Stewart Gale" userId="3647ddd2-6040-41ae-a96d-232c23482af8" providerId="ADAL" clId="{3669D83B-7A5A-4209-917B-00EB6FDC80BD}" dt="2022-03-21T06:22:36.118" v="58" actId="404"/>
        <pc:sldMkLst>
          <pc:docMk/>
          <pc:sldMk cId="1621968277" sldId="257"/>
        </pc:sldMkLst>
        <pc:spChg chg="mod">
          <ac:chgData name="Stewart Gale" userId="3647ddd2-6040-41ae-a96d-232c23482af8" providerId="ADAL" clId="{3669D83B-7A5A-4209-917B-00EB6FDC80BD}" dt="2022-03-21T06:22:36.118" v="58" actId="404"/>
          <ac:spMkLst>
            <pc:docMk/>
            <pc:sldMk cId="1621968277" sldId="257"/>
            <ac:spMk id="4" creationId="{00000000-0000-0000-0000-000000000000}"/>
          </ac:spMkLst>
        </pc:spChg>
      </pc:sldChg>
      <pc:sldChg chg="modSp add del mod">
        <pc:chgData name="Stewart Gale" userId="3647ddd2-6040-41ae-a96d-232c23482af8" providerId="ADAL" clId="{3669D83B-7A5A-4209-917B-00EB6FDC80BD}" dt="2022-03-21T06:23:55.677" v="98" actId="403"/>
        <pc:sldMkLst>
          <pc:docMk/>
          <pc:sldMk cId="2614574823" sldId="258"/>
        </pc:sldMkLst>
        <pc:spChg chg="mod">
          <ac:chgData name="Stewart Gale" userId="3647ddd2-6040-41ae-a96d-232c23482af8" providerId="ADAL" clId="{3669D83B-7A5A-4209-917B-00EB6FDC80BD}" dt="2022-03-21T06:23:55.677" v="98" actId="403"/>
          <ac:spMkLst>
            <pc:docMk/>
            <pc:sldMk cId="2614574823" sldId="258"/>
            <ac:spMk id="4" creationId="{00000000-0000-0000-0000-000000000000}"/>
          </ac:spMkLst>
        </pc:spChg>
      </pc:sldChg>
      <pc:sldChg chg="modSp add mod">
        <pc:chgData name="Stewart Gale" userId="3647ddd2-6040-41ae-a96d-232c23482af8" providerId="ADAL" clId="{3669D83B-7A5A-4209-917B-00EB6FDC80BD}" dt="2022-03-21T06:22:40.668" v="60" actId="404"/>
        <pc:sldMkLst>
          <pc:docMk/>
          <pc:sldMk cId="778567239" sldId="261"/>
        </pc:sldMkLst>
        <pc:spChg chg="mod">
          <ac:chgData name="Stewart Gale" userId="3647ddd2-6040-41ae-a96d-232c23482af8" providerId="ADAL" clId="{3669D83B-7A5A-4209-917B-00EB6FDC80BD}" dt="2022-03-21T06:22:40.668" v="60" actId="404"/>
          <ac:spMkLst>
            <pc:docMk/>
            <pc:sldMk cId="778567239" sldId="261"/>
            <ac:spMk id="5" creationId="{00000000-0000-0000-0000-000000000000}"/>
          </ac:spMkLst>
        </pc:spChg>
      </pc:sldChg>
      <pc:sldChg chg="modSp add mod ord">
        <pc:chgData name="Stewart Gale" userId="3647ddd2-6040-41ae-a96d-232c23482af8" providerId="ADAL" clId="{3669D83B-7A5A-4209-917B-00EB6FDC80BD}" dt="2022-03-21T06:22:51.554" v="66" actId="1076"/>
        <pc:sldMkLst>
          <pc:docMk/>
          <pc:sldMk cId="401997979" sldId="262"/>
        </pc:sldMkLst>
        <pc:spChg chg="mod">
          <ac:chgData name="Stewart Gale" userId="3647ddd2-6040-41ae-a96d-232c23482af8" providerId="ADAL" clId="{3669D83B-7A5A-4209-917B-00EB6FDC80BD}" dt="2022-03-21T06:22:51.554" v="66" actId="1076"/>
          <ac:spMkLst>
            <pc:docMk/>
            <pc:sldMk cId="401997979" sldId="262"/>
            <ac:spMk id="5" creationId="{00000000-0000-0000-0000-000000000000}"/>
          </ac:spMkLst>
        </pc:spChg>
      </pc:sldChg>
      <pc:sldChg chg="modSp add mod">
        <pc:chgData name="Stewart Gale" userId="3647ddd2-6040-41ae-a96d-232c23482af8" providerId="ADAL" clId="{3669D83B-7A5A-4209-917B-00EB6FDC80BD}" dt="2022-03-21T06:23:03.558" v="71" actId="207"/>
        <pc:sldMkLst>
          <pc:docMk/>
          <pc:sldMk cId="3738508378" sldId="263"/>
        </pc:sldMkLst>
        <pc:spChg chg="mod">
          <ac:chgData name="Stewart Gale" userId="3647ddd2-6040-41ae-a96d-232c23482af8" providerId="ADAL" clId="{3669D83B-7A5A-4209-917B-00EB6FDC80BD}" dt="2022-03-21T06:23:03.558" v="71" actId="207"/>
          <ac:spMkLst>
            <pc:docMk/>
            <pc:sldMk cId="3738508378" sldId="263"/>
            <ac:spMk id="4" creationId="{00000000-0000-0000-0000-000000000000}"/>
          </ac:spMkLst>
        </pc:spChg>
      </pc:sldChg>
      <pc:sldChg chg="modSp add mod">
        <pc:chgData name="Stewart Gale" userId="3647ddd2-6040-41ae-a96d-232c23482af8" providerId="ADAL" clId="{3669D83B-7A5A-4209-917B-00EB6FDC80BD}" dt="2022-03-21T06:22:31.336" v="56" actId="404"/>
        <pc:sldMkLst>
          <pc:docMk/>
          <pc:sldMk cId="3401358296" sldId="264"/>
        </pc:sldMkLst>
        <pc:spChg chg="mod">
          <ac:chgData name="Stewart Gale" userId="3647ddd2-6040-41ae-a96d-232c23482af8" providerId="ADAL" clId="{3669D83B-7A5A-4209-917B-00EB6FDC80BD}" dt="2022-03-21T06:22:31.336" v="56" actId="404"/>
          <ac:spMkLst>
            <pc:docMk/>
            <pc:sldMk cId="3401358296" sldId="264"/>
            <ac:spMk id="4" creationId="{00000000-0000-0000-0000-000000000000}"/>
          </ac:spMkLst>
        </pc:spChg>
      </pc:sldChg>
      <pc:sldChg chg="modSp add mod">
        <pc:chgData name="Stewart Gale" userId="3647ddd2-6040-41ae-a96d-232c23482af8" providerId="ADAL" clId="{3669D83B-7A5A-4209-917B-00EB6FDC80BD}" dt="2022-03-21T06:24:38.137" v="118" actId="20577"/>
        <pc:sldMkLst>
          <pc:docMk/>
          <pc:sldMk cId="1476280532" sldId="265"/>
        </pc:sldMkLst>
        <pc:spChg chg="mod">
          <ac:chgData name="Stewart Gale" userId="3647ddd2-6040-41ae-a96d-232c23482af8" providerId="ADAL" clId="{3669D83B-7A5A-4209-917B-00EB6FDC80BD}" dt="2022-03-21T06:24:38.137" v="118" actId="20577"/>
          <ac:spMkLst>
            <pc:docMk/>
            <pc:sldMk cId="1476280532" sldId="265"/>
            <ac:spMk id="4" creationId="{00000000-0000-0000-0000-000000000000}"/>
          </ac:spMkLst>
        </pc:spChg>
      </pc:sldChg>
      <pc:sldChg chg="modSp add mod">
        <pc:chgData name="Stewart Gale" userId="3647ddd2-6040-41ae-a96d-232c23482af8" providerId="ADAL" clId="{3669D83B-7A5A-4209-917B-00EB6FDC80BD}" dt="2022-03-21T06:24:28.391" v="117" actId="404"/>
        <pc:sldMkLst>
          <pc:docMk/>
          <pc:sldMk cId="113627163" sldId="266"/>
        </pc:sldMkLst>
        <pc:spChg chg="mod">
          <ac:chgData name="Stewart Gale" userId="3647ddd2-6040-41ae-a96d-232c23482af8" providerId="ADAL" clId="{3669D83B-7A5A-4209-917B-00EB6FDC80BD}" dt="2022-03-21T06:24:28.391" v="117" actId="404"/>
          <ac:spMkLst>
            <pc:docMk/>
            <pc:sldMk cId="113627163" sldId="266"/>
            <ac:spMk id="4"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5D52D85-1B12-4027-B177-14F807AA6CE2}" type="datetimeFigureOut">
              <a:rPr lang="en-GB" smtClean="0"/>
              <a:t>21/03/2022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B3238B-9FF4-4843-9B80-C3A9BB05DFFA}" type="slidenum">
              <a:rPr lang="en-GB" smtClean="0"/>
              <a:t>‹#›</a:t>
            </a:fld>
            <a:endParaRPr lang="en-GB"/>
          </a:p>
        </p:txBody>
      </p:sp>
    </p:spTree>
    <p:extLst>
      <p:ext uri="{BB962C8B-B14F-4D97-AF65-F5344CB8AC3E}">
        <p14:creationId xmlns:p14="http://schemas.microsoft.com/office/powerpoint/2010/main" val="110399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D52D85-1B12-4027-B177-14F807AA6CE2}" type="datetimeFigureOut">
              <a:rPr lang="en-GB" smtClean="0"/>
              <a:t>21/03/2022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B3238B-9FF4-4843-9B80-C3A9BB05DFFA}" type="slidenum">
              <a:rPr lang="en-GB" smtClean="0"/>
              <a:t>‹#›</a:t>
            </a:fld>
            <a:endParaRPr lang="en-GB"/>
          </a:p>
        </p:txBody>
      </p:sp>
    </p:spTree>
    <p:extLst>
      <p:ext uri="{BB962C8B-B14F-4D97-AF65-F5344CB8AC3E}">
        <p14:creationId xmlns:p14="http://schemas.microsoft.com/office/powerpoint/2010/main" val="1676283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D52D85-1B12-4027-B177-14F807AA6CE2}" type="datetimeFigureOut">
              <a:rPr lang="en-GB" smtClean="0"/>
              <a:t>21/03/2022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B3238B-9FF4-4843-9B80-C3A9BB05DFFA}" type="slidenum">
              <a:rPr lang="en-GB" smtClean="0"/>
              <a:t>‹#›</a:t>
            </a:fld>
            <a:endParaRPr lang="en-GB"/>
          </a:p>
        </p:txBody>
      </p:sp>
    </p:spTree>
    <p:extLst>
      <p:ext uri="{BB962C8B-B14F-4D97-AF65-F5344CB8AC3E}">
        <p14:creationId xmlns:p14="http://schemas.microsoft.com/office/powerpoint/2010/main" val="709986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5D52D85-1B12-4027-B177-14F807AA6CE2}" type="datetimeFigureOut">
              <a:rPr lang="en-GB" smtClean="0"/>
              <a:t>21/03/2022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5B3238B-9FF4-4843-9B80-C3A9BB05DFFA}" type="slidenum">
              <a:rPr lang="en-GB" smtClean="0"/>
              <a:t>‹#›</a:t>
            </a:fld>
            <a:endParaRPr lang="en-GB"/>
          </a:p>
        </p:txBody>
      </p:sp>
    </p:spTree>
    <p:extLst>
      <p:ext uri="{BB962C8B-B14F-4D97-AF65-F5344CB8AC3E}">
        <p14:creationId xmlns:p14="http://schemas.microsoft.com/office/powerpoint/2010/main" val="1861559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5D52D85-1B12-4027-B177-14F807AA6CE2}" type="datetimeFigureOut">
              <a:rPr lang="en-GB" smtClean="0"/>
              <a:t>21/03/2022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5B3238B-9FF4-4843-9B80-C3A9BB05DFFA}" type="slidenum">
              <a:rPr lang="en-GB" smtClean="0"/>
              <a:t>‹#›</a:t>
            </a:fld>
            <a:endParaRPr lang="en-GB"/>
          </a:p>
        </p:txBody>
      </p:sp>
    </p:spTree>
    <p:extLst>
      <p:ext uri="{BB962C8B-B14F-4D97-AF65-F5344CB8AC3E}">
        <p14:creationId xmlns:p14="http://schemas.microsoft.com/office/powerpoint/2010/main" val="1764913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5D52D85-1B12-4027-B177-14F807AA6CE2}" type="datetimeFigureOut">
              <a:rPr lang="en-GB" smtClean="0"/>
              <a:t>21/03/2022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5B3238B-9FF4-4843-9B80-C3A9BB05DFFA}" type="slidenum">
              <a:rPr lang="en-GB" smtClean="0"/>
              <a:t>‹#›</a:t>
            </a:fld>
            <a:endParaRPr lang="en-GB"/>
          </a:p>
        </p:txBody>
      </p:sp>
    </p:spTree>
    <p:extLst>
      <p:ext uri="{BB962C8B-B14F-4D97-AF65-F5344CB8AC3E}">
        <p14:creationId xmlns:p14="http://schemas.microsoft.com/office/powerpoint/2010/main" val="1774082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D52D85-1B12-4027-B177-14F807AA6CE2}" type="datetimeFigureOut">
              <a:rPr lang="en-GB" smtClean="0"/>
              <a:t>21/03/2022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5B3238B-9FF4-4843-9B80-C3A9BB05DFFA}" type="slidenum">
              <a:rPr lang="en-GB" smtClean="0"/>
              <a:t>‹#›</a:t>
            </a:fld>
            <a:endParaRPr lang="en-GB"/>
          </a:p>
        </p:txBody>
      </p:sp>
    </p:spTree>
    <p:extLst>
      <p:ext uri="{BB962C8B-B14F-4D97-AF65-F5344CB8AC3E}">
        <p14:creationId xmlns:p14="http://schemas.microsoft.com/office/powerpoint/2010/main" val="125517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D52D85-1B12-4027-B177-14F807AA6CE2}" type="datetimeFigureOut">
              <a:rPr lang="en-GB" smtClean="0"/>
              <a:t>21/03/2022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5B3238B-9FF4-4843-9B80-C3A9BB05DFFA}" type="slidenum">
              <a:rPr lang="en-GB" smtClean="0"/>
              <a:t>‹#›</a:t>
            </a:fld>
            <a:endParaRPr lang="en-GB"/>
          </a:p>
        </p:txBody>
      </p:sp>
    </p:spTree>
    <p:extLst>
      <p:ext uri="{BB962C8B-B14F-4D97-AF65-F5344CB8AC3E}">
        <p14:creationId xmlns:p14="http://schemas.microsoft.com/office/powerpoint/2010/main" val="1943178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D52D85-1B12-4027-B177-14F807AA6CE2}" type="datetimeFigureOut">
              <a:rPr lang="en-GB" smtClean="0"/>
              <a:t>21/03/2022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5B3238B-9FF4-4843-9B80-C3A9BB05DFFA}" type="slidenum">
              <a:rPr lang="en-GB" smtClean="0"/>
              <a:t>‹#›</a:t>
            </a:fld>
            <a:endParaRPr lang="en-GB"/>
          </a:p>
        </p:txBody>
      </p:sp>
    </p:spTree>
    <p:extLst>
      <p:ext uri="{BB962C8B-B14F-4D97-AF65-F5344CB8AC3E}">
        <p14:creationId xmlns:p14="http://schemas.microsoft.com/office/powerpoint/2010/main" val="1953098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D52D85-1B12-4027-B177-14F807AA6CE2}" type="datetimeFigureOut">
              <a:rPr lang="en-GB" smtClean="0"/>
              <a:t>21/03/2022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B3238B-9FF4-4843-9B80-C3A9BB05DFFA}" type="slidenum">
              <a:rPr lang="en-GB" smtClean="0"/>
              <a:t>‹#›</a:t>
            </a:fld>
            <a:endParaRPr lang="en-GB"/>
          </a:p>
        </p:txBody>
      </p:sp>
    </p:spTree>
    <p:extLst>
      <p:ext uri="{BB962C8B-B14F-4D97-AF65-F5344CB8AC3E}">
        <p14:creationId xmlns:p14="http://schemas.microsoft.com/office/powerpoint/2010/main" val="672603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5D52D85-1B12-4027-B177-14F807AA6CE2}" type="datetimeFigureOut">
              <a:rPr lang="en-GB" smtClean="0"/>
              <a:t>21/03/2022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B3238B-9FF4-4843-9B80-C3A9BB05DFFA}" type="slidenum">
              <a:rPr lang="en-GB" smtClean="0"/>
              <a:t>‹#›</a:t>
            </a:fld>
            <a:endParaRPr lang="en-GB"/>
          </a:p>
        </p:txBody>
      </p:sp>
    </p:spTree>
    <p:extLst>
      <p:ext uri="{BB962C8B-B14F-4D97-AF65-F5344CB8AC3E}">
        <p14:creationId xmlns:p14="http://schemas.microsoft.com/office/powerpoint/2010/main" val="3447535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D52D85-1B12-4027-B177-14F807AA6CE2}" type="datetimeFigureOut">
              <a:rPr lang="en-GB" smtClean="0"/>
              <a:t>21/03/2022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B3238B-9FF4-4843-9B80-C3A9BB05DFFA}" type="slidenum">
              <a:rPr lang="en-GB" smtClean="0"/>
              <a:t>‹#›</a:t>
            </a:fld>
            <a:endParaRPr lang="en-GB"/>
          </a:p>
        </p:txBody>
      </p:sp>
    </p:spTree>
    <p:extLst>
      <p:ext uri="{BB962C8B-B14F-4D97-AF65-F5344CB8AC3E}">
        <p14:creationId xmlns:p14="http://schemas.microsoft.com/office/powerpoint/2010/main" val="2215073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5790" t="28610" r="52534" b="16021"/>
          <a:stretch/>
        </p:blipFill>
        <p:spPr>
          <a:xfrm>
            <a:off x="2142837" y="0"/>
            <a:ext cx="8026400" cy="6858000"/>
          </a:xfrm>
          <a:prstGeom prst="rect">
            <a:avLst/>
          </a:prstGeom>
        </p:spPr>
      </p:pic>
      <p:sp>
        <p:nvSpPr>
          <p:cNvPr id="5" name="TextBox 4"/>
          <p:cNvSpPr txBox="1"/>
          <p:nvPr/>
        </p:nvSpPr>
        <p:spPr>
          <a:xfrm>
            <a:off x="192117" y="1906386"/>
            <a:ext cx="1828800" cy="2308324"/>
          </a:xfrm>
          <a:prstGeom prst="rect">
            <a:avLst/>
          </a:prstGeom>
          <a:noFill/>
        </p:spPr>
        <p:txBody>
          <a:bodyPr wrap="square" rtlCol="0">
            <a:spAutoFit/>
          </a:bodyPr>
          <a:lstStyle/>
          <a:p>
            <a:pPr algn="ctr"/>
            <a:r>
              <a:rPr lang="en-GB" sz="4800" b="1" dirty="0"/>
              <a:t>HCF and LCM</a:t>
            </a:r>
          </a:p>
        </p:txBody>
      </p:sp>
    </p:spTree>
    <p:extLst>
      <p:ext uri="{BB962C8B-B14F-4D97-AF65-F5344CB8AC3E}">
        <p14:creationId xmlns:p14="http://schemas.microsoft.com/office/powerpoint/2010/main" val="1454116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6356" y="2211185"/>
            <a:ext cx="7680960" cy="2215991"/>
          </a:xfrm>
          <a:prstGeom prst="rect">
            <a:avLst/>
          </a:prstGeom>
          <a:noFill/>
        </p:spPr>
        <p:txBody>
          <a:bodyPr wrap="square" rtlCol="0">
            <a:spAutoFit/>
          </a:bodyPr>
          <a:lstStyle/>
          <a:p>
            <a:pPr algn="ctr"/>
            <a:r>
              <a:rPr lang="en-GB" sz="13800" b="1" dirty="0"/>
              <a:t>ANSWERS</a:t>
            </a:r>
          </a:p>
        </p:txBody>
      </p:sp>
    </p:spTree>
    <p:extLst>
      <p:ext uri="{BB962C8B-B14F-4D97-AF65-F5344CB8AC3E}">
        <p14:creationId xmlns:p14="http://schemas.microsoft.com/office/powerpoint/2010/main" val="1870111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653003"/>
            <a:ext cx="11089178" cy="3222805"/>
          </a:xfrm>
          <a:prstGeom prst="rect">
            <a:avLst/>
          </a:prstGeom>
        </p:spPr>
        <p:txBody>
          <a:bodyPr wrap="square">
            <a:spAutoFit/>
          </a:bodyPr>
          <a:lstStyle/>
          <a:p>
            <a:pPr lvl="0">
              <a:lnSpc>
                <a:spcPct val="115000"/>
              </a:lnSpc>
            </a:pPr>
            <a:r>
              <a:rPr lang="en-GB" sz="3600" b="1" dirty="0">
                <a:solidFill>
                  <a:srgbClr val="000000"/>
                </a:solidFill>
                <a:latin typeface="Century Gothic" panose="020B0502020202020204" pitchFamily="34" charset="0"/>
                <a:ea typeface="Arial" panose="020B0604020202020204" pitchFamily="34" charset="0"/>
              </a:rPr>
              <a:t>1) </a:t>
            </a:r>
            <a:r>
              <a:rPr lang="en-GB" sz="3600" dirty="0">
                <a:solidFill>
                  <a:srgbClr val="000000"/>
                </a:solidFill>
                <a:latin typeface="Century Gothic" panose="020B0502020202020204" pitchFamily="34" charset="0"/>
                <a:ea typeface="Arial" panose="020B0604020202020204" pitchFamily="34" charset="0"/>
              </a:rPr>
              <a:t>Derek advises a patient to have a scale every 4 months and a polish every 6 months.  If they have a scale and polish today, how long will they wait before they can have both during the same appointment? </a:t>
            </a:r>
            <a:r>
              <a:rPr lang="en-GB" sz="3600" b="1" dirty="0">
                <a:solidFill>
                  <a:srgbClr val="FF0000"/>
                </a:solidFill>
                <a:latin typeface="Century Gothic" panose="020B0502020202020204" pitchFamily="34" charset="0"/>
                <a:ea typeface="Arial" panose="020B0604020202020204" pitchFamily="34" charset="0"/>
              </a:rPr>
              <a:t>12 Months</a:t>
            </a:r>
            <a:endParaRPr lang="en-GB" sz="3200" dirty="0">
              <a:solidFill>
                <a:srgbClr val="FF0000"/>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01997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37309" y="872595"/>
            <a:ext cx="11238808" cy="3568221"/>
          </a:xfrm>
          <a:prstGeom prst="rect">
            <a:avLst/>
          </a:prstGeom>
        </p:spPr>
        <p:txBody>
          <a:bodyPr wrap="square">
            <a:spAutoFit/>
          </a:bodyPr>
          <a:lstStyle/>
          <a:p>
            <a:pPr lvl="0">
              <a:lnSpc>
                <a:spcPct val="115000"/>
              </a:lnSpc>
              <a:spcAft>
                <a:spcPts val="0"/>
              </a:spcAft>
            </a:pPr>
            <a:r>
              <a:rPr lang="en-GB" sz="4000" b="1" dirty="0">
                <a:solidFill>
                  <a:srgbClr val="000000"/>
                </a:solidFill>
                <a:latin typeface="Century Gothic" panose="020B0502020202020204" pitchFamily="34" charset="0"/>
                <a:ea typeface="Arial" panose="020B0604020202020204" pitchFamily="34" charset="0"/>
              </a:rPr>
              <a:t>2) </a:t>
            </a:r>
            <a:r>
              <a:rPr lang="en-GB" sz="4000" dirty="0">
                <a:solidFill>
                  <a:srgbClr val="000000"/>
                </a:solidFill>
                <a:latin typeface="Century Gothic" panose="020B0502020202020204" pitchFamily="34" charset="0"/>
                <a:ea typeface="Arial" panose="020B0604020202020204" pitchFamily="34" charset="0"/>
              </a:rPr>
              <a:t>Sophie checks her bike for repairs every 9 days and Susan check hers every 12 days. If they both check their bikes today, after how many days do they next both check their bike again? </a:t>
            </a:r>
            <a:r>
              <a:rPr lang="en-GB" sz="4000" b="1" dirty="0">
                <a:solidFill>
                  <a:srgbClr val="FF0000"/>
                </a:solidFill>
                <a:latin typeface="Century Gothic" panose="020B0502020202020204" pitchFamily="34" charset="0"/>
                <a:ea typeface="Arial" panose="020B0604020202020204" pitchFamily="34" charset="0"/>
              </a:rPr>
              <a:t>36 days</a:t>
            </a:r>
          </a:p>
        </p:txBody>
      </p:sp>
    </p:spTree>
    <p:extLst>
      <p:ext uri="{BB962C8B-B14F-4D97-AF65-F5344CB8AC3E}">
        <p14:creationId xmlns:p14="http://schemas.microsoft.com/office/powerpoint/2010/main" val="3224105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0807" y="531082"/>
            <a:ext cx="11238808" cy="3859903"/>
          </a:xfrm>
          <a:prstGeom prst="rect">
            <a:avLst/>
          </a:prstGeom>
        </p:spPr>
        <p:txBody>
          <a:bodyPr wrap="square">
            <a:spAutoFit/>
          </a:bodyPr>
          <a:lstStyle/>
          <a:p>
            <a:pPr>
              <a:lnSpc>
                <a:spcPct val="115000"/>
              </a:lnSpc>
              <a:spcAft>
                <a:spcPts val="0"/>
              </a:spcAft>
            </a:pPr>
            <a:r>
              <a:rPr lang="en-GB" sz="3600" b="1" dirty="0">
                <a:solidFill>
                  <a:srgbClr val="000000"/>
                </a:solidFill>
                <a:latin typeface="Arial" panose="020B0604020202020204" pitchFamily="34" charset="0"/>
                <a:ea typeface="Arial" panose="020B0604020202020204" pitchFamily="34" charset="0"/>
              </a:rPr>
              <a:t>3) </a:t>
            </a:r>
            <a:r>
              <a:rPr lang="en-GB" sz="3600" dirty="0">
                <a:solidFill>
                  <a:srgbClr val="000000"/>
                </a:solidFill>
                <a:latin typeface="Century Gothic" panose="020B0502020202020204" pitchFamily="34" charset="0"/>
                <a:ea typeface="Arial" panose="020B0604020202020204" pitchFamily="34" charset="0"/>
              </a:rPr>
              <a:t>A carpenter got given some free wooden planks. Some are 12m long and some are 18m long. She wants to cut them up so that she has equal size planks to make using them easier. What size planks should she cut them into to avoid wasting any wood? </a:t>
            </a:r>
            <a:r>
              <a:rPr lang="en-GB" sz="3600" b="1" dirty="0">
                <a:solidFill>
                  <a:srgbClr val="FF0000"/>
                </a:solidFill>
                <a:latin typeface="Century Gothic" panose="020B0502020202020204" pitchFamily="34" charset="0"/>
                <a:ea typeface="Arial" panose="020B0604020202020204" pitchFamily="34" charset="0"/>
              </a:rPr>
              <a:t>6m</a:t>
            </a:r>
            <a:endParaRPr lang="en-GB" sz="3200" dirty="0">
              <a:solidFill>
                <a:srgbClr val="FF0000"/>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778567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6898" y="619750"/>
            <a:ext cx="11258203" cy="3859903"/>
          </a:xfrm>
          <a:prstGeom prst="rect">
            <a:avLst/>
          </a:prstGeom>
        </p:spPr>
        <p:txBody>
          <a:bodyPr wrap="square">
            <a:spAutoFit/>
          </a:bodyPr>
          <a:lstStyle/>
          <a:p>
            <a:pPr lvl="0">
              <a:lnSpc>
                <a:spcPct val="115000"/>
              </a:lnSpc>
            </a:pPr>
            <a:r>
              <a:rPr lang="en-GB" sz="3600" b="1" dirty="0">
                <a:solidFill>
                  <a:srgbClr val="000000"/>
                </a:solidFill>
                <a:latin typeface="Century Gothic" panose="020B0502020202020204" pitchFamily="34" charset="0"/>
                <a:ea typeface="Arial" panose="020B0604020202020204" pitchFamily="34" charset="0"/>
              </a:rPr>
              <a:t>4) </a:t>
            </a:r>
            <a:r>
              <a:rPr lang="en-GB" sz="3600" dirty="0">
                <a:solidFill>
                  <a:srgbClr val="000000"/>
                </a:solidFill>
                <a:latin typeface="Century Gothic" panose="020B0502020202020204" pitchFamily="34" charset="0"/>
                <a:ea typeface="Arial" panose="020B0604020202020204" pitchFamily="34" charset="0"/>
              </a:rPr>
              <a:t>Tom and Claire both like do short exercise that involve small breaks. Tom does a short burst of exercise every 2 minutes, and Claire does hers every 3 minutes. If they start doing their exercise at 9:00am, when do they both do their exercises again? </a:t>
            </a:r>
            <a:r>
              <a:rPr lang="en-GB" sz="3600" b="1" dirty="0">
                <a:solidFill>
                  <a:srgbClr val="FF0000"/>
                </a:solidFill>
                <a:latin typeface="Century Gothic" panose="020B0502020202020204" pitchFamily="34" charset="0"/>
                <a:ea typeface="Arial" panose="020B0604020202020204" pitchFamily="34" charset="0"/>
              </a:rPr>
              <a:t>9:06am</a:t>
            </a:r>
            <a:endParaRPr lang="en-GB" sz="3600" dirty="0">
              <a:solidFill>
                <a:srgbClr val="FF0000"/>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621968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426" y="802630"/>
            <a:ext cx="11499272" cy="3570657"/>
          </a:xfrm>
          <a:prstGeom prst="rect">
            <a:avLst/>
          </a:prstGeom>
        </p:spPr>
        <p:txBody>
          <a:bodyPr wrap="square">
            <a:spAutoFit/>
          </a:bodyPr>
          <a:lstStyle/>
          <a:p>
            <a:pPr lvl="0">
              <a:lnSpc>
                <a:spcPct val="115000"/>
              </a:lnSpc>
              <a:spcAft>
                <a:spcPts val="0"/>
              </a:spcAft>
            </a:pPr>
            <a:r>
              <a:rPr lang="en-GB" sz="4000" b="1" dirty="0">
                <a:solidFill>
                  <a:srgbClr val="000000"/>
                </a:solidFill>
                <a:latin typeface="Century Gothic" panose="020B0502020202020204" pitchFamily="34" charset="0"/>
                <a:ea typeface="Arial" panose="020B0604020202020204" pitchFamily="34" charset="0"/>
              </a:rPr>
              <a:t>5) </a:t>
            </a:r>
            <a:r>
              <a:rPr lang="en-GB" sz="4000" dirty="0">
                <a:solidFill>
                  <a:srgbClr val="000000"/>
                </a:solidFill>
                <a:latin typeface="Century Gothic" panose="020B0502020202020204" pitchFamily="34" charset="0"/>
                <a:ea typeface="Arial" panose="020B0604020202020204" pitchFamily="34" charset="0"/>
              </a:rPr>
              <a:t>The 90A bus and the 95B bus both stop at the bus station at 12:00.  90A stops there every 20 minutes and 95B stops there every 8 minutes. When do they both stop there again? </a:t>
            </a:r>
            <a:r>
              <a:rPr lang="en-GB" sz="4000" b="1" dirty="0">
                <a:solidFill>
                  <a:srgbClr val="FF0000"/>
                </a:solidFill>
                <a:latin typeface="Century Gothic" panose="020B0502020202020204" pitchFamily="34" charset="0"/>
                <a:ea typeface="Arial" panose="020B0604020202020204" pitchFamily="34" charset="0"/>
              </a:rPr>
              <a:t>12:40 (after 40 minutes)</a:t>
            </a:r>
            <a:endParaRPr lang="en-GB" sz="4000" dirty="0">
              <a:solidFill>
                <a:srgbClr val="FF0000"/>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401358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426" y="802630"/>
            <a:ext cx="11499272" cy="2585708"/>
          </a:xfrm>
          <a:prstGeom prst="rect">
            <a:avLst/>
          </a:prstGeom>
        </p:spPr>
        <p:txBody>
          <a:bodyPr wrap="square">
            <a:spAutoFit/>
          </a:bodyPr>
          <a:lstStyle/>
          <a:p>
            <a:pPr lvl="0">
              <a:lnSpc>
                <a:spcPct val="115000"/>
              </a:lnSpc>
              <a:spcAft>
                <a:spcPts val="0"/>
              </a:spcAft>
            </a:pPr>
            <a:r>
              <a:rPr lang="en-GB" sz="3600" b="1" dirty="0">
                <a:solidFill>
                  <a:srgbClr val="000000"/>
                </a:solidFill>
                <a:latin typeface="Century Gothic" panose="020B0502020202020204" pitchFamily="34" charset="0"/>
                <a:ea typeface="Arial" panose="020B0604020202020204" pitchFamily="34" charset="0"/>
              </a:rPr>
              <a:t>6) </a:t>
            </a:r>
            <a:r>
              <a:rPr lang="en-GB" sz="3600" dirty="0">
                <a:solidFill>
                  <a:srgbClr val="000000"/>
                </a:solidFill>
                <a:latin typeface="Century Gothic" panose="020B0502020202020204" pitchFamily="34" charset="0"/>
                <a:ea typeface="Arial" panose="020B0604020202020204" pitchFamily="34" charset="0"/>
              </a:rPr>
              <a:t>Train A and Train B stops at Swindon as 10:30. Train A stops every 12 minutes and Train B stops every 14 minutes. When do they both stop at Swindon again? </a:t>
            </a:r>
            <a:r>
              <a:rPr lang="en-GB" sz="3600" b="1" dirty="0">
                <a:solidFill>
                  <a:srgbClr val="FF0000"/>
                </a:solidFill>
                <a:latin typeface="Century Gothic" panose="020B0502020202020204" pitchFamily="34" charset="0"/>
                <a:ea typeface="Arial" panose="020B0604020202020204" pitchFamily="34" charset="0"/>
              </a:rPr>
              <a:t>84 minutes later – 11:54</a:t>
            </a:r>
            <a:endParaRPr lang="en-GB" sz="3600" dirty="0">
              <a:solidFill>
                <a:srgbClr val="FF0000"/>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738508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9010" y="863719"/>
            <a:ext cx="11238807" cy="3220625"/>
          </a:xfrm>
          <a:prstGeom prst="rect">
            <a:avLst/>
          </a:prstGeom>
        </p:spPr>
        <p:txBody>
          <a:bodyPr wrap="square">
            <a:spAutoFit/>
          </a:bodyPr>
          <a:lstStyle/>
          <a:p>
            <a:pPr lvl="0">
              <a:lnSpc>
                <a:spcPct val="115000"/>
              </a:lnSpc>
            </a:pPr>
            <a:r>
              <a:rPr lang="en-GB" sz="3600" b="1" dirty="0">
                <a:solidFill>
                  <a:srgbClr val="000000"/>
                </a:solidFill>
                <a:effectLst/>
                <a:latin typeface="Century Gothic" panose="020B0502020202020204" pitchFamily="34" charset="0"/>
                <a:ea typeface="Arial" panose="020B0604020202020204" pitchFamily="34" charset="0"/>
              </a:rPr>
              <a:t>7) </a:t>
            </a:r>
            <a:r>
              <a:rPr lang="en-GB" sz="3600" dirty="0">
                <a:solidFill>
                  <a:srgbClr val="000000"/>
                </a:solidFill>
                <a:effectLst/>
                <a:latin typeface="Century Gothic" panose="020B0502020202020204" pitchFamily="34" charset="0"/>
                <a:ea typeface="Arial" panose="020B0604020202020204" pitchFamily="34" charset="0"/>
              </a:rPr>
              <a:t>There are two loaf cakes. One is 35cm long and one is 27cm long. They want to cut the cake up and sell the slices, but all the slices must be equal. What is the largest slices that they can cut them into? </a:t>
            </a:r>
            <a:r>
              <a:rPr lang="en-GB" sz="3600" b="1" dirty="0">
                <a:solidFill>
                  <a:srgbClr val="FF0000"/>
                </a:solidFill>
                <a:effectLst/>
                <a:latin typeface="Century Gothic" panose="020B0502020202020204" pitchFamily="34" charset="0"/>
                <a:ea typeface="Arial" panose="020B0604020202020204" pitchFamily="34" charset="0"/>
              </a:rPr>
              <a:t>1cm</a:t>
            </a:r>
          </a:p>
        </p:txBody>
      </p:sp>
    </p:spTree>
    <p:extLst>
      <p:ext uri="{BB962C8B-B14F-4D97-AF65-F5344CB8AC3E}">
        <p14:creationId xmlns:p14="http://schemas.microsoft.com/office/powerpoint/2010/main" val="2614574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5265" y="425916"/>
            <a:ext cx="11238807" cy="4004366"/>
          </a:xfrm>
          <a:prstGeom prst="rect">
            <a:avLst/>
          </a:prstGeom>
        </p:spPr>
        <p:txBody>
          <a:bodyPr wrap="square">
            <a:spAutoFit/>
          </a:bodyPr>
          <a:lstStyle/>
          <a:p>
            <a:pPr lvl="0">
              <a:lnSpc>
                <a:spcPct val="115000"/>
              </a:lnSpc>
              <a:spcAft>
                <a:spcPts val="0"/>
              </a:spcAft>
            </a:pPr>
            <a:r>
              <a:rPr lang="en-GB" sz="3200" b="1" dirty="0">
                <a:solidFill>
                  <a:srgbClr val="000000"/>
                </a:solidFill>
                <a:effectLst/>
                <a:latin typeface="Century Gothic" panose="020B0502020202020204" pitchFamily="34" charset="0"/>
                <a:ea typeface="Arial" panose="020B0604020202020204" pitchFamily="34" charset="0"/>
              </a:rPr>
              <a:t>8) </a:t>
            </a:r>
            <a:r>
              <a:rPr lang="en-GB" sz="3200" dirty="0">
                <a:solidFill>
                  <a:srgbClr val="000000"/>
                </a:solidFill>
                <a:effectLst/>
                <a:latin typeface="Century Gothic" panose="020B0502020202020204" pitchFamily="34" charset="0"/>
                <a:ea typeface="Arial" panose="020B0604020202020204" pitchFamily="34" charset="0"/>
              </a:rPr>
              <a:t>Florence wants to invest money abroad.  Florence is aware that France generally has a recession every 6 years and America generally has a recession every 8. in the year 2005, both France and America were in recession. Florence needs to work out the next time they will both be in recession. When will this be</a:t>
            </a:r>
            <a:r>
              <a:rPr lang="en-GB" sz="3200">
                <a:solidFill>
                  <a:srgbClr val="000000"/>
                </a:solidFill>
                <a:effectLst/>
                <a:latin typeface="Century Gothic" panose="020B0502020202020204" pitchFamily="34" charset="0"/>
                <a:ea typeface="Arial" panose="020B0604020202020204" pitchFamily="34" charset="0"/>
              </a:rPr>
              <a:t>?  </a:t>
            </a:r>
          </a:p>
          <a:p>
            <a:pPr lvl="0">
              <a:lnSpc>
                <a:spcPct val="115000"/>
              </a:lnSpc>
              <a:spcAft>
                <a:spcPts val="0"/>
              </a:spcAft>
            </a:pPr>
            <a:r>
              <a:rPr lang="en-GB" sz="3200" b="1">
                <a:solidFill>
                  <a:srgbClr val="FF0000"/>
                </a:solidFill>
                <a:effectLst/>
                <a:latin typeface="Century Gothic" panose="020B0502020202020204" pitchFamily="34" charset="0"/>
                <a:ea typeface="Arial" panose="020B0604020202020204" pitchFamily="34" charset="0"/>
              </a:rPr>
              <a:t>In </a:t>
            </a:r>
            <a:r>
              <a:rPr lang="en-GB" sz="3200" b="1" dirty="0">
                <a:solidFill>
                  <a:srgbClr val="FF0000"/>
                </a:solidFill>
                <a:effectLst/>
                <a:latin typeface="Century Gothic" panose="020B0502020202020204" pitchFamily="34" charset="0"/>
                <a:ea typeface="Arial" panose="020B0604020202020204" pitchFamily="34" charset="0"/>
              </a:rPr>
              <a:t>24 years - 2029</a:t>
            </a:r>
          </a:p>
        </p:txBody>
      </p:sp>
    </p:spTree>
    <p:extLst>
      <p:ext uri="{BB962C8B-B14F-4D97-AF65-F5344CB8AC3E}">
        <p14:creationId xmlns:p14="http://schemas.microsoft.com/office/powerpoint/2010/main" val="1476280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9010" y="863719"/>
            <a:ext cx="11238807" cy="3518207"/>
          </a:xfrm>
          <a:prstGeom prst="rect">
            <a:avLst/>
          </a:prstGeom>
        </p:spPr>
        <p:txBody>
          <a:bodyPr wrap="square">
            <a:spAutoFit/>
          </a:bodyPr>
          <a:lstStyle/>
          <a:p>
            <a:pPr lvl="0">
              <a:lnSpc>
                <a:spcPct val="115000"/>
              </a:lnSpc>
              <a:spcAft>
                <a:spcPts val="0"/>
              </a:spcAft>
            </a:pPr>
            <a:r>
              <a:rPr lang="en-GB" sz="2800" b="1" dirty="0">
                <a:solidFill>
                  <a:srgbClr val="000000"/>
                </a:solidFill>
                <a:effectLst/>
                <a:latin typeface="Century Gothic" panose="020B0502020202020204" pitchFamily="34" charset="0"/>
                <a:ea typeface="Arial" panose="020B0604020202020204" pitchFamily="34" charset="0"/>
              </a:rPr>
              <a:t>9) </a:t>
            </a:r>
            <a:r>
              <a:rPr lang="en-GB" sz="2800" dirty="0">
                <a:solidFill>
                  <a:srgbClr val="000000"/>
                </a:solidFill>
                <a:effectLst/>
                <a:latin typeface="Century Gothic" panose="020B0502020202020204" pitchFamily="34" charset="0"/>
                <a:ea typeface="Arial" panose="020B0604020202020204" pitchFamily="34" charset="0"/>
              </a:rPr>
              <a:t>An artist uses different types of paper to create her masterpieces. She has shiny metallic paper and pink glittery paper. The shiny paper comes in lengths of 24 inches and the glitter paper in lengths of 36 inches. She wants to make sure she can cut her paper into equal sizes but doesn’t want them to be too small. What’s the largest size she can cut them into without any waste? </a:t>
            </a:r>
            <a:r>
              <a:rPr lang="en-GB" sz="2800" b="1" dirty="0">
                <a:solidFill>
                  <a:srgbClr val="FF0000"/>
                </a:solidFill>
                <a:effectLst/>
                <a:latin typeface="Century Gothic" panose="020B0502020202020204" pitchFamily="34" charset="0"/>
                <a:ea typeface="Arial" panose="020B0604020202020204" pitchFamily="34" charset="0"/>
              </a:rPr>
              <a:t>12 inches</a:t>
            </a:r>
            <a:endParaRPr lang="en-GB" sz="2800" dirty="0">
              <a:solidFill>
                <a:srgbClr val="FF0000"/>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136271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486</Words>
  <Application>Microsoft Office PowerPoint</Application>
  <PresentationFormat>Widescreen</PresentationFormat>
  <Paragraphs>12</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DCSCCM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Stewart Gale</dc:creator>
  <cp:lastModifiedBy>Stewart Gale</cp:lastModifiedBy>
  <cp:revision>2</cp:revision>
  <dcterms:created xsi:type="dcterms:W3CDTF">2020-05-16T10:11:33Z</dcterms:created>
  <dcterms:modified xsi:type="dcterms:W3CDTF">2022-03-21T06:24:40Z</dcterms:modified>
</cp:coreProperties>
</file>