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3" r:id="rId19"/>
    <p:sldId id="294" r:id="rId20"/>
    <p:sldId id="275" r:id="rId21"/>
    <p:sldId id="295" r:id="rId22"/>
    <p:sldId id="277" r:id="rId23"/>
    <p:sldId id="296" r:id="rId24"/>
    <p:sldId id="279" r:id="rId25"/>
    <p:sldId id="297" r:id="rId26"/>
    <p:sldId id="281" r:id="rId27"/>
    <p:sldId id="298" r:id="rId28"/>
    <p:sldId id="283" r:id="rId29"/>
    <p:sldId id="299" r:id="rId30"/>
    <p:sldId id="285" r:id="rId31"/>
    <p:sldId id="30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691FDB7-223D-4140-848D-95141A202CC1}"/>
    <pc:docChg chg="modSld">
      <pc:chgData name="Stewart Gale" userId="3647ddd2-6040-41ae-a96d-232c23482af8" providerId="ADAL" clId="{E691FDB7-223D-4140-848D-95141A202CC1}" dt="2022-08-22T17:58:32.052" v="15" actId="20577"/>
      <pc:docMkLst>
        <pc:docMk/>
      </pc:docMkLst>
      <pc:sldChg chg="modSp mod">
        <pc:chgData name="Stewart Gale" userId="3647ddd2-6040-41ae-a96d-232c23482af8" providerId="ADAL" clId="{E691FDB7-223D-4140-848D-95141A202CC1}" dt="2022-08-22T17:58:32.052" v="15" actId="20577"/>
        <pc:sldMkLst>
          <pc:docMk/>
          <pc:sldMk cId="3220382278" sldId="272"/>
        </pc:sldMkLst>
        <pc:spChg chg="mod">
          <ac:chgData name="Stewart Gale" userId="3647ddd2-6040-41ae-a96d-232c23482af8" providerId="ADAL" clId="{E691FDB7-223D-4140-848D-95141A202CC1}" dt="2022-08-22T17:58:32.052" v="15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Assessment</a:t>
            </a:r>
            <a:r>
              <a:rPr lang="en-GB" sz="11500" dirty="0"/>
              <a:t> .Delta 3 </a:t>
            </a:r>
          </a:p>
          <a:p>
            <a:pPr algn="ctr"/>
            <a:r>
              <a:rPr lang="en-GB" sz="11500" dirty="0"/>
              <a:t> Unit 5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B17ED8"/>
          </a:solidFill>
          <a:ln w="57150">
            <a:solidFill>
              <a:srgbClr val="B17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685369"/>
            <a:ext cx="2765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Direct Proportion </a:t>
            </a:r>
          </a:p>
          <a:p>
            <a:pPr algn="ctr"/>
            <a:r>
              <a:rPr lang="en-GB" sz="2400" b="1" dirty="0"/>
              <a:t>Inverse Proportion </a:t>
            </a:r>
          </a:p>
          <a:p>
            <a:pPr algn="ctr"/>
            <a:r>
              <a:rPr lang="en-GB" sz="2400" b="1" dirty="0"/>
              <a:t>Arcs and Sectors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Direct Proportion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543" t="12609" r="1360" b="17608"/>
          <a:stretch/>
        </p:blipFill>
        <p:spPr>
          <a:xfrm>
            <a:off x="1109871" y="923330"/>
            <a:ext cx="10161104" cy="571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Direct Proportion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197532"/>
              </p:ext>
            </p:extLst>
          </p:nvPr>
        </p:nvGraphicFramePr>
        <p:xfrm>
          <a:off x="183301" y="2829703"/>
          <a:ext cx="11845276" cy="39197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If you multiply p by 2.5, you get q. </a:t>
                      </a:r>
                    </a:p>
                    <a:p>
                      <a:pPr fontAlgn="ctr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This is consistent for each pair of values in the table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not know that this shows a squared relationship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pair 10,16 isn’t correct.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not have checked all the values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not know that this shows inverse proportion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543" t="32777" r="1360" b="17608"/>
          <a:stretch/>
        </p:blipFill>
        <p:spPr>
          <a:xfrm>
            <a:off x="6679097" y="843817"/>
            <a:ext cx="4611756" cy="18433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544" t="12609" r="6728" b="70529"/>
          <a:stretch/>
        </p:blipFill>
        <p:spPr>
          <a:xfrm>
            <a:off x="183301" y="1184599"/>
            <a:ext cx="6399077" cy="92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Direct Proportion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725" t="22753" r="37862" b="60725"/>
          <a:stretch/>
        </p:blipFill>
        <p:spPr>
          <a:xfrm>
            <a:off x="1858617" y="1222512"/>
            <a:ext cx="8325852" cy="1828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89651" y="3570827"/>
            <a:ext cx="8975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is the formula connecting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4000" dirty="0"/>
              <a:t> and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Direct Proportion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9998824"/>
                  </p:ext>
                </p:extLst>
              </p:nvPr>
            </p:nvGraphicFramePr>
            <p:xfrm>
              <a:off x="173362" y="2980773"/>
              <a:ext cx="11845276" cy="372215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X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num>
                                    <m:den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</m:rad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We have X = K√Y. Substituting in the values gives 0.625 = K√0.25 = 0.5K, so K = 0.625/0.5 = 1.25 = 5/4. We then have X = 5√Y/4.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YX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num>
                                    <m:den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32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answered as if X was inversely proportional to the root of Y.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X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num>
                                    <m:den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answered as if X and Y were directly proportional.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X = </a:t>
                          </a:r>
                          <a14:m>
                            <m:oMath xmlns:m="http://schemas.openxmlformats.org/officeDocument/2006/math"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answered as if X was proportional to Y squared.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9998824"/>
                  </p:ext>
                </p:extLst>
              </p:nvPr>
            </p:nvGraphicFramePr>
            <p:xfrm>
              <a:off x="173362" y="2980773"/>
              <a:ext cx="11845276" cy="372215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106" r="-315812" b="-3544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We have X = K√Y. Substituting in the values gives 0.625 = K√0.25 = 0.5K, so K = 0.625/0.5 = 1.25 = 5/4. We then have X = 5√Y/4.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7272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61261" r="-315812" b="-2189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answered as if X was inversely proportional to the root of Y.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8009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58036" r="-315812" b="-1169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answered as if X and Y were directly proportional.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502941" r="-315812" b="-284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answered as if X was proportional to Y squared.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725" t="22753" r="41016" b="60725"/>
          <a:stretch/>
        </p:blipFill>
        <p:spPr>
          <a:xfrm>
            <a:off x="173362" y="1026851"/>
            <a:ext cx="7290925" cy="16963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04044" y="1371472"/>
            <a:ext cx="44229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What is the formula connecting </a:t>
            </a:r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/>
              <a:t> and </a:t>
            </a:r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32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Inverse Proportion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087" t="12718" r="25109" b="66956"/>
          <a:stretch/>
        </p:blipFill>
        <p:spPr>
          <a:xfrm>
            <a:off x="1371599" y="1192695"/>
            <a:ext cx="9609455" cy="30016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6884" y="4556011"/>
            <a:ext cx="10358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formula connecting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800" dirty="0"/>
              <a:t> and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4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Inverse Proportion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19435790"/>
                  </p:ext>
                </p:extLst>
              </p:nvPr>
            </p:nvGraphicFramePr>
            <p:xfrm>
              <a:off x="173362" y="2953844"/>
              <a:ext cx="11845276" cy="383708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We have a = k/b. Substituting in a = 20 and b = 0.1 gives 20 = k/0.1 and then k = 2. </a:t>
                          </a:r>
                        </a:p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We then have a = 2/b.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written the proportionality constant as the denominator, rather than the numerator.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200</m:t>
                                      </m:r>
                                    </m:num>
                                    <m:den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The student has divided a and b, rather than multiplying.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num>
                                    <m:den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squared the proportionality constant.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19435790"/>
                  </p:ext>
                </p:extLst>
              </p:nvPr>
            </p:nvGraphicFramePr>
            <p:xfrm>
              <a:off x="173362" y="2953844"/>
              <a:ext cx="11845276" cy="383708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919" r="-315812" b="-365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We have a = k/b. Substituting in a = 20 and b = 0.1 gives 20 = k/0.1 and then k = 2. </a:t>
                          </a:r>
                        </a:p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We then have a = 2/b.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38525" r="-315812" b="-2016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written the proportionality constant as the denominator, rather than the numerator.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7291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72072" r="-315812" b="-1216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 smtClean="0"/>
                            <a:t>The student has divided a and b, rather than multiplying.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7291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76364" r="-315812" b="-2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squared the proportionality constant.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6087" t="12718" r="25109" b="66956"/>
          <a:stretch/>
        </p:blipFill>
        <p:spPr>
          <a:xfrm>
            <a:off x="705679" y="1063484"/>
            <a:ext cx="5317436" cy="16609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08649" y="1232243"/>
            <a:ext cx="5136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is the formula connecting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000" dirty="0"/>
              <a:t> and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40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Inverse Proportion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4131" t="21522" r="25652" b="58043"/>
          <a:stretch/>
        </p:blipFill>
        <p:spPr>
          <a:xfrm>
            <a:off x="1003851" y="1149049"/>
            <a:ext cx="10043233" cy="306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Inverse Proportion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805154"/>
              </p:ext>
            </p:extLst>
          </p:nvPr>
        </p:nvGraphicFramePr>
        <p:xfrm>
          <a:off x="173362" y="3030469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19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constant of proportion (k) is 5700, which comes from c × d.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When you do 5700/300 you get 19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5700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(correct) constant of proportion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-65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If 𝑥 = -1, we have 𝑦 = (-1)² - 2(-1) = 1 + 2 = 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11.84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treated it as a direct proportion question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4131" t="21522" r="25652" b="58043"/>
          <a:stretch/>
        </p:blipFill>
        <p:spPr>
          <a:xfrm>
            <a:off x="2832652" y="999962"/>
            <a:ext cx="5933662" cy="181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Inverse Proportion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369" t="13044" r="15136" b="52608"/>
          <a:stretch/>
        </p:blipFill>
        <p:spPr>
          <a:xfrm>
            <a:off x="198781" y="1103244"/>
            <a:ext cx="11640545" cy="419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Inverse Proportion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76608677"/>
                  </p:ext>
                </p:extLst>
              </p:nvPr>
            </p:nvGraphicFramePr>
            <p:xfrm>
              <a:off x="186011" y="3090104"/>
              <a:ext cx="11845276" cy="3503839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3.2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50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8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8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28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e>
                                        <m:sup>
                                          <m:r>
                                            <a:rPr lang="en-GB" sz="28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therefore k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is 400 so the formula is </a:t>
                          </a:r>
                          <a:r>
                            <a:rPr lang="en-US" sz="28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 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8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400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8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28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GB" sz="2800" b="0" i="1" baseline="0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 and </a:t>
                          </a:r>
                          <a:r>
                            <a:rPr lang="en-US" sz="28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8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400</m:t>
                                      </m:r>
                                    </m:num>
                                    <m:den>
                                      <m:r>
                                        <a:rPr lang="en-GB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125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781.25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Then student has done direct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proportion and not inverse proportion.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0.8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did inverse proportion but forgot to include the </a:t>
                          </a:r>
                          <a:r>
                            <a:rPr lang="en-US" sz="20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cubed. 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80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got the formula correct but forgot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to cube the 5 when substituting 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76608677"/>
                  </p:ext>
                </p:extLst>
              </p:nvPr>
            </p:nvGraphicFramePr>
            <p:xfrm>
              <a:off x="186011" y="3090104"/>
              <a:ext cx="11845276" cy="3503839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33609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3.2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81905" r="-136" b="-397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781.25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Then student has done direct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proportion and not inverse proportion.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0.8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did inverse proportion but forgot to include the </a:t>
                          </a:r>
                          <a:r>
                            <a:rPr lang="en-US" sz="20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cubed. 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80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got the formula correct but forgot</a:t>
                          </a:r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to cube the 5 when substituting 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3369" t="15200" r="15136" b="56920"/>
          <a:stretch/>
        </p:blipFill>
        <p:spPr>
          <a:xfrm>
            <a:off x="2514600" y="805069"/>
            <a:ext cx="6887818" cy="201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Direct Proportion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405" t="10912" r="15952" b="55119"/>
          <a:stretch/>
        </p:blipFill>
        <p:spPr>
          <a:xfrm>
            <a:off x="769653" y="1659377"/>
            <a:ext cx="10752445" cy="393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Inverse Proportion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48" t="19565" r="3751" b="52609"/>
          <a:stretch/>
        </p:blipFill>
        <p:spPr>
          <a:xfrm>
            <a:off x="1465215" y="1242390"/>
            <a:ext cx="9261569" cy="204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Inverse Proportion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5680114"/>
                  </p:ext>
                </p:extLst>
              </p:nvPr>
            </p:nvGraphicFramePr>
            <p:xfrm>
              <a:off x="186011" y="3646752"/>
              <a:ext cx="11845276" cy="287023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2.5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4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num>
                                    <m:den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25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so k = 100 so the formula is N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num>
                                    <m:den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so when F = 40 then N = 2.5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6.4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has done direct proportion instead of inverse.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0.4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did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8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8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8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40</m:t>
                                      </m:r>
                                    </m:num>
                                    <m:den>
                                      <m:r>
                                        <a:rPr lang="en-GB" sz="28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instead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of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8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num>
                                    <m:den>
                                      <m:r>
                                        <a:rPr lang="en-GB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40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5680114"/>
                  </p:ext>
                </p:extLst>
              </p:nvPr>
            </p:nvGraphicFramePr>
            <p:xfrm>
              <a:off x="186011" y="3646752"/>
              <a:ext cx="11845276" cy="287023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2.5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83495" r="-136" b="-3048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6.4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has done direct proportion instead of inverse.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0.4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366667" r="-136" b="-264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848" t="19565" r="3751" b="52609"/>
          <a:stretch/>
        </p:blipFill>
        <p:spPr>
          <a:xfrm>
            <a:off x="1908135" y="1181748"/>
            <a:ext cx="8142610" cy="180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11 – Arcs and Sectors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995" t="11630" r="5353" b="37935"/>
          <a:stretch/>
        </p:blipFill>
        <p:spPr>
          <a:xfrm>
            <a:off x="853107" y="1313179"/>
            <a:ext cx="10835026" cy="452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Arcs and Sectors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590500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11.8cm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135/180 × 𝜋 × 5 = 11.8 cm.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83.8cm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done 360/135, instead of 135/360.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29.5cm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area, not the arc length.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5.9cm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multiplied by the radius, not the diameter.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995" t="11630" r="5353" b="37935"/>
          <a:stretch/>
        </p:blipFill>
        <p:spPr>
          <a:xfrm>
            <a:off x="3675820" y="806282"/>
            <a:ext cx="5279337" cy="220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12 – Arcs and Sectors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613" t="22174" r="6331" b="38587"/>
          <a:stretch/>
        </p:blipFill>
        <p:spPr>
          <a:xfrm>
            <a:off x="278296" y="1431233"/>
            <a:ext cx="11614387" cy="432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Arcs and Sectors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19001429"/>
                  </p:ext>
                </p:extLst>
              </p:nvPr>
            </p:nvGraphicFramePr>
            <p:xfrm>
              <a:off x="173362" y="2966135"/>
              <a:ext cx="11845276" cy="382229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l-GR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π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arc length is r × theta/180 × 𝜋, where theta is the angle. </a:t>
                          </a:r>
                        </a:p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This gives 4× 45/180 × 𝜋 = 180/180 × 𝜋 = 𝜋.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</a:t>
                          </a:r>
                          <a:r>
                            <a:rPr lang="el-GR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π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the radius by pi, rather than the angle.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  <a:r>
                            <a:rPr lang="el-GR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π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the radius by pi/2, rather than the angle.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8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l-GR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π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calculated the circumference, but then divided by 45.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19001429"/>
                  </p:ext>
                </p:extLst>
              </p:nvPr>
            </p:nvGraphicFramePr>
            <p:xfrm>
              <a:off x="173362" y="2966135"/>
              <a:ext cx="11845276" cy="382229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l-GR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π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arc length is r × theta/180 × 𝜋, where theta is the angle. </a:t>
                          </a:r>
                        </a:p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This gives 4× 45/180 × 𝜋 = 180/180 × 𝜋 = 𝜋.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</a:t>
                          </a:r>
                          <a:r>
                            <a:rPr lang="el-GR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π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the radius by pi, rather than the angle.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  <a:r>
                            <a:rPr lang="el-GR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π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the radius by pi/2, rather than the angle.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08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44828" r="-315812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calculated the circumference, but then divided by 45.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613" t="22174" r="6331" b="41147"/>
          <a:stretch/>
        </p:blipFill>
        <p:spPr>
          <a:xfrm>
            <a:off x="2922105" y="765312"/>
            <a:ext cx="6112565" cy="212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13 – Arcs and Sectors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750" t="13479" r="3886" b="14239"/>
          <a:stretch/>
        </p:blipFill>
        <p:spPr>
          <a:xfrm>
            <a:off x="1310309" y="1033669"/>
            <a:ext cx="9571382" cy="561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Arcs and Sectors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514786"/>
              </p:ext>
            </p:extLst>
          </p:nvPr>
        </p:nvGraphicFramePr>
        <p:xfrm>
          <a:off x="186011" y="3040409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area of a sector is theta/360 × 𝜋 × r², so we have 40/360 × 𝜋 × 16².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written the fraction the wrong way around.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written the fraction the wrong way around, and has used the diameter rather than the radius.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diameter, rather than the radius.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1822" t="13479" r="3886" b="47645"/>
          <a:stretch/>
        </p:blipFill>
        <p:spPr>
          <a:xfrm>
            <a:off x="3269973" y="1031698"/>
            <a:ext cx="2841415" cy="1870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750" t="55041" r="3886" b="14239"/>
          <a:stretch/>
        </p:blipFill>
        <p:spPr>
          <a:xfrm>
            <a:off x="6379266" y="1237209"/>
            <a:ext cx="5468178" cy="136403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54081" b="26103"/>
          <a:stretch/>
        </p:blipFill>
        <p:spPr>
          <a:xfrm>
            <a:off x="500346" y="1237209"/>
            <a:ext cx="2721061" cy="138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14 – Arcs and Sectors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103" t="20761" r="8451" b="41522"/>
          <a:stretch/>
        </p:blipFill>
        <p:spPr>
          <a:xfrm>
            <a:off x="572193" y="1461053"/>
            <a:ext cx="11047613" cy="403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14 – Arcs and Sectors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5796365"/>
                  </p:ext>
                </p:extLst>
              </p:nvPr>
            </p:nvGraphicFramePr>
            <p:xfrm>
              <a:off x="173362" y="2911555"/>
              <a:ext cx="11845276" cy="3866933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25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l-GR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π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Full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Circle Area =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l-GR" sz="2400" b="0" i="1" baseline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π</m:t>
                              </m:r>
                              <m:sSup>
                                <m:sSupPr>
                                  <m:ctrlPr>
                                    <a:rPr lang="el-GR" sz="24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e>
                                <m:sup>
                                  <m:r>
                                    <a:rPr lang="en-GB" sz="24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25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l-GR" sz="24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π</m:t>
                              </m:r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so the fraction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of the circle is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4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60</m:t>
                                      </m:r>
                                    </m:num>
                                    <m:den>
                                      <m:r>
                                        <a:rPr lang="en-GB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360</m:t>
                                      </m:r>
                                    </m:den>
                                  </m:f>
                                </m:e>
                              </m:box>
                              <m:r>
                                <a:rPr lang="en-GB" sz="2400" b="0" i="1" baseline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box>
                                <m:boxPr>
                                  <m:ctrlPr>
                                    <a:rPr lang="en-GB" sz="24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GB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</a:p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which means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 area of the sector is  1/6 of 25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l-GR" sz="2400" b="0" i="1" baseline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π</m:t>
                              </m:r>
                            </m:oMath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25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π</m:t>
                                  </m:r>
                                </m:num>
                                <m:den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300</m:t>
                                  </m:r>
                                </m:den>
                              </m:f>
                            </m:oMath>
                          </a14:m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l-GR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π</m:t>
                                  </m:r>
                                </m:num>
                                <m:den>
                                  <m: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oMath>
                          </a14:m>
                          <a:endParaRPr lang="en-GB" sz="32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calculated the area of the major sector 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10</a:t>
                          </a:r>
                          <a:r>
                            <a:rPr lang="el-GR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π</a:t>
                          </a:r>
                          <a:endParaRPr lang="en-GB" sz="32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calculated </a:t>
                          </a:r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circumference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of the circle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25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l-GR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π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60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thought the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fraction of the circle was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8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60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5796365"/>
                  </p:ext>
                </p:extLst>
              </p:nvPr>
            </p:nvGraphicFramePr>
            <p:xfrm>
              <a:off x="173362" y="2911555"/>
              <a:ext cx="11845276" cy="3866933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90431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57718" r="-315812" b="-2791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57718" r="-136" b="-2791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10784" r="-315812" b="-2274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calculated the area of the major sector 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10</a:t>
                          </a:r>
                          <a:r>
                            <a:rPr lang="el-GR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π</a:t>
                          </a:r>
                          <a:endParaRPr lang="en-GB" sz="3200" b="0" i="1" dirty="0" smtClean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calculated </a:t>
                          </a:r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circumference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of the circle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152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46154" r="-315812" b="-102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446154" r="-136" b="-102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103" t="20761" r="8451" b="41522"/>
          <a:stretch/>
        </p:blipFill>
        <p:spPr>
          <a:xfrm>
            <a:off x="3047037" y="775254"/>
            <a:ext cx="5600007" cy="204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87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9247113"/>
                  </p:ext>
                </p:extLst>
              </p:nvPr>
            </p:nvGraphicFramePr>
            <p:xfrm>
              <a:off x="186011" y="4325930"/>
              <a:ext cx="11845276" cy="2125496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a = 45 b = 40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formula is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4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18</m:t>
                                      </m:r>
                                    </m:num>
                                    <m:den>
                                      <m:r>
                                        <a:rPr lang="en-GB" sz="24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den>
                                  </m:f>
                                </m:e>
                              </m:box>
                              <m:r>
                                <a:rPr lang="en-GB" sz="2400" b="0" i="1" baseline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 or </a:t>
                          </a:r>
                          <a:r>
                            <a:rPr lang="en-US" sz="24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3.6</a:t>
                          </a:r>
                          <a:r>
                            <a:rPr lang="en-US" sz="24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endParaRPr lang="en-US" sz="24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a = 3.47 b = 518.4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divide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5 by 18 instead of the other way round.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Their formula is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0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0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0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num>
                                    <m:den>
                                      <m:r>
                                        <a:rPr lang="en-GB" sz="20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18</m:t>
                                      </m:r>
                                    </m:den>
                                  </m:f>
                                </m:e>
                              </m:box>
                              <m:r>
                                <a:rPr lang="en-GB" sz="2000" b="0" i="1" baseline="0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oMath>
                          </a14:m>
                          <a:endParaRPr lang="en-US" sz="20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9247113"/>
                  </p:ext>
                </p:extLst>
              </p:nvPr>
            </p:nvGraphicFramePr>
            <p:xfrm>
              <a:off x="186011" y="4325930"/>
              <a:ext cx="11845276" cy="2125496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a = 45 b = 40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83495" r="-136" b="-1786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a = 3.47 b = 518.4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331707" r="-136" b="-231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Direct Proportion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405" t="10912" r="19533" b="66661"/>
          <a:stretch/>
        </p:blipFill>
        <p:spPr>
          <a:xfrm>
            <a:off x="2208453" y="1712315"/>
            <a:ext cx="7889059" cy="20085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4405" t="37564" r="15952" b="55119"/>
          <a:stretch/>
        </p:blipFill>
        <p:spPr>
          <a:xfrm>
            <a:off x="2578490" y="972054"/>
            <a:ext cx="7060315" cy="55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15 – Arcs and Sectors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466" t="53913" r="52990" b="8696"/>
          <a:stretch/>
        </p:blipFill>
        <p:spPr>
          <a:xfrm>
            <a:off x="962438" y="1401416"/>
            <a:ext cx="5715001" cy="45090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40356" y="3355955"/>
            <a:ext cx="67784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OD = 15 metres</a:t>
            </a:r>
          </a:p>
          <a:p>
            <a:pPr algn="ctr"/>
            <a:r>
              <a:rPr lang="en-GB" sz="3200" dirty="0"/>
              <a:t>OB = 40 metres </a:t>
            </a:r>
          </a:p>
          <a:p>
            <a:pPr algn="ctr"/>
            <a:r>
              <a:rPr lang="en-GB" sz="3200" dirty="0"/>
              <a:t>Angle COD = 70˚</a:t>
            </a:r>
          </a:p>
          <a:p>
            <a:endParaRPr lang="en-GB" sz="3200" dirty="0"/>
          </a:p>
          <a:p>
            <a:pPr algn="ctr"/>
            <a:r>
              <a:rPr lang="en-GB" sz="3200" dirty="0"/>
              <a:t>Find the area of the grey section ACDB</a:t>
            </a:r>
          </a:p>
          <a:p>
            <a:pPr algn="ctr"/>
            <a:r>
              <a:rPr lang="en-GB" sz="3200" dirty="0"/>
              <a:t>Give you answer to 1 decimal place. </a:t>
            </a:r>
          </a:p>
        </p:txBody>
      </p:sp>
    </p:spTree>
    <p:extLst>
      <p:ext uri="{BB962C8B-B14F-4D97-AF65-F5344CB8AC3E}">
        <p14:creationId xmlns:p14="http://schemas.microsoft.com/office/powerpoint/2010/main" val="3754005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15 – Arcs and Sectors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04945667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840.0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Sector OAB – Sector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OCD =  (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70</m:t>
                                      </m:r>
                                    </m:num>
                                    <m:den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360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x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l-GR" sz="24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π</m:t>
                              </m:r>
                              <m:sSup>
                                <m:sSupPr>
                                  <m:ctrlPr>
                                    <a:rPr lang="el-GR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40</m:t>
                                  </m:r>
                                </m:e>
                                <m:sup>
                                  <m: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)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–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(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70</m:t>
                                      </m:r>
                                    </m:num>
                                    <m:den>
                                      <m:r>
                                        <a:rPr lang="en-GB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360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x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l-GR" sz="24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π</m:t>
                              </m:r>
                              <m:sSup>
                                <m:sSupPr>
                                  <m:ctrlPr>
                                    <a:rPr lang="el-GR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15</m:t>
                                  </m:r>
                                </m:e>
                                <m:sup>
                                  <m: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)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839.9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</a:t>
                          </a:r>
                          <a:r>
                            <a:rPr lang="en-US" sz="22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calculated the area correctly but has rounded incorrectly. </a:t>
                          </a:r>
                          <a:endParaRPr lang="en-US" sz="22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977.4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calculated sector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OAB only.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137.4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calculated sector OCD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only.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04945667"/>
                  </p:ext>
                </p:extLst>
              </p:nvPr>
            </p:nvGraphicFramePr>
            <p:xfrm>
              <a:off x="186011" y="3090104"/>
              <a:ext cx="11845276" cy="349304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83495" r="-315812" b="-4048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83495" r="-136" b="-4048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65686" r="-315812" b="-2284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2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</a:t>
                          </a:r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calculated the area correctly but has rounded incorrectly. </a:t>
                          </a:r>
                          <a:endParaRPr lang="en-US" sz="22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62136" r="-315812" b="-126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calculated sector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OAB only.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66667" r="-315812" b="-274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calculated sector OCD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only.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1466" t="53913" r="52990" b="8696"/>
          <a:stretch/>
        </p:blipFill>
        <p:spPr>
          <a:xfrm>
            <a:off x="7760803" y="834886"/>
            <a:ext cx="2595771" cy="20480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06557" y="923330"/>
            <a:ext cx="60595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OD = 15 metres</a:t>
            </a:r>
          </a:p>
          <a:p>
            <a:pPr algn="ctr"/>
            <a:r>
              <a:rPr lang="en-GB" sz="2400" dirty="0"/>
              <a:t>OB = 40 metres </a:t>
            </a:r>
          </a:p>
          <a:p>
            <a:pPr algn="ctr"/>
            <a:r>
              <a:rPr lang="en-GB" sz="2400" dirty="0"/>
              <a:t>Angle COD = 70˚</a:t>
            </a:r>
          </a:p>
          <a:p>
            <a:pPr algn="ctr"/>
            <a:r>
              <a:rPr lang="en-GB" sz="2400" dirty="0"/>
              <a:t>Find the area of the grey section ACDB</a:t>
            </a:r>
          </a:p>
          <a:p>
            <a:pPr algn="ctr"/>
            <a:r>
              <a:rPr lang="en-GB" sz="2400" dirty="0"/>
              <a:t>Give you answer to 1 decimal place.</a:t>
            </a:r>
          </a:p>
        </p:txBody>
      </p:sp>
    </p:spTree>
    <p:extLst>
      <p:ext uri="{BB962C8B-B14F-4D97-AF65-F5344CB8AC3E}">
        <p14:creationId xmlns:p14="http://schemas.microsoft.com/office/powerpoint/2010/main" val="4151180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Direct Proportion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6095" t="14178" r="25516" b="65751"/>
          <a:stretch/>
        </p:blipFill>
        <p:spPr>
          <a:xfrm>
            <a:off x="1828799" y="1173195"/>
            <a:ext cx="8241808" cy="25641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4810" y="4082902"/>
            <a:ext cx="102497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formula connecting 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4400" dirty="0"/>
              <a:t> and 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44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Direct Proportion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17457067"/>
                  </p:ext>
                </p:extLst>
              </p:nvPr>
            </p:nvGraphicFramePr>
            <p:xfrm>
              <a:off x="249807" y="3526039"/>
              <a:ext cx="11845276" cy="303495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box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900 = k x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8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20</m:t>
                                  </m:r>
                                </m:e>
                                <m:sup>
                                  <m:r>
                                    <a:rPr lang="en-GB" sz="28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hence the multiplier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k is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8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9</m:t>
                                      </m:r>
                                    </m:num>
                                    <m:den>
                                      <m:r>
                                        <a:rPr lang="en-GB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box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calculated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 correct multiplier but forgot to write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GB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in the formula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=45</m:t>
                                </m:r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forgot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to square the 20.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17457067"/>
                  </p:ext>
                </p:extLst>
              </p:nvPr>
            </p:nvGraphicFramePr>
            <p:xfrm>
              <a:off x="249807" y="3526039"/>
              <a:ext cx="11845276" cy="303495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51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4138" r="-316026" b="-2672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54" t="-74138" r="-135" b="-26724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51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45690" r="-316026" b="-956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54" t="-245690" r="-135" b="-956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93137" r="-316026" b="-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forgot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to square the 20.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6095" t="14178" r="25516" b="68456"/>
          <a:stretch/>
        </p:blipFill>
        <p:spPr>
          <a:xfrm>
            <a:off x="3742660" y="817005"/>
            <a:ext cx="5103629" cy="13738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6265" y="2368192"/>
            <a:ext cx="793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What is the formula connecting </a:t>
            </a:r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3200" dirty="0"/>
              <a:t> and </a:t>
            </a:r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32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Direct Proportion </a:t>
            </a:r>
          </a:p>
        </p:txBody>
      </p:sp>
      <p:pic>
        <p:nvPicPr>
          <p:cNvPr id="1026" name="Picture 2" descr="https://images.diagnosticquestions.com/uploads/questions/54bf53bd-ecd3-425d-8d48-ef42eb3e2fd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4167" r="9444" b="13158"/>
          <a:stretch/>
        </p:blipFill>
        <p:spPr bwMode="auto">
          <a:xfrm>
            <a:off x="1509823" y="923330"/>
            <a:ext cx="8793126" cy="571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Direct Proportion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81202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It is linear and starts at the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origin (0,0)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It is curved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so cant be in proportion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It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800" b="0" baseline="0" dirty="0" err="1">
                          <a:solidFill>
                            <a:schemeClr val="tx1"/>
                          </a:solidFill>
                          <a:effectLst/>
                        </a:rPr>
                        <a:t>si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curved so cant be in proportion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It does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not start at (0,0)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2" descr="https://images.diagnosticquestions.com/uploads/questions/54bf53bd-ecd3-425d-8d48-ef42eb3e2fd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7" t="31349" r="9444" b="13158"/>
          <a:stretch/>
        </p:blipFill>
        <p:spPr bwMode="auto">
          <a:xfrm>
            <a:off x="7453424" y="923330"/>
            <a:ext cx="4157330" cy="206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ages.diagnosticquestions.com/uploads/questions/54bf53bd-ecd3-425d-8d48-ef42eb3e2fd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4167" r="9444" b="68921"/>
          <a:stretch/>
        </p:blipFill>
        <p:spPr bwMode="auto">
          <a:xfrm>
            <a:off x="348841" y="1284836"/>
            <a:ext cx="6755742" cy="102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Direct Proportion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362" t="20818" r="6000" b="50091"/>
          <a:stretch/>
        </p:blipFill>
        <p:spPr>
          <a:xfrm>
            <a:off x="1634836" y="1202575"/>
            <a:ext cx="9022304" cy="227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Direct Proportion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315903"/>
              </p:ext>
            </p:extLst>
          </p:nvPr>
        </p:nvGraphicFramePr>
        <p:xfrm>
          <a:off x="186010" y="3553142"/>
          <a:ext cx="11845276" cy="2870230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= 3A therefore A = 48 ÷ 3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multiplied by 3 instead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of dividing by 3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5.333…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thought the formula was A = 3P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362" t="20818" r="6000" b="50091"/>
          <a:stretch/>
        </p:blipFill>
        <p:spPr>
          <a:xfrm>
            <a:off x="2487070" y="864525"/>
            <a:ext cx="7243157" cy="182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1556</TotalTime>
  <Words>1359</Words>
  <Application>Microsoft Office PowerPoint</Application>
  <PresentationFormat>Widescreen</PresentationFormat>
  <Paragraphs>228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robotobold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55</cp:revision>
  <dcterms:created xsi:type="dcterms:W3CDTF">2020-06-17T17:33:36Z</dcterms:created>
  <dcterms:modified xsi:type="dcterms:W3CDTF">2022-08-22T17:58:36Z</dcterms:modified>
</cp:coreProperties>
</file>