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2721B2-2971-4E68-9619-49ABD2FFA419}" v="124" dt="2024-12-05T05:22:07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42721B2-2971-4E68-9619-49ABD2FFA419}"/>
    <pc:docChg chg="custSel addSld modSld">
      <pc:chgData name="Stewart Gale" userId="3647ddd2-6040-41ae-a96d-232c23482af8" providerId="ADAL" clId="{B42721B2-2971-4E68-9619-49ABD2FFA419}" dt="2024-12-05T05:22:11.456" v="187" actId="14100"/>
      <pc:docMkLst>
        <pc:docMk/>
      </pc:docMkLst>
      <pc:sldChg chg="addSp delSp modSp mod modAnim">
        <pc:chgData name="Stewart Gale" userId="3647ddd2-6040-41ae-a96d-232c23482af8" providerId="ADAL" clId="{B42721B2-2971-4E68-9619-49ABD2FFA419}" dt="2022-06-28T08:11:18.075" v="125" actId="403"/>
        <pc:sldMkLst>
          <pc:docMk/>
          <pc:sldMk cId="4052959981" sldId="258"/>
        </pc:sldMkLst>
        <pc:spChg chg="add mod">
          <ac:chgData name="Stewart Gale" userId="3647ddd2-6040-41ae-a96d-232c23482af8" providerId="ADAL" clId="{B42721B2-2971-4E68-9619-49ABD2FFA419}" dt="2022-01-22T05:42:43.297" v="76" actId="1076"/>
          <ac:spMkLst>
            <pc:docMk/>
            <pc:sldMk cId="4052959981" sldId="258"/>
            <ac:spMk id="8" creationId="{E224065B-9674-4D22-84C9-3CF12AFB6941}"/>
          </ac:spMkLst>
        </pc:spChg>
        <pc:spChg chg="add mod">
          <ac:chgData name="Stewart Gale" userId="3647ddd2-6040-41ae-a96d-232c23482af8" providerId="ADAL" clId="{B42721B2-2971-4E68-9619-49ABD2FFA419}" dt="2022-01-22T05:43:06.199" v="82" actId="20577"/>
          <ac:spMkLst>
            <pc:docMk/>
            <pc:sldMk cId="4052959981" sldId="258"/>
            <ac:spMk id="9" creationId="{FE2DA9BC-6BE3-4731-AAC9-D8F1D358D046}"/>
          </ac:spMkLst>
        </pc:spChg>
        <pc:spChg chg="add mod">
          <ac:chgData name="Stewart Gale" userId="3647ddd2-6040-41ae-a96d-232c23482af8" providerId="ADAL" clId="{B42721B2-2971-4E68-9619-49ABD2FFA419}" dt="2022-01-22T05:43:17.115" v="87" actId="20577"/>
          <ac:spMkLst>
            <pc:docMk/>
            <pc:sldMk cId="4052959981" sldId="258"/>
            <ac:spMk id="13" creationId="{9CF3E806-5EAF-4758-B655-A19A307D1476}"/>
          </ac:spMkLst>
        </pc:spChg>
        <pc:spChg chg="add mod">
          <ac:chgData name="Stewart Gale" userId="3647ddd2-6040-41ae-a96d-232c23482af8" providerId="ADAL" clId="{B42721B2-2971-4E68-9619-49ABD2FFA419}" dt="2022-06-28T08:11:18.075" v="125" actId="403"/>
          <ac:spMkLst>
            <pc:docMk/>
            <pc:sldMk cId="4052959981" sldId="258"/>
            <ac:spMk id="16" creationId="{370DA641-BD49-491F-A27C-6CEDAA903CD2}"/>
          </ac:spMkLst>
        </pc:spChg>
        <pc:spChg chg="add del mod">
          <ac:chgData name="Stewart Gale" userId="3647ddd2-6040-41ae-a96d-232c23482af8" providerId="ADAL" clId="{B42721B2-2971-4E68-9619-49ABD2FFA419}" dt="2022-01-22T05:43:45.761" v="95" actId="478"/>
          <ac:spMkLst>
            <pc:docMk/>
            <pc:sldMk cId="4052959981" sldId="258"/>
            <ac:spMk id="17" creationId="{A02FF47E-05B0-4BEC-9086-72AFBE3A0ABB}"/>
          </ac:spMkLst>
        </pc:spChg>
        <pc:spChg chg="add mod">
          <ac:chgData name="Stewart Gale" userId="3647ddd2-6040-41ae-a96d-232c23482af8" providerId="ADAL" clId="{B42721B2-2971-4E68-9619-49ABD2FFA419}" dt="2022-06-28T08:11:13.344" v="121" actId="1076"/>
          <ac:spMkLst>
            <pc:docMk/>
            <pc:sldMk cId="4052959981" sldId="258"/>
            <ac:spMk id="18" creationId="{F854712E-1A29-4748-8456-63CB209D32A4}"/>
          </ac:spMkLst>
        </pc:spChg>
      </pc:sldChg>
      <pc:sldChg chg="addSp modSp mod modAnim">
        <pc:chgData name="Stewart Gale" userId="3647ddd2-6040-41ae-a96d-232c23482af8" providerId="ADAL" clId="{B42721B2-2971-4E68-9619-49ABD2FFA419}" dt="2024-12-05T05:19:07.089" v="185" actId="14100"/>
        <pc:sldMkLst>
          <pc:docMk/>
          <pc:sldMk cId="1646300749" sldId="259"/>
        </pc:sldMkLst>
        <pc:spChg chg="add mod">
          <ac:chgData name="Stewart Gale" userId="3647ddd2-6040-41ae-a96d-232c23482af8" providerId="ADAL" clId="{B42721B2-2971-4E68-9619-49ABD2FFA419}" dt="2022-01-22T05:40:49.188" v="49" actId="1076"/>
          <ac:spMkLst>
            <pc:docMk/>
            <pc:sldMk cId="1646300749" sldId="259"/>
            <ac:spMk id="2" creationId="{B3368373-F914-402A-A760-8CCA054373ED}"/>
          </ac:spMkLst>
        </pc:spChg>
        <pc:spChg chg="mod">
          <ac:chgData name="Stewart Gale" userId="3647ddd2-6040-41ae-a96d-232c23482af8" providerId="ADAL" clId="{B42721B2-2971-4E68-9619-49ABD2FFA419}" dt="2022-01-22T05:41:44.626" v="57" actId="2711"/>
          <ac:spMkLst>
            <pc:docMk/>
            <pc:sldMk cId="1646300749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B42721B2-2971-4E68-9619-49ABD2FFA419}" dt="2022-01-22T05:41:52.133" v="59" actId="114"/>
          <ac:spMkLst>
            <pc:docMk/>
            <pc:sldMk cId="1646300749" sldId="259"/>
            <ac:spMk id="9" creationId="{00000000-0000-0000-0000-000000000000}"/>
          </ac:spMkLst>
        </pc:spChg>
        <pc:spChg chg="add mod">
          <ac:chgData name="Stewart Gale" userId="3647ddd2-6040-41ae-a96d-232c23482af8" providerId="ADAL" clId="{B42721B2-2971-4E68-9619-49ABD2FFA419}" dt="2022-01-22T05:40:43.836" v="47" actId="1076"/>
          <ac:spMkLst>
            <pc:docMk/>
            <pc:sldMk cId="1646300749" sldId="259"/>
            <ac:spMk id="10" creationId="{F497EEAB-6906-43AA-8D07-0CC9D5B6FB01}"/>
          </ac:spMkLst>
        </pc:spChg>
        <pc:spChg chg="add mod">
          <ac:chgData name="Stewart Gale" userId="3647ddd2-6040-41ae-a96d-232c23482af8" providerId="ADAL" clId="{B42721B2-2971-4E68-9619-49ABD2FFA419}" dt="2024-12-05T05:19:07.089" v="185" actId="14100"/>
          <ac:spMkLst>
            <pc:docMk/>
            <pc:sldMk cId="1646300749" sldId="259"/>
            <ac:spMk id="11" creationId="{E092476D-14F3-4691-9974-A9105722999D}"/>
          </ac:spMkLst>
        </pc:spChg>
        <pc:spChg chg="add mod">
          <ac:chgData name="Stewart Gale" userId="3647ddd2-6040-41ae-a96d-232c23482af8" providerId="ADAL" clId="{B42721B2-2971-4E68-9619-49ABD2FFA419}" dt="2022-01-22T05:41:22.138" v="53" actId="1076"/>
          <ac:spMkLst>
            <pc:docMk/>
            <pc:sldMk cId="1646300749" sldId="259"/>
            <ac:spMk id="12" creationId="{1B54FEB4-8909-4664-B3C4-2A909A8663FF}"/>
          </ac:spMkLst>
        </pc:spChg>
        <pc:spChg chg="add mod">
          <ac:chgData name="Stewart Gale" userId="3647ddd2-6040-41ae-a96d-232c23482af8" providerId="ADAL" clId="{B42721B2-2971-4E68-9619-49ABD2FFA419}" dt="2022-01-22T05:42:00.515" v="61" actId="20577"/>
          <ac:spMkLst>
            <pc:docMk/>
            <pc:sldMk cId="1646300749" sldId="259"/>
            <ac:spMk id="13" creationId="{798613E2-11DA-47D5-BDB0-039D3066DD56}"/>
          </ac:spMkLst>
        </pc:spChg>
      </pc:sldChg>
      <pc:sldChg chg="addSp modSp add mod modAnim">
        <pc:chgData name="Stewart Gale" userId="3647ddd2-6040-41ae-a96d-232c23482af8" providerId="ADAL" clId="{B42721B2-2971-4E68-9619-49ABD2FFA419}" dt="2024-12-05T05:22:11.456" v="187" actId="14100"/>
        <pc:sldMkLst>
          <pc:docMk/>
          <pc:sldMk cId="3265533654" sldId="261"/>
        </pc:sldMkLst>
        <pc:spChg chg="add mod">
          <ac:chgData name="Stewart Gale" userId="3647ddd2-6040-41ae-a96d-232c23482af8" providerId="ADAL" clId="{B42721B2-2971-4E68-9619-49ABD2FFA419}" dt="2022-06-28T10:28:01.007" v="162" actId="20577"/>
          <ac:spMkLst>
            <pc:docMk/>
            <pc:sldMk cId="3265533654" sldId="261"/>
            <ac:spMk id="26" creationId="{7562827F-C793-CB6F-986C-0FDADD862DE6}"/>
          </ac:spMkLst>
        </pc:spChg>
        <pc:spChg chg="add mod">
          <ac:chgData name="Stewart Gale" userId="3647ddd2-6040-41ae-a96d-232c23482af8" providerId="ADAL" clId="{B42721B2-2971-4E68-9619-49ABD2FFA419}" dt="2022-06-28T10:27:56.990" v="160" actId="20577"/>
          <ac:spMkLst>
            <pc:docMk/>
            <pc:sldMk cId="3265533654" sldId="261"/>
            <ac:spMk id="27" creationId="{24334926-E140-D516-F648-31A551B8A7B3}"/>
          </ac:spMkLst>
        </pc:spChg>
        <pc:spChg chg="add mod">
          <ac:chgData name="Stewart Gale" userId="3647ddd2-6040-41ae-a96d-232c23482af8" providerId="ADAL" clId="{B42721B2-2971-4E68-9619-49ABD2FFA419}" dt="2022-06-28T10:27:53.373" v="157" actId="1076"/>
          <ac:spMkLst>
            <pc:docMk/>
            <pc:sldMk cId="3265533654" sldId="261"/>
            <ac:spMk id="28" creationId="{07CFEDD3-D0F7-C523-08D4-25EF19DF50FB}"/>
          </ac:spMkLst>
        </pc:spChg>
        <pc:spChg chg="add mod">
          <ac:chgData name="Stewart Gale" userId="3647ddd2-6040-41ae-a96d-232c23482af8" providerId="ADAL" clId="{B42721B2-2971-4E68-9619-49ABD2FFA419}" dt="2024-12-05T05:22:11.456" v="187" actId="14100"/>
          <ac:spMkLst>
            <pc:docMk/>
            <pc:sldMk cId="3265533654" sldId="261"/>
            <ac:spMk id="29" creationId="{1FB561D0-B7FA-6CC3-042C-83E9117B2AF4}"/>
          </ac:spMkLst>
        </pc:spChg>
        <pc:spChg chg="add mod">
          <ac:chgData name="Stewart Gale" userId="3647ddd2-6040-41ae-a96d-232c23482af8" providerId="ADAL" clId="{B42721B2-2971-4E68-9619-49ABD2FFA419}" dt="2022-06-28T10:29:00.200" v="171" actId="20577"/>
          <ac:spMkLst>
            <pc:docMk/>
            <pc:sldMk cId="3265533654" sldId="261"/>
            <ac:spMk id="30" creationId="{468D9F3C-510A-B1E3-330A-DDE6B90DBA4A}"/>
          </ac:spMkLst>
        </pc:spChg>
        <pc:spChg chg="add mod">
          <ac:chgData name="Stewart Gale" userId="3647ddd2-6040-41ae-a96d-232c23482af8" providerId="ADAL" clId="{B42721B2-2971-4E68-9619-49ABD2FFA419}" dt="2022-06-28T10:29:13.208" v="181" actId="20577"/>
          <ac:spMkLst>
            <pc:docMk/>
            <pc:sldMk cId="3265533654" sldId="261"/>
            <ac:spMk id="42" creationId="{639F1108-F6D6-5372-B68A-938EEDFCE7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91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48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13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276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76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234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979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530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316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87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4318C-84AB-4F2B-95B0-7C6D5505E970}" type="datetimeFigureOut">
              <a:rPr lang="en-GB" smtClean="0"/>
              <a:t>05/12/2024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F7F8B-7B40-4BE3-9E7E-CF112CCA5F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93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0.png"/><Relationship Id="rId7" Type="http://schemas.openxmlformats.org/officeDocument/2006/relationships/image" Target="../media/image19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1666" y="273006"/>
                <a:ext cx="72776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1)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What is the radius of this circle: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=36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6" y="273006"/>
                <a:ext cx="7277698" cy="523220"/>
              </a:xfrm>
              <a:prstGeom prst="rect">
                <a:avLst/>
              </a:prstGeom>
              <a:blipFill>
                <a:blip r:embed="rId2"/>
                <a:stretch>
                  <a:fillRect l="-1675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21666" y="877066"/>
                <a:ext cx="72776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2)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What is the radius of this circle: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=40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6" y="877066"/>
                <a:ext cx="7277698" cy="523220"/>
              </a:xfrm>
              <a:prstGeom prst="rect">
                <a:avLst/>
              </a:prstGeom>
              <a:blipFill>
                <a:blip r:embed="rId3"/>
                <a:stretch>
                  <a:fillRect l="-1675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1666" y="1517470"/>
                <a:ext cx="72776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3)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What is the radius of this circle: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=45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6" y="1517470"/>
                <a:ext cx="7277698" cy="523220"/>
              </a:xfrm>
              <a:prstGeom prst="rect">
                <a:avLst/>
              </a:prstGeom>
              <a:blipFill>
                <a:blip r:embed="rId4"/>
                <a:stretch>
                  <a:fillRect l="-1675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21666" y="2160324"/>
                <a:ext cx="1062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=25. 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A is the point (3, y), work out the value of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6" y="2160324"/>
                <a:ext cx="10626313" cy="523220"/>
              </a:xfrm>
              <a:prstGeom prst="rect">
                <a:avLst/>
              </a:prstGeom>
              <a:blipFill>
                <a:blip r:embed="rId5"/>
                <a:stretch>
                  <a:fillRect l="-1147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1666" y="2800728"/>
                <a:ext cx="1100051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=169. 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A is the point (x, 12), work out the value of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6" y="2800728"/>
                <a:ext cx="11000510" cy="523220"/>
              </a:xfrm>
              <a:prstGeom prst="rect">
                <a:avLst/>
              </a:prstGeom>
              <a:blipFill>
                <a:blip r:embed="rId6"/>
                <a:stretch>
                  <a:fillRect l="-1108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221667" y="3447745"/>
            <a:ext cx="11299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b="1" dirty="0">
                <a:solidFill>
                  <a:prstClr val="black"/>
                </a:solidFill>
              </a:rPr>
              <a:t>6) </a:t>
            </a:r>
            <a:r>
              <a:rPr lang="en-GB" sz="2800" dirty="0">
                <a:solidFill>
                  <a:prstClr val="black"/>
                </a:solidFill>
              </a:rPr>
              <a:t>Write the equation of a circle with centre (0, 0) and radius 3 cm.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1666" y="4060439"/>
                <a:ext cx="11693241" cy="5651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7)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Write the equation of a circle with centre (0, 0) and radius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11</m:t>
                        </m:r>
                      </m:e>
                    </m:rad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cm.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6" y="4060439"/>
                <a:ext cx="11693241" cy="565155"/>
              </a:xfrm>
              <a:prstGeom prst="rect">
                <a:avLst/>
              </a:prstGeom>
              <a:blipFill>
                <a:blip r:embed="rId7"/>
                <a:stretch>
                  <a:fillRect l="-1042" t="-2151" b="-30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1666" y="4691635"/>
                <a:ext cx="10352123" cy="5637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8)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Write the equation of a circle with centre (0, 0) and radius </a:t>
                </a:r>
                <a14:m>
                  <m:oMath xmlns:m="http://schemas.openxmlformats.org/officeDocument/2006/math">
                    <m:r>
                      <a:rPr lang="en-GB" sz="2800">
                        <a:solidFill>
                          <a:prstClr val="black"/>
                        </a:solidFill>
                        <a:latin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cm.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6" y="4691635"/>
                <a:ext cx="10352123" cy="563744"/>
              </a:xfrm>
              <a:prstGeom prst="rect">
                <a:avLst/>
              </a:prstGeom>
              <a:blipFill>
                <a:blip r:embed="rId8"/>
                <a:stretch>
                  <a:fillRect l="-1177" t="-3261" b="-31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98052" y="5379399"/>
                <a:ext cx="709508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b="1" dirty="0">
                    <a:solidFill>
                      <a:prstClr val="black"/>
                    </a:solidFill>
                  </a:rPr>
                  <a:t>9) </a:t>
                </a:r>
                <a:r>
                  <a:rPr lang="en-GB" sz="2800" dirty="0">
                    <a:solidFill>
                      <a:prstClr val="black"/>
                    </a:solidFill>
                  </a:rPr>
                  <a:t>Find the diameter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=81−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52" y="5379399"/>
                <a:ext cx="7095084" cy="523220"/>
              </a:xfrm>
              <a:prstGeom prst="rect">
                <a:avLst/>
              </a:prstGeom>
              <a:blipFill>
                <a:blip r:embed="rId9"/>
                <a:stretch>
                  <a:fillRect l="-1718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6016" y="6013587"/>
                <a:ext cx="727782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b="1" dirty="0">
                    <a:solidFill>
                      <a:prstClr val="black"/>
                    </a:solidFill>
                  </a:rPr>
                  <a:t>10) </a:t>
                </a:r>
                <a:r>
                  <a:rPr lang="en-GB" sz="2800" dirty="0">
                    <a:solidFill>
                      <a:prstClr val="black"/>
                    </a:solidFill>
                  </a:rPr>
                  <a:t>Find the diameter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=12−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6" y="6013587"/>
                <a:ext cx="7277826" cy="523220"/>
              </a:xfrm>
              <a:prstGeom prst="rect">
                <a:avLst/>
              </a:prstGeom>
              <a:blipFill>
                <a:blip r:embed="rId10"/>
                <a:stretch>
                  <a:fillRect l="-1759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3312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t="3199" r="1916" b="3124"/>
          <a:stretch/>
        </p:blipFill>
        <p:spPr bwMode="auto">
          <a:xfrm>
            <a:off x="327658" y="509405"/>
            <a:ext cx="3604264" cy="35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1634838" y="1777789"/>
            <a:ext cx="1003069" cy="982034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t="3199" r="1916" b="3124"/>
          <a:stretch/>
        </p:blipFill>
        <p:spPr bwMode="auto">
          <a:xfrm>
            <a:off x="4195847" y="509405"/>
            <a:ext cx="3604264" cy="35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4555377" y="785802"/>
            <a:ext cx="2881745" cy="2943838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t="3199" r="1916" b="3124"/>
          <a:stretch/>
        </p:blipFill>
        <p:spPr bwMode="auto">
          <a:xfrm>
            <a:off x="8064036" y="509405"/>
            <a:ext cx="3604264" cy="35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val 14"/>
          <p:cNvSpPr/>
          <p:nvPr/>
        </p:nvSpPr>
        <p:spPr>
          <a:xfrm>
            <a:off x="8817035" y="1208113"/>
            <a:ext cx="2105891" cy="211143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443345" y="88669"/>
            <a:ext cx="5874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11) </a:t>
            </a:r>
            <a:r>
              <a:rPr lang="en-GB" sz="2800" dirty="0"/>
              <a:t>Write the equation of each circle</a:t>
            </a:r>
          </a:p>
        </p:txBody>
      </p:sp>
      <p:sp>
        <p:nvSpPr>
          <p:cNvPr id="17" name="Oval 16"/>
          <p:cNvSpPr/>
          <p:nvPr/>
        </p:nvSpPr>
        <p:spPr>
          <a:xfrm>
            <a:off x="1300250" y="4922131"/>
            <a:ext cx="1719349" cy="1544612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152773" y="4656921"/>
            <a:ext cx="7152" cy="20530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47899" y="5694437"/>
            <a:ext cx="268778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2704408" y="5114921"/>
            <a:ext cx="136971" cy="10777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810834" y="4691771"/>
            <a:ext cx="866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(8,6)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8531" y="4082300"/>
            <a:ext cx="5874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12) </a:t>
            </a:r>
            <a:r>
              <a:rPr lang="en-GB" sz="2800" dirty="0"/>
              <a:t>Write the equation of each circle</a:t>
            </a:r>
          </a:p>
        </p:txBody>
      </p:sp>
      <p:sp>
        <p:nvSpPr>
          <p:cNvPr id="32" name="Oval 31"/>
          <p:cNvSpPr/>
          <p:nvPr/>
        </p:nvSpPr>
        <p:spPr>
          <a:xfrm>
            <a:off x="5243254" y="4922131"/>
            <a:ext cx="1719349" cy="1544612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095777" y="4656921"/>
            <a:ext cx="7152" cy="20530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790903" y="5694437"/>
            <a:ext cx="268778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5284063" y="6026701"/>
            <a:ext cx="136971" cy="10777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4262978" y="6047684"/>
            <a:ext cx="1174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(-5,-2)</a:t>
            </a:r>
          </a:p>
        </p:txBody>
      </p:sp>
      <p:sp>
        <p:nvSpPr>
          <p:cNvPr id="37" name="Oval 36"/>
          <p:cNvSpPr/>
          <p:nvPr/>
        </p:nvSpPr>
        <p:spPr>
          <a:xfrm>
            <a:off x="9155556" y="4922131"/>
            <a:ext cx="1719349" cy="1544612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10008079" y="4656921"/>
            <a:ext cx="7152" cy="20530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8703205" y="5694437"/>
            <a:ext cx="268778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10330611" y="6323918"/>
            <a:ext cx="136971" cy="10777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10467582" y="6258263"/>
            <a:ext cx="1065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(1,-7)</a:t>
            </a:r>
          </a:p>
        </p:txBody>
      </p:sp>
    </p:spTree>
    <p:extLst>
      <p:ext uri="{BB962C8B-B14F-4D97-AF65-F5344CB8AC3E}">
        <p14:creationId xmlns:p14="http://schemas.microsoft.com/office/powerpoint/2010/main" val="1397178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17222" y="2227811"/>
            <a:ext cx="84457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1243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1666" y="273006"/>
                <a:ext cx="72776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1)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What is the radius of this circle: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=36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666" y="273006"/>
                <a:ext cx="7277698" cy="523220"/>
              </a:xfrm>
              <a:prstGeom prst="rect">
                <a:avLst/>
              </a:prstGeom>
              <a:blipFill>
                <a:blip r:embed="rId2"/>
                <a:stretch>
                  <a:fillRect l="-1675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6001" y="1370288"/>
                <a:ext cx="72776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2)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What is the radius of this circle: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=40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001" y="1370288"/>
                <a:ext cx="7277698" cy="523220"/>
              </a:xfrm>
              <a:prstGeom prst="rect">
                <a:avLst/>
              </a:prstGeom>
              <a:blipFill>
                <a:blip r:embed="rId3"/>
                <a:stretch>
                  <a:fillRect l="-1760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50660" y="2542706"/>
                <a:ext cx="72776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3)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What is the radius of this circle: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=45</m:t>
                    </m:r>
                  </m:oMath>
                </a14:m>
                <a:endParaRPr lang="en-GB" sz="28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60" y="2542706"/>
                <a:ext cx="7277698" cy="523220"/>
              </a:xfrm>
              <a:prstGeom prst="rect">
                <a:avLst/>
              </a:prstGeom>
              <a:blipFill>
                <a:blip r:embed="rId4"/>
                <a:stretch>
                  <a:fillRect l="-1675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50660" y="3778534"/>
                <a:ext cx="106263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=25. 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A is the point (3, </a:t>
                </a:r>
                <a:r>
                  <a:rPr lang="en-GB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800" dirty="0">
                    <a:solidFill>
                      <a:prstClr val="black"/>
                    </a:solidFill>
                  </a:rPr>
                  <a:t>), work out the value of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60" y="3778534"/>
                <a:ext cx="10626313" cy="523220"/>
              </a:xfrm>
              <a:prstGeom prst="rect">
                <a:avLst/>
              </a:prstGeom>
              <a:blipFill>
                <a:blip r:embed="rId5"/>
                <a:stretch>
                  <a:fillRect l="-1147" t="-1395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50660" y="5156000"/>
                <a:ext cx="1100051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=169. 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 A is the point (</a:t>
                </a:r>
                <a:r>
                  <a:rPr lang="en-GB" sz="28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solidFill>
                      <a:prstClr val="black"/>
                    </a:solidFill>
                  </a:rPr>
                  <a:t>, 12), work out the value of </a:t>
                </a:r>
                <a14:m>
                  <m:oMath xmlns:m="http://schemas.openxmlformats.org/officeDocument/2006/math"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660" y="5156000"/>
                <a:ext cx="11000510" cy="523220"/>
              </a:xfrm>
              <a:prstGeom prst="rect">
                <a:avLst/>
              </a:prstGeom>
              <a:blipFill>
                <a:blip r:embed="rId6"/>
                <a:stretch>
                  <a:fillRect l="-1108" t="-13953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3368373-F914-402A-A760-8CCA054373ED}"/>
              </a:ext>
            </a:extLst>
          </p:cNvPr>
          <p:cNvSpPr txBox="1"/>
          <p:nvPr/>
        </p:nvSpPr>
        <p:spPr>
          <a:xfrm>
            <a:off x="7886006" y="125040"/>
            <a:ext cx="543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6</a:t>
            </a:r>
            <a:endParaRPr lang="en-GB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497EEAB-6906-43AA-8D07-0CC9D5B6FB01}"/>
                  </a:ext>
                </a:extLst>
              </p:cNvPr>
              <p:cNvSpPr txBox="1"/>
              <p:nvPr/>
            </p:nvSpPr>
            <p:spPr>
              <a:xfrm>
                <a:off x="7689271" y="1178780"/>
                <a:ext cx="3696388" cy="9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4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e>
                      </m:rad>
                      <m:r>
                        <a:rPr lang="en-US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497EEAB-6906-43AA-8D07-0CC9D5B6F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271" y="1178780"/>
                <a:ext cx="3696388" cy="9178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92476D-14F3-4691-9974-A9105722999D}"/>
                  </a:ext>
                </a:extLst>
              </p:cNvPr>
              <p:cNvSpPr txBox="1"/>
              <p:nvPr/>
            </p:nvSpPr>
            <p:spPr>
              <a:xfrm>
                <a:off x="7689271" y="2319403"/>
                <a:ext cx="3239194" cy="932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48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US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92476D-14F3-4691-9974-A91057229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271" y="2319403"/>
                <a:ext cx="3239194" cy="93294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B54FEB4-8909-4664-B3C4-2A909A8663FF}"/>
              </a:ext>
            </a:extLst>
          </p:cNvPr>
          <p:cNvSpPr txBox="1"/>
          <p:nvPr/>
        </p:nvSpPr>
        <p:spPr>
          <a:xfrm>
            <a:off x="9595657" y="3624645"/>
            <a:ext cx="543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4</a:t>
            </a:r>
            <a:endParaRPr lang="en-GB" sz="4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8613E2-11DA-47D5-BDB0-039D3066DD56}"/>
              </a:ext>
            </a:extLst>
          </p:cNvPr>
          <p:cNvSpPr txBox="1"/>
          <p:nvPr/>
        </p:nvSpPr>
        <p:spPr>
          <a:xfrm>
            <a:off x="9942021" y="5002111"/>
            <a:ext cx="543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5</a:t>
            </a:r>
            <a:endParaRPr lang="en-GB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30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93711" y="305534"/>
            <a:ext cx="11299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800" b="1" dirty="0">
                <a:solidFill>
                  <a:prstClr val="black"/>
                </a:solidFill>
              </a:rPr>
              <a:t>6) </a:t>
            </a:r>
            <a:r>
              <a:rPr lang="en-GB" sz="2800" dirty="0">
                <a:solidFill>
                  <a:prstClr val="black"/>
                </a:solidFill>
              </a:rPr>
              <a:t>Write the equation of a circle with centre (0, 0) and radius 3 cm.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22971" y="1556864"/>
                <a:ext cx="11693241" cy="5651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7)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Write the equation of a circle with centre (0, 0) and radius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11</m:t>
                        </m:r>
                      </m:e>
                    </m:rad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cm.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71" y="1556864"/>
                <a:ext cx="11693241" cy="565155"/>
              </a:xfrm>
              <a:prstGeom prst="rect">
                <a:avLst/>
              </a:prstGeom>
              <a:blipFill>
                <a:blip r:embed="rId2"/>
                <a:stretch>
                  <a:fillRect l="-1095" t="-2151" b="-30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22971" y="2850129"/>
                <a:ext cx="10352123" cy="5637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800" b="1" dirty="0">
                    <a:solidFill>
                      <a:prstClr val="black"/>
                    </a:solidFill>
                  </a:rPr>
                  <a:t>8) </a:t>
                </a:r>
                <a:r>
                  <a:rPr lang="en-GB" sz="2800" dirty="0">
                    <a:solidFill>
                      <a:prstClr val="black"/>
                    </a:solidFill>
                  </a:rPr>
                  <a:t>Write the equation of a circle with centre (0, 0) and radius </a:t>
                </a:r>
                <a14:m>
                  <m:oMath xmlns:m="http://schemas.openxmlformats.org/officeDocument/2006/math">
                    <m:r>
                      <a:rPr lang="en-GB" sz="2800">
                        <a:solidFill>
                          <a:prstClr val="black"/>
                        </a:solidFill>
                        <a:latin typeface="Cambria Math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3</m:t>
                        </m:r>
                      </m:e>
                    </m:rad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>
                    <a:solidFill>
                      <a:prstClr val="black"/>
                    </a:solidFill>
                  </a:rPr>
                  <a:t>cm.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71" y="2850129"/>
                <a:ext cx="10352123" cy="563744"/>
              </a:xfrm>
              <a:prstGeom prst="rect">
                <a:avLst/>
              </a:prstGeom>
              <a:blipFill>
                <a:blip r:embed="rId3"/>
                <a:stretch>
                  <a:fillRect l="-1237" t="-3261" b="-31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93711" y="4243726"/>
                <a:ext cx="709508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b="1" dirty="0">
                    <a:solidFill>
                      <a:prstClr val="black"/>
                    </a:solidFill>
                  </a:rPr>
                  <a:t>9) </a:t>
                </a:r>
                <a:r>
                  <a:rPr lang="en-GB" sz="2800" dirty="0">
                    <a:solidFill>
                      <a:prstClr val="black"/>
                    </a:solidFill>
                  </a:rPr>
                  <a:t>Find the diameter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=81−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11" y="4243726"/>
                <a:ext cx="7095084" cy="523220"/>
              </a:xfrm>
              <a:prstGeom prst="rect">
                <a:avLst/>
              </a:prstGeom>
              <a:blipFill>
                <a:blip r:embed="rId4"/>
                <a:stretch>
                  <a:fillRect l="-1718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10969" y="5536991"/>
                <a:ext cx="727782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b="1" dirty="0">
                    <a:solidFill>
                      <a:prstClr val="black"/>
                    </a:solidFill>
                  </a:rPr>
                  <a:t>10) </a:t>
                </a:r>
                <a:r>
                  <a:rPr lang="en-GB" sz="2800" dirty="0">
                    <a:solidFill>
                      <a:prstClr val="black"/>
                    </a:solidFill>
                  </a:rPr>
                  <a:t>Find the diameter of the circle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prstClr val="black"/>
                        </a:solidFill>
                        <a:latin typeface="Cambria Math"/>
                      </a:rPr>
                      <m:t>=12−</m:t>
                    </m:r>
                    <m:sSup>
                      <m:sSupPr>
                        <m:ctrlPr>
                          <a:rPr lang="en-GB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GB" sz="28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69" y="5536991"/>
                <a:ext cx="7277826" cy="523220"/>
              </a:xfrm>
              <a:prstGeom prst="rect">
                <a:avLst/>
              </a:prstGeom>
              <a:blipFill>
                <a:blip r:embed="rId5"/>
                <a:stretch>
                  <a:fillRect l="-1675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24065B-9674-4D22-84C9-3CF12AFB6941}"/>
                  </a:ext>
                </a:extLst>
              </p:cNvPr>
              <p:cNvSpPr txBox="1"/>
              <p:nvPr/>
            </p:nvSpPr>
            <p:spPr>
              <a:xfrm>
                <a:off x="8051048" y="757302"/>
                <a:ext cx="384724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9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224065B-9674-4D22-84C9-3CF12AFB6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48" y="757302"/>
                <a:ext cx="3847241" cy="76944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2DA9BC-6BE3-4731-AAC9-D8F1D358D046}"/>
                  </a:ext>
                </a:extLst>
              </p:cNvPr>
              <p:cNvSpPr txBox="1"/>
              <p:nvPr/>
            </p:nvSpPr>
            <p:spPr>
              <a:xfrm>
                <a:off x="8104057" y="2080688"/>
                <a:ext cx="384724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11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2DA9BC-6BE3-4731-AAC9-D8F1D358D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4057" y="2080688"/>
                <a:ext cx="3847241" cy="7694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F3E806-5EAF-4758-B655-A19A307D1476}"/>
                  </a:ext>
                </a:extLst>
              </p:cNvPr>
              <p:cNvSpPr txBox="1"/>
              <p:nvPr/>
            </p:nvSpPr>
            <p:spPr>
              <a:xfrm>
                <a:off x="8051047" y="3526967"/>
                <a:ext cx="384724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+</m:t>
                      </m:r>
                      <m:sSup>
                        <m:sSupPr>
                          <m:ctrlP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GB" sz="4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4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4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12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CF3E806-5EAF-4758-B655-A19A307D1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47" y="3526967"/>
                <a:ext cx="3847241" cy="7694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0DA641-BD49-491F-A27C-6CEDAA903CD2}"/>
                  </a:ext>
                </a:extLst>
              </p:cNvPr>
              <p:cNvSpPr txBox="1"/>
              <p:nvPr/>
            </p:nvSpPr>
            <p:spPr>
              <a:xfrm>
                <a:off x="7059419" y="4480759"/>
                <a:ext cx="104463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70DA641-BD49-491F-A27C-6CEDAA903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9419" y="4480759"/>
                <a:ext cx="1044638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854712E-1A29-4748-8456-63CB209D32A4}"/>
                  </a:ext>
                </a:extLst>
              </p:cNvPr>
              <p:cNvSpPr txBox="1"/>
              <p:nvPr/>
            </p:nvSpPr>
            <p:spPr>
              <a:xfrm>
                <a:off x="7186880" y="5833832"/>
                <a:ext cx="1596901" cy="9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854712E-1A29-4748-8456-63CB209D32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880" y="5833832"/>
                <a:ext cx="1596901" cy="9178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95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t="3199" r="1916" b="3124"/>
          <a:stretch/>
        </p:blipFill>
        <p:spPr bwMode="auto">
          <a:xfrm>
            <a:off x="327658" y="509405"/>
            <a:ext cx="3604264" cy="35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1634838" y="1777789"/>
            <a:ext cx="1003069" cy="982034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t="3199" r="1916" b="3124"/>
          <a:stretch/>
        </p:blipFill>
        <p:spPr bwMode="auto">
          <a:xfrm>
            <a:off x="4195847" y="509405"/>
            <a:ext cx="3604264" cy="35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12"/>
          <p:cNvSpPr/>
          <p:nvPr/>
        </p:nvSpPr>
        <p:spPr>
          <a:xfrm>
            <a:off x="4555377" y="785802"/>
            <a:ext cx="2881745" cy="2943838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" t="3199" r="1916" b="3124"/>
          <a:stretch/>
        </p:blipFill>
        <p:spPr bwMode="auto">
          <a:xfrm>
            <a:off x="8064036" y="509405"/>
            <a:ext cx="3604264" cy="352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val 14"/>
          <p:cNvSpPr/>
          <p:nvPr/>
        </p:nvSpPr>
        <p:spPr>
          <a:xfrm>
            <a:off x="8817035" y="1208113"/>
            <a:ext cx="2105891" cy="211143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443345" y="88669"/>
            <a:ext cx="5874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11) </a:t>
            </a:r>
            <a:r>
              <a:rPr lang="en-GB" sz="2800" dirty="0"/>
              <a:t>Write the equation of each circle</a:t>
            </a:r>
          </a:p>
        </p:txBody>
      </p:sp>
      <p:sp>
        <p:nvSpPr>
          <p:cNvPr id="17" name="Oval 16"/>
          <p:cNvSpPr/>
          <p:nvPr/>
        </p:nvSpPr>
        <p:spPr>
          <a:xfrm>
            <a:off x="1300250" y="4922131"/>
            <a:ext cx="1719349" cy="1544612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2152773" y="4656921"/>
            <a:ext cx="7152" cy="20530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47899" y="5694437"/>
            <a:ext cx="268778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2704408" y="5114921"/>
            <a:ext cx="136971" cy="10777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810834" y="4691771"/>
            <a:ext cx="866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(8,6)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8531" y="4082300"/>
            <a:ext cx="5874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12) </a:t>
            </a:r>
            <a:r>
              <a:rPr lang="en-GB" sz="2800" dirty="0"/>
              <a:t>Write the equation of each circle</a:t>
            </a:r>
          </a:p>
        </p:txBody>
      </p:sp>
      <p:sp>
        <p:nvSpPr>
          <p:cNvPr id="32" name="Oval 31"/>
          <p:cNvSpPr/>
          <p:nvPr/>
        </p:nvSpPr>
        <p:spPr>
          <a:xfrm>
            <a:off x="5243254" y="4922131"/>
            <a:ext cx="1719349" cy="1544612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095777" y="4656921"/>
            <a:ext cx="7152" cy="20530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790903" y="5694437"/>
            <a:ext cx="268778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5284063" y="6026701"/>
            <a:ext cx="136971" cy="10777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4262978" y="6047684"/>
            <a:ext cx="1174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(-5,-2)</a:t>
            </a:r>
          </a:p>
        </p:txBody>
      </p:sp>
      <p:sp>
        <p:nvSpPr>
          <p:cNvPr id="37" name="Oval 36"/>
          <p:cNvSpPr/>
          <p:nvPr/>
        </p:nvSpPr>
        <p:spPr>
          <a:xfrm>
            <a:off x="9155556" y="4922131"/>
            <a:ext cx="1719349" cy="1544612"/>
          </a:xfrm>
          <a:prstGeom prst="ellipse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10008079" y="4656921"/>
            <a:ext cx="7152" cy="205303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8703205" y="5694437"/>
            <a:ext cx="268778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10330611" y="6323918"/>
            <a:ext cx="136971" cy="10777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10467582" y="6258263"/>
            <a:ext cx="1065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(1,-7)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562827F-C793-CB6F-986C-0FDADD862DE6}"/>
                  </a:ext>
                </a:extLst>
              </p:cNvPr>
              <p:cNvSpPr txBox="1"/>
              <p:nvPr/>
            </p:nvSpPr>
            <p:spPr>
              <a:xfrm>
                <a:off x="523700" y="845620"/>
                <a:ext cx="3222570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=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562827F-C793-CB6F-986C-0FDADD862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00" y="845620"/>
                <a:ext cx="3222570" cy="7218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4334926-E140-D516-F648-31A551B8A7B3}"/>
                  </a:ext>
                </a:extLst>
              </p:cNvPr>
              <p:cNvSpPr txBox="1"/>
              <p:nvPr/>
            </p:nvSpPr>
            <p:spPr>
              <a:xfrm>
                <a:off x="4384964" y="1055988"/>
                <a:ext cx="3222570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=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𝟖𝟏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4334926-E140-D516-F648-31A551B8A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964" y="1055988"/>
                <a:ext cx="3222570" cy="721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7CFEDD3-D0F7-C523-08D4-25EF19DF50FB}"/>
                  </a:ext>
                </a:extLst>
              </p:cNvPr>
              <p:cNvSpPr txBox="1"/>
              <p:nvPr/>
            </p:nvSpPr>
            <p:spPr>
              <a:xfrm>
                <a:off x="7796651" y="845620"/>
                <a:ext cx="4206240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=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𝟒𝟐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𝟐𝟓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7CFEDD3-D0F7-C523-08D4-25EF19DF5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6651" y="845620"/>
                <a:ext cx="4206240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FB561D0-B7FA-6CC3-042C-83E9117B2AF4}"/>
                  </a:ext>
                </a:extLst>
              </p:cNvPr>
              <p:cNvSpPr txBox="1"/>
              <p:nvPr/>
            </p:nvSpPr>
            <p:spPr>
              <a:xfrm>
                <a:off x="406637" y="5094532"/>
                <a:ext cx="3449018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=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FB561D0-B7FA-6CC3-042C-83E9117B2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37" y="5094532"/>
                <a:ext cx="3449018" cy="7218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68D9F3C-510A-B1E3-330A-DDE6B90DBA4A}"/>
                  </a:ext>
                </a:extLst>
              </p:cNvPr>
              <p:cNvSpPr txBox="1"/>
              <p:nvPr/>
            </p:nvSpPr>
            <p:spPr>
              <a:xfrm>
                <a:off x="4267901" y="5304900"/>
                <a:ext cx="3222570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=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𝟐𝟗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68D9F3C-510A-B1E3-330A-DDE6B90DB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901" y="5304900"/>
                <a:ext cx="3222570" cy="7218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39F1108-F6D6-5372-B68A-938EEDFCE757}"/>
                  </a:ext>
                </a:extLst>
              </p:cNvPr>
              <p:cNvSpPr txBox="1"/>
              <p:nvPr/>
            </p:nvSpPr>
            <p:spPr>
              <a:xfrm>
                <a:off x="7679588" y="5094532"/>
                <a:ext cx="4206240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𝒚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US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39F1108-F6D6-5372-B68A-938EEDFCE7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9588" y="5094532"/>
                <a:ext cx="4206240" cy="7218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553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4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481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2020-05-25T13:43:02Z</dcterms:created>
  <dcterms:modified xsi:type="dcterms:W3CDTF">2024-12-05T05:22:18Z</dcterms:modified>
</cp:coreProperties>
</file>