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1" r:id="rId2"/>
    <p:sldId id="274" r:id="rId3"/>
    <p:sldId id="275" r:id="rId4"/>
    <p:sldId id="276" r:id="rId5"/>
    <p:sldId id="278" r:id="rId6"/>
    <p:sldId id="279" r:id="rId7"/>
    <p:sldId id="256" r:id="rId8"/>
    <p:sldId id="265" r:id="rId9"/>
    <p:sldId id="266" r:id="rId10"/>
    <p:sldId id="267" r:id="rId11"/>
    <p:sldId id="257" r:id="rId12"/>
    <p:sldId id="268" r:id="rId13"/>
    <p:sldId id="269" r:id="rId14"/>
    <p:sldId id="270" r:id="rId15"/>
    <p:sldId id="271" r:id="rId16"/>
    <p:sldId id="261" r:id="rId17"/>
    <p:sldId id="272" r:id="rId18"/>
    <p:sldId id="273" r:id="rId19"/>
    <p:sldId id="264" r:id="rId20"/>
    <p:sldId id="259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30E45A-1EED-4B06-979D-35DD98760E38}" v="2" dt="2021-09-16T16:47:01.0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30E45A-1EED-4B06-979D-35DD98760E38}"/>
    <pc:docChg chg="undo custSel addSld delSld modSld sldOrd">
      <pc:chgData name="Stewart Gale" userId="3647ddd2-6040-41ae-a96d-232c23482af8" providerId="ADAL" clId="{D130E45A-1EED-4B06-979D-35DD98760E38}" dt="2023-11-13T09:54:31.471" v="158" actId="47"/>
      <pc:docMkLst>
        <pc:docMk/>
      </pc:docMkLst>
      <pc:sldChg chg="addSp delSp modSp add del mod ord delAnim">
        <pc:chgData name="Stewart Gale" userId="3647ddd2-6040-41ae-a96d-232c23482af8" providerId="ADAL" clId="{D130E45A-1EED-4B06-979D-35DD98760E38}" dt="2022-01-30T05:42:08.752" v="157" actId="1076"/>
        <pc:sldMkLst>
          <pc:docMk/>
          <pc:sldMk cId="3209515922" sldId="264"/>
        </pc:sldMkLst>
        <pc:spChg chg="mod">
          <ac:chgData name="Stewart Gale" userId="3647ddd2-6040-41ae-a96d-232c23482af8" providerId="ADAL" clId="{D130E45A-1EED-4B06-979D-35DD98760E38}" dt="2022-01-30T05:42:03.124" v="156" actId="1076"/>
          <ac:spMkLst>
            <pc:docMk/>
            <pc:sldMk cId="3209515922" sldId="264"/>
            <ac:spMk id="4" creationId="{00000000-0000-0000-0000-000000000000}"/>
          </ac:spMkLst>
        </pc:spChg>
        <pc:spChg chg="del">
          <ac:chgData name="Stewart Gale" userId="3647ddd2-6040-41ae-a96d-232c23482af8" providerId="ADAL" clId="{D130E45A-1EED-4B06-979D-35DD98760E38}" dt="2021-09-16T16:46:36.558" v="74" actId="478"/>
          <ac:spMkLst>
            <pc:docMk/>
            <pc:sldMk cId="3209515922" sldId="264"/>
            <ac:spMk id="10" creationId="{00000000-0000-0000-0000-000000000000}"/>
          </ac:spMkLst>
        </pc:spChg>
        <pc:spChg chg="del">
          <ac:chgData name="Stewart Gale" userId="3647ddd2-6040-41ae-a96d-232c23482af8" providerId="ADAL" clId="{D130E45A-1EED-4B06-979D-35DD98760E38}" dt="2021-09-16T16:46:34.171" v="73" actId="478"/>
          <ac:spMkLst>
            <pc:docMk/>
            <pc:sldMk cId="3209515922" sldId="264"/>
            <ac:spMk id="11" creationId="{00000000-0000-0000-0000-000000000000}"/>
          </ac:spMkLst>
        </pc:spChg>
        <pc:spChg chg="del">
          <ac:chgData name="Stewart Gale" userId="3647ddd2-6040-41ae-a96d-232c23482af8" providerId="ADAL" clId="{D130E45A-1EED-4B06-979D-35DD98760E38}" dt="2021-09-16T16:46:39.211" v="75" actId="478"/>
          <ac:spMkLst>
            <pc:docMk/>
            <pc:sldMk cId="3209515922" sldId="264"/>
            <ac:spMk id="12" creationId="{00000000-0000-0000-0000-000000000000}"/>
          </ac:spMkLst>
        </pc:spChg>
        <pc:graphicFrameChg chg="del mod modGraphic">
          <ac:chgData name="Stewart Gale" userId="3647ddd2-6040-41ae-a96d-232c23482af8" providerId="ADAL" clId="{D130E45A-1EED-4B06-979D-35DD98760E38}" dt="2021-09-16T16:46:53.160" v="80" actId="478"/>
          <ac:graphicFrameMkLst>
            <pc:docMk/>
            <pc:sldMk cId="3209515922" sldId="264"/>
            <ac:graphicFrameMk id="8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D130E45A-1EED-4B06-979D-35DD98760E38}" dt="2022-01-30T05:42:08.752" v="157" actId="1076"/>
          <ac:graphicFrameMkLst>
            <pc:docMk/>
            <pc:sldMk cId="3209515922" sldId="264"/>
            <ac:graphicFrameMk id="9" creationId="{00000000-0000-0000-0000-000000000000}"/>
          </ac:graphicFrameMkLst>
        </pc:graphicFrameChg>
        <pc:graphicFrameChg chg="add mod modGraphic">
          <ac:chgData name="Stewart Gale" userId="3647ddd2-6040-41ae-a96d-232c23482af8" providerId="ADAL" clId="{D130E45A-1EED-4B06-979D-35DD98760E38}" dt="2022-01-30T05:42:08.752" v="157" actId="1076"/>
          <ac:graphicFrameMkLst>
            <pc:docMk/>
            <pc:sldMk cId="3209515922" sldId="264"/>
            <ac:graphicFrameMk id="13" creationId="{E239C7F1-4709-450B-8E9B-11E090CC7660}"/>
          </ac:graphicFrameMkLst>
        </pc:graphicFrameChg>
        <pc:cxnChg chg="add mod">
          <ac:chgData name="Stewart Gale" userId="3647ddd2-6040-41ae-a96d-232c23482af8" providerId="ADAL" clId="{D130E45A-1EED-4B06-979D-35DD98760E38}" dt="2022-01-30T05:42:08.752" v="157" actId="1076"/>
          <ac:cxnSpMkLst>
            <pc:docMk/>
            <pc:sldMk cId="3209515922" sldId="264"/>
            <ac:cxnSpMk id="3" creationId="{14AF4BED-E1C0-4D09-9572-F25512F9EA17}"/>
          </ac:cxnSpMkLst>
        </pc:cxnChg>
      </pc:sldChg>
      <pc:sldChg chg="del">
        <pc:chgData name="Stewart Gale" userId="3647ddd2-6040-41ae-a96d-232c23482af8" providerId="ADAL" clId="{D130E45A-1EED-4B06-979D-35DD98760E38}" dt="2023-11-13T09:54:31.471" v="158" actId="47"/>
        <pc:sldMkLst>
          <pc:docMk/>
          <pc:sldMk cId="2739422762" sldId="277"/>
        </pc:sldMkLst>
      </pc:sldChg>
      <pc:sldChg chg="addSp delSp modSp new mod ord">
        <pc:chgData name="Stewart Gale" userId="3647ddd2-6040-41ae-a96d-232c23482af8" providerId="ADAL" clId="{D130E45A-1EED-4B06-979D-35DD98760E38}" dt="2021-09-16T16:45:57.815" v="68" actId="1076"/>
        <pc:sldMkLst>
          <pc:docMk/>
          <pc:sldMk cId="1492728791" sldId="281"/>
        </pc:sldMkLst>
        <pc:spChg chg="del">
          <ac:chgData name="Stewart Gale" userId="3647ddd2-6040-41ae-a96d-232c23482af8" providerId="ADAL" clId="{D130E45A-1EED-4B06-979D-35DD98760E38}" dt="2021-09-16T16:45:04.090" v="3" actId="478"/>
          <ac:spMkLst>
            <pc:docMk/>
            <pc:sldMk cId="1492728791" sldId="281"/>
            <ac:spMk id="2" creationId="{D84086F4-7FCB-4561-AF60-459C8AAE8C07}"/>
          </ac:spMkLst>
        </pc:spChg>
        <pc:spChg chg="del">
          <ac:chgData name="Stewart Gale" userId="3647ddd2-6040-41ae-a96d-232c23482af8" providerId="ADAL" clId="{D130E45A-1EED-4B06-979D-35DD98760E38}" dt="2021-09-16T16:45:04.090" v="3" actId="478"/>
          <ac:spMkLst>
            <pc:docMk/>
            <pc:sldMk cId="1492728791" sldId="281"/>
            <ac:spMk id="3" creationId="{196832A5-13F9-409B-9F1E-64399A18114A}"/>
          </ac:spMkLst>
        </pc:spChg>
        <pc:spChg chg="add mod">
          <ac:chgData name="Stewart Gale" userId="3647ddd2-6040-41ae-a96d-232c23482af8" providerId="ADAL" clId="{D130E45A-1EED-4B06-979D-35DD98760E38}" dt="2021-09-16T16:45:57.815" v="68" actId="1076"/>
          <ac:spMkLst>
            <pc:docMk/>
            <pc:sldMk cId="1492728791" sldId="281"/>
            <ac:spMk id="4" creationId="{EF1F6B36-443D-4A19-BAD0-51BB0BD0F735}"/>
          </ac:spMkLst>
        </pc:spChg>
      </pc:sldChg>
    </pc:docChg>
  </pc:docChgLst>
  <pc:docChgLst>
    <pc:chgData name="Stewart Gale" userId="3647ddd2-6040-41ae-a96d-232c23482af8" providerId="ADAL" clId="{92E9D675-0F5F-4414-B240-60CAFF7E1C89}"/>
    <pc:docChg chg="modSld">
      <pc:chgData name="Stewart Gale" userId="3647ddd2-6040-41ae-a96d-232c23482af8" providerId="ADAL" clId="{92E9D675-0F5F-4414-B240-60CAFF7E1C89}" dt="2021-02-25T05:25:23.320" v="9" actId="6549"/>
      <pc:docMkLst>
        <pc:docMk/>
      </pc:docMkLst>
      <pc:sldChg chg="modSp modAnim">
        <pc:chgData name="Stewart Gale" userId="3647ddd2-6040-41ae-a96d-232c23482af8" providerId="ADAL" clId="{92E9D675-0F5F-4414-B240-60CAFF7E1C89}" dt="2021-02-25T05:25:23.320" v="9" actId="6549"/>
        <pc:sldMkLst>
          <pc:docMk/>
          <pc:sldMk cId="1681117067" sldId="261"/>
        </pc:sldMkLst>
        <pc:spChg chg="mod">
          <ac:chgData name="Stewart Gale" userId="3647ddd2-6040-41ae-a96d-232c23482af8" providerId="ADAL" clId="{92E9D675-0F5F-4414-B240-60CAFF7E1C89}" dt="2021-02-25T05:25:18.399" v="5" actId="20577"/>
          <ac:spMkLst>
            <pc:docMk/>
            <pc:sldMk cId="1681117067" sldId="261"/>
            <ac:spMk id="11" creationId="{00000000-0000-0000-0000-000000000000}"/>
          </ac:spMkLst>
        </pc:spChg>
        <pc:spChg chg="mod">
          <ac:chgData name="Stewart Gale" userId="3647ddd2-6040-41ae-a96d-232c23482af8" providerId="ADAL" clId="{92E9D675-0F5F-4414-B240-60CAFF7E1C89}" dt="2021-02-25T05:25:23.320" v="9" actId="6549"/>
          <ac:spMkLst>
            <pc:docMk/>
            <pc:sldMk cId="1681117067" sldId="261"/>
            <ac:spMk id="3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C6EE4-39C3-4E7C-A18D-F9604F84BC69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51641-13CB-41DF-8351-ACD693AA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736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D84A8-BEA7-42AB-875C-E69B03DE2F6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932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013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4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23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965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52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351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226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923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959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377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056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2EBB1-0E85-47E6-9881-19B04D6086C9}" type="datetimeFigureOut">
              <a:rPr lang="en-GB" smtClean="0"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2AED4-35F1-4123-9E6D-0EAFC6ECC8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191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1F6B36-443D-4A19-BAD0-51BB0BD0F735}"/>
              </a:ext>
            </a:extLst>
          </p:cNvPr>
          <p:cNvSpPr txBox="1"/>
          <p:nvPr/>
        </p:nvSpPr>
        <p:spPr>
          <a:xfrm>
            <a:off x="260466" y="1573876"/>
            <a:ext cx="11466022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u="sng" dirty="0"/>
              <a:t>LO: Averages </a:t>
            </a:r>
          </a:p>
          <a:p>
            <a:pPr algn="ctr"/>
            <a:r>
              <a:rPr lang="en-US" sz="8000" b="1" dirty="0"/>
              <a:t>(Group Frequency Tables)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1492728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665296"/>
              </p:ext>
            </p:extLst>
          </p:nvPr>
        </p:nvGraphicFramePr>
        <p:xfrm>
          <a:off x="655241" y="274752"/>
          <a:ext cx="4488034" cy="3054181"/>
        </p:xfrm>
        <a:graphic>
          <a:graphicData uri="http://schemas.openxmlformats.org/drawingml/2006/table">
            <a:tbl>
              <a:tblPr/>
              <a:tblGrid>
                <a:gridCol w="2439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7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19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532120" y="991528"/>
            <a:ext cx="6192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distance did Mario throw?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6979" r="5499" b="6389"/>
          <a:stretch/>
        </p:blipFill>
        <p:spPr>
          <a:xfrm>
            <a:off x="3085465" y="4014590"/>
            <a:ext cx="2965190" cy="1939638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3087274" y="5990701"/>
            <a:ext cx="0" cy="3380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771867" y="6262552"/>
            <a:ext cx="576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4264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424787"/>
              </p:ext>
            </p:extLst>
          </p:nvPr>
        </p:nvGraphicFramePr>
        <p:xfrm>
          <a:off x="480344" y="325474"/>
          <a:ext cx="4753087" cy="3394028"/>
        </p:xfrm>
        <a:graphic>
          <a:graphicData uri="http://schemas.openxmlformats.org/drawingml/2006/table">
            <a:tbl>
              <a:tblPr/>
              <a:tblGrid>
                <a:gridCol w="2486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58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447608" y="960659"/>
            <a:ext cx="610708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If you had to estimate </a:t>
            </a:r>
          </a:p>
          <a:p>
            <a:pPr algn="ctr"/>
            <a:r>
              <a:rPr lang="en-US" sz="4400" dirty="0"/>
              <a:t>what distance he threw,</a:t>
            </a:r>
          </a:p>
          <a:p>
            <a:pPr algn="ctr"/>
            <a:r>
              <a:rPr lang="en-US" sz="4400" dirty="0"/>
              <a:t>what would it be?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sp>
        <p:nvSpPr>
          <p:cNvPr id="2" name="Right Brace 1"/>
          <p:cNvSpPr/>
          <p:nvPr/>
        </p:nvSpPr>
        <p:spPr>
          <a:xfrm rot="16200000">
            <a:off x="7626023" y="4694399"/>
            <a:ext cx="803563" cy="1777962"/>
          </a:xfrm>
          <a:prstGeom prst="rightBrace">
            <a:avLst>
              <a:gd name="adj1" fmla="val 11190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7825047" y="4267200"/>
            <a:ext cx="526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2954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353600"/>
              </p:ext>
            </p:extLst>
          </p:nvPr>
        </p:nvGraphicFramePr>
        <p:xfrm>
          <a:off x="480344" y="325474"/>
          <a:ext cx="4753087" cy="3394028"/>
        </p:xfrm>
        <a:graphic>
          <a:graphicData uri="http://schemas.openxmlformats.org/drawingml/2006/table">
            <a:tbl>
              <a:tblPr/>
              <a:tblGrid>
                <a:gridCol w="2486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58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447608" y="960659"/>
            <a:ext cx="610708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If you had to guess </a:t>
            </a:r>
          </a:p>
          <a:p>
            <a:pPr algn="ctr"/>
            <a:r>
              <a:rPr lang="en-US" sz="4400" dirty="0"/>
              <a:t>what distance he threw,</a:t>
            </a:r>
          </a:p>
          <a:p>
            <a:pPr algn="ctr"/>
            <a:r>
              <a:rPr lang="en-US" sz="4400" dirty="0"/>
              <a:t>what would it be?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sp>
        <p:nvSpPr>
          <p:cNvPr id="2" name="Right Brace 1"/>
          <p:cNvSpPr/>
          <p:nvPr/>
        </p:nvSpPr>
        <p:spPr>
          <a:xfrm rot="16200000">
            <a:off x="5854453" y="4733192"/>
            <a:ext cx="803563" cy="1777962"/>
          </a:xfrm>
          <a:prstGeom prst="rightBrace">
            <a:avLst>
              <a:gd name="adj1" fmla="val 11190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053477" y="4305993"/>
            <a:ext cx="526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13101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537115"/>
              </p:ext>
            </p:extLst>
          </p:nvPr>
        </p:nvGraphicFramePr>
        <p:xfrm>
          <a:off x="480344" y="325474"/>
          <a:ext cx="4753087" cy="3394028"/>
        </p:xfrm>
        <a:graphic>
          <a:graphicData uri="http://schemas.openxmlformats.org/drawingml/2006/table">
            <a:tbl>
              <a:tblPr/>
              <a:tblGrid>
                <a:gridCol w="2486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58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447608" y="960659"/>
            <a:ext cx="610708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If you had to guess </a:t>
            </a:r>
          </a:p>
          <a:p>
            <a:pPr algn="ctr"/>
            <a:r>
              <a:rPr lang="en-US" sz="4400" dirty="0"/>
              <a:t>what distance he threw,</a:t>
            </a:r>
          </a:p>
          <a:p>
            <a:pPr algn="ctr"/>
            <a:r>
              <a:rPr lang="en-US" sz="4400" dirty="0"/>
              <a:t>what would it be?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3558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5732" y="241954"/>
          <a:ext cx="4753087" cy="3394028"/>
        </p:xfrm>
        <a:graphic>
          <a:graphicData uri="http://schemas.openxmlformats.org/drawingml/2006/table">
            <a:tbl>
              <a:tblPr/>
              <a:tblGrid>
                <a:gridCol w="2486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58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796741" y="784713"/>
            <a:ext cx="54420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many throws did Mario take?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4813" y="2539039"/>
            <a:ext cx="1867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14379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563385"/>
              </p:ext>
            </p:extLst>
          </p:nvPr>
        </p:nvGraphicFramePr>
        <p:xfrm>
          <a:off x="230427" y="822502"/>
          <a:ext cx="4753087" cy="3394028"/>
        </p:xfrm>
        <a:graphic>
          <a:graphicData uri="http://schemas.openxmlformats.org/drawingml/2006/table">
            <a:tbl>
              <a:tblPr/>
              <a:tblGrid>
                <a:gridCol w="2486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58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279217" y="237682"/>
            <a:ext cx="6683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Estimate the total distance of all 10 throws?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40056" y="2259219"/>
            <a:ext cx="1867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280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33639" y="1956701"/>
            <a:ext cx="1399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15 + 15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33638" y="2519516"/>
            <a:ext cx="3112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25 + 25 + 25 + 25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33638" y="3085510"/>
            <a:ext cx="2302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35 + 35 + 35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55671" y="3670285"/>
            <a:ext cx="66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45 </a:t>
            </a:r>
          </a:p>
        </p:txBody>
      </p:sp>
    </p:spTree>
    <p:extLst>
      <p:ext uri="{BB962C8B-B14F-4D97-AF65-F5344CB8AC3E}">
        <p14:creationId xmlns:p14="http://schemas.microsoft.com/office/powerpoint/2010/main" val="337642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3" grpId="0"/>
      <p:bldP spid="34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448736"/>
              </p:ext>
            </p:extLst>
          </p:nvPr>
        </p:nvGraphicFramePr>
        <p:xfrm>
          <a:off x="385732" y="530128"/>
          <a:ext cx="4753087" cy="3394028"/>
        </p:xfrm>
        <a:graphic>
          <a:graphicData uri="http://schemas.openxmlformats.org/drawingml/2006/table">
            <a:tbl>
              <a:tblPr/>
              <a:tblGrid>
                <a:gridCol w="2486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58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188944" y="1664327"/>
            <a:ext cx="1399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15 + 15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8943" y="2249102"/>
            <a:ext cx="3112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25 + 25 + 25 + 25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88943" y="2793136"/>
            <a:ext cx="2302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35 + 35 + 35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10976" y="3377911"/>
            <a:ext cx="66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45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38819" y="4003327"/>
            <a:ext cx="903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280</a:t>
            </a:r>
            <a:endParaRPr lang="en-GB" sz="3200" b="1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>
            <a:stCxn id="13" idx="0"/>
          </p:cNvCxnSpPr>
          <p:nvPr/>
        </p:nvCxnSpPr>
        <p:spPr>
          <a:xfrm flipV="1">
            <a:off x="5541483" y="4612008"/>
            <a:ext cx="0" cy="714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759553" y="5326760"/>
            <a:ext cx="3563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Total Distance Thrown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76562" y="3989651"/>
            <a:ext cx="903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</a:rPr>
              <a:t>10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2073967" y="4414843"/>
            <a:ext cx="1614428" cy="90147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2039" y="5296049"/>
            <a:ext cx="3205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70C0"/>
                </a:solidFill>
              </a:rPr>
              <a:t>Number of throw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350627" y="58190"/>
            <a:ext cx="6683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/>
              <a:t>Estimate the </a:t>
            </a:r>
            <a:r>
              <a:rPr lang="en-GB" sz="4800" dirty="0"/>
              <a:t>mean average of his throws?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38980" y="2094826"/>
            <a:ext cx="1867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68111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3" grpId="0"/>
      <p:bldP spid="15" grpId="0"/>
      <p:bldP spid="18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5732" y="241954"/>
          <a:ext cx="4753087" cy="3394028"/>
        </p:xfrm>
        <a:graphic>
          <a:graphicData uri="http://schemas.openxmlformats.org/drawingml/2006/table">
            <a:tbl>
              <a:tblPr/>
              <a:tblGrid>
                <a:gridCol w="2486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58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757948" y="423665"/>
            <a:ext cx="54420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</a:t>
            </a:r>
          </a:p>
          <a:p>
            <a:pPr algn="ctr"/>
            <a:r>
              <a:rPr lang="en-GB" sz="6000" dirty="0"/>
              <a:t>modal group?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56463" y="2469277"/>
            <a:ext cx="4245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20 ≤ d &lt; 30</a:t>
            </a:r>
          </a:p>
        </p:txBody>
      </p:sp>
    </p:spTree>
    <p:extLst>
      <p:ext uri="{BB962C8B-B14F-4D97-AF65-F5344CB8AC3E}">
        <p14:creationId xmlns:p14="http://schemas.microsoft.com/office/powerpoint/2010/main" val="131978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709472"/>
              </p:ext>
            </p:extLst>
          </p:nvPr>
        </p:nvGraphicFramePr>
        <p:xfrm>
          <a:off x="385732" y="241954"/>
          <a:ext cx="4753087" cy="3394028"/>
        </p:xfrm>
        <a:graphic>
          <a:graphicData uri="http://schemas.openxmlformats.org/drawingml/2006/table">
            <a:tbl>
              <a:tblPr/>
              <a:tblGrid>
                <a:gridCol w="2486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58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05312" y="328279"/>
            <a:ext cx="62045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group has the median value?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56463" y="2469277"/>
            <a:ext cx="4245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20 ≤ d &lt; 30</a:t>
            </a:r>
          </a:p>
        </p:txBody>
      </p:sp>
      <p:sp>
        <p:nvSpPr>
          <p:cNvPr id="33" name="Rectangle 32"/>
          <p:cNvSpPr/>
          <p:nvPr/>
        </p:nvSpPr>
        <p:spPr>
          <a:xfrm rot="5400000">
            <a:off x="-309201" y="5289446"/>
            <a:ext cx="201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</a:rPr>
              <a:t>10 ≤ d &lt; 20</a:t>
            </a:r>
          </a:p>
        </p:txBody>
      </p:sp>
      <p:sp>
        <p:nvSpPr>
          <p:cNvPr id="34" name="Rectangle 33"/>
          <p:cNvSpPr/>
          <p:nvPr/>
        </p:nvSpPr>
        <p:spPr>
          <a:xfrm rot="5400000">
            <a:off x="611789" y="5289445"/>
            <a:ext cx="201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</a:rPr>
              <a:t>10 ≤ d &lt; 20</a:t>
            </a:r>
          </a:p>
        </p:txBody>
      </p:sp>
      <p:sp>
        <p:nvSpPr>
          <p:cNvPr id="35" name="Rectangle 34"/>
          <p:cNvSpPr/>
          <p:nvPr/>
        </p:nvSpPr>
        <p:spPr>
          <a:xfrm rot="5400000">
            <a:off x="1620922" y="5297351"/>
            <a:ext cx="201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00B050"/>
                </a:solidFill>
                <a:latin typeface="Calibri" panose="020F0502020204030204" pitchFamily="34" charset="0"/>
              </a:rPr>
              <a:t>20 ≤ d &lt; 30</a:t>
            </a:r>
          </a:p>
        </p:txBody>
      </p:sp>
      <p:sp>
        <p:nvSpPr>
          <p:cNvPr id="36" name="Rectangle 35"/>
          <p:cNvSpPr/>
          <p:nvPr/>
        </p:nvSpPr>
        <p:spPr>
          <a:xfrm rot="5400000">
            <a:off x="2535517" y="5308374"/>
            <a:ext cx="201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00B050"/>
                </a:solidFill>
                <a:latin typeface="Calibri" panose="020F0502020204030204" pitchFamily="34" charset="0"/>
              </a:rPr>
              <a:t>20 ≤ d &lt; 30</a:t>
            </a:r>
          </a:p>
        </p:txBody>
      </p:sp>
      <p:sp>
        <p:nvSpPr>
          <p:cNvPr id="37" name="Rectangle 36"/>
          <p:cNvSpPr/>
          <p:nvPr/>
        </p:nvSpPr>
        <p:spPr>
          <a:xfrm rot="5400000">
            <a:off x="3437509" y="5297351"/>
            <a:ext cx="201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00B050"/>
                </a:solidFill>
                <a:latin typeface="Calibri" panose="020F0502020204030204" pitchFamily="34" charset="0"/>
              </a:rPr>
              <a:t>20 ≤ d &lt; 30</a:t>
            </a:r>
          </a:p>
        </p:txBody>
      </p:sp>
      <p:sp>
        <p:nvSpPr>
          <p:cNvPr id="38" name="Rectangle 37"/>
          <p:cNvSpPr/>
          <p:nvPr/>
        </p:nvSpPr>
        <p:spPr>
          <a:xfrm rot="5400000">
            <a:off x="4402270" y="5309977"/>
            <a:ext cx="2020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00B050"/>
                </a:solidFill>
                <a:latin typeface="Calibri" panose="020F0502020204030204" pitchFamily="34" charset="0"/>
              </a:rPr>
              <a:t>20 ≤ d &lt; 30</a:t>
            </a:r>
          </a:p>
        </p:txBody>
      </p:sp>
      <p:sp>
        <p:nvSpPr>
          <p:cNvPr id="40" name="Rectangle 39"/>
          <p:cNvSpPr/>
          <p:nvPr/>
        </p:nvSpPr>
        <p:spPr>
          <a:xfrm rot="5400000">
            <a:off x="5395962" y="5308374"/>
            <a:ext cx="201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</a:rPr>
              <a:t>30 ≤ d &lt; 40</a:t>
            </a:r>
          </a:p>
        </p:txBody>
      </p:sp>
      <p:sp>
        <p:nvSpPr>
          <p:cNvPr id="41" name="Rectangle 40"/>
          <p:cNvSpPr/>
          <p:nvPr/>
        </p:nvSpPr>
        <p:spPr>
          <a:xfrm rot="5400000">
            <a:off x="6291882" y="5316280"/>
            <a:ext cx="201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</a:rPr>
              <a:t>30 ≤ d &lt; 40</a:t>
            </a:r>
          </a:p>
        </p:txBody>
      </p:sp>
      <p:sp>
        <p:nvSpPr>
          <p:cNvPr id="42" name="Rectangle 41"/>
          <p:cNvSpPr/>
          <p:nvPr/>
        </p:nvSpPr>
        <p:spPr>
          <a:xfrm rot="5400000">
            <a:off x="7170085" y="5308374"/>
            <a:ext cx="201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</a:rPr>
              <a:t>30 ≤ d &lt; 40</a:t>
            </a:r>
          </a:p>
        </p:txBody>
      </p:sp>
      <p:sp>
        <p:nvSpPr>
          <p:cNvPr id="43" name="Rectangle 42"/>
          <p:cNvSpPr/>
          <p:nvPr/>
        </p:nvSpPr>
        <p:spPr>
          <a:xfrm rot="5400000">
            <a:off x="8194321" y="5362389"/>
            <a:ext cx="201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3200" dirty="0">
                <a:solidFill>
                  <a:srgbClr val="FF00FF"/>
                </a:solidFill>
                <a:latin typeface="Calibri" panose="020F0502020204030204" pitchFamily="34" charset="0"/>
              </a:rPr>
              <a:t>40 ≤ d &lt; 50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1721" y="3988609"/>
            <a:ext cx="774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1st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84963" y="3988610"/>
            <a:ext cx="897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2nd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255025" y="3988609"/>
            <a:ext cx="837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3rd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078848" y="4000041"/>
            <a:ext cx="927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4th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100111" y="3996514"/>
            <a:ext cx="818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5th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938736" y="4007537"/>
            <a:ext cx="940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6th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004308" y="4007537"/>
            <a:ext cx="785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7th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82887" y="3998664"/>
            <a:ext cx="827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8th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835293" y="3998661"/>
            <a:ext cx="772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9th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713713" y="3996514"/>
            <a:ext cx="958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10th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100111" y="3912524"/>
            <a:ext cx="1713257" cy="282078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6266" y="399011"/>
            <a:ext cx="102523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Group Frequency Table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332566"/>
              </p:ext>
            </p:extLst>
          </p:nvPr>
        </p:nvGraphicFramePr>
        <p:xfrm>
          <a:off x="1436397" y="2411583"/>
          <a:ext cx="3751810" cy="3203035"/>
        </p:xfrm>
        <a:graphic>
          <a:graphicData uri="http://schemas.openxmlformats.org/drawingml/2006/table">
            <a:tbl>
              <a:tblPr/>
              <a:tblGrid>
                <a:gridCol w="206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91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</a:t>
                      </a:r>
                      <a:r>
                        <a:rPr lang="en-GB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Scored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≤ d &lt; 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≤ d &lt; 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≤ d &lt; 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E239C7F1-4709-450B-8E9B-11E090CC7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113849"/>
              </p:ext>
            </p:extLst>
          </p:nvPr>
        </p:nvGraphicFramePr>
        <p:xfrm>
          <a:off x="6988743" y="2411582"/>
          <a:ext cx="3885711" cy="3203035"/>
        </p:xfrm>
        <a:graphic>
          <a:graphicData uri="http://schemas.openxmlformats.org/drawingml/2006/table">
            <a:tbl>
              <a:tblPr/>
              <a:tblGrid>
                <a:gridCol w="2136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9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91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 Point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6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4AF4BED-E1C0-4D09-9572-F25512F9EA17}"/>
              </a:ext>
            </a:extLst>
          </p:cNvPr>
          <p:cNvCxnSpPr>
            <a:cxnSpLocks/>
          </p:cNvCxnSpPr>
          <p:nvPr/>
        </p:nvCxnSpPr>
        <p:spPr>
          <a:xfrm>
            <a:off x="5542031" y="4074301"/>
            <a:ext cx="1169750" cy="0"/>
          </a:xfrm>
          <a:prstGeom prst="straightConnector1">
            <a:avLst/>
          </a:prstGeom>
          <a:ln w="193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51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mid-point of the following two numbers?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0&lt;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≤10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blipFill>
                <a:blip r:embed="rId2"/>
                <a:stretch>
                  <a:fillRect l="-637" t="-5954" r="-24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259186" y="3846022"/>
            <a:ext cx="14297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7812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423450"/>
              </p:ext>
            </p:extLst>
          </p:nvPr>
        </p:nvGraphicFramePr>
        <p:xfrm>
          <a:off x="489838" y="1293309"/>
          <a:ext cx="4785973" cy="4328630"/>
        </p:xfrm>
        <a:graphic>
          <a:graphicData uri="http://schemas.openxmlformats.org/drawingml/2006/table">
            <a:tbl>
              <a:tblPr/>
              <a:tblGrid>
                <a:gridCol w="2331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4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43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</a:t>
                      </a:r>
                    </a:p>
                    <a:p>
                      <a:pPr algn="ctr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GB" sz="36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7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7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≤ d &lt; 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7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≤ d &lt; 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7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≤ d &lt; 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90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≤ d &lt;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11661" y="365964"/>
            <a:ext cx="110704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Calculate an estimate for </a:t>
            </a:r>
            <a:r>
              <a:rPr lang="en-US" sz="3200" b="1" dirty="0"/>
              <a:t>modal group</a:t>
            </a:r>
            <a:r>
              <a:rPr lang="en-US" sz="3200" dirty="0"/>
              <a:t>, </a:t>
            </a:r>
            <a:r>
              <a:rPr lang="en-US" sz="3200" b="1" dirty="0"/>
              <a:t>mean</a:t>
            </a:r>
            <a:r>
              <a:rPr lang="en-US" sz="3200" dirty="0"/>
              <a:t> and </a:t>
            </a:r>
            <a:r>
              <a:rPr lang="en-US" sz="3200" b="1" dirty="0"/>
              <a:t>median group</a:t>
            </a:r>
            <a:r>
              <a:rPr lang="en-US" sz="3200" dirty="0"/>
              <a:t>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985524"/>
              </p:ext>
            </p:extLst>
          </p:nvPr>
        </p:nvGraphicFramePr>
        <p:xfrm>
          <a:off x="5385928" y="2370282"/>
          <a:ext cx="857703" cy="4102562"/>
        </p:xfrm>
        <a:graphic>
          <a:graphicData uri="http://schemas.openxmlformats.org/drawingml/2006/table">
            <a:tbl>
              <a:tblPr/>
              <a:tblGrid>
                <a:gridCol w="857703">
                  <a:extLst>
                    <a:ext uri="{9D8B030D-6E8A-4147-A177-3AD203B41FA5}">
                      <a16:colId xmlns:a16="http://schemas.microsoft.com/office/drawing/2014/main" val="1157923145"/>
                    </a:ext>
                  </a:extLst>
                </a:gridCol>
              </a:tblGrid>
              <a:tr h="67731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976365"/>
                  </a:ext>
                </a:extLst>
              </a:tr>
              <a:tr h="67731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808117"/>
                  </a:ext>
                </a:extLst>
              </a:tr>
              <a:tr h="67731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688377"/>
                  </a:ext>
                </a:extLst>
              </a:tr>
              <a:tr h="67731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326104"/>
                  </a:ext>
                </a:extLst>
              </a:tr>
              <a:tr h="6966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21914"/>
                  </a:ext>
                </a:extLst>
              </a:tr>
              <a:tr h="6966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68097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607310"/>
              </p:ext>
            </p:extLst>
          </p:nvPr>
        </p:nvGraphicFramePr>
        <p:xfrm>
          <a:off x="3479972" y="5721172"/>
          <a:ext cx="1135316" cy="619125"/>
        </p:xfrm>
        <a:graphic>
          <a:graphicData uri="http://schemas.openxmlformats.org/drawingml/2006/table">
            <a:tbl>
              <a:tblPr/>
              <a:tblGrid>
                <a:gridCol w="1135316">
                  <a:extLst>
                    <a:ext uri="{9D8B030D-6E8A-4147-A177-3AD203B41FA5}">
                      <a16:colId xmlns:a16="http://schemas.microsoft.com/office/drawing/2014/main" val="3266826961"/>
                    </a:ext>
                  </a:extLst>
                </a:gridCol>
              </a:tblGrid>
              <a:tr h="55770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77547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325342" y="1377283"/>
            <a:ext cx="3468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"/>
            <a:r>
              <a:rPr lang="en-GB" sz="4000" dirty="0"/>
              <a:t>Modal Group = </a:t>
            </a:r>
          </a:p>
          <a:p>
            <a:pPr lvl="0" algn="ctr" fontAlgn="b"/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</a:rPr>
              <a:t>16 ≤ </a:t>
            </a:r>
            <a:r>
              <a:rPr lang="en-GB" sz="4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</a:rPr>
              <a:t> &lt; 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25342" y="5124467"/>
            <a:ext cx="3639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"/>
            <a:r>
              <a:rPr lang="en-GB" sz="4000" dirty="0"/>
              <a:t>Median Group = </a:t>
            </a:r>
          </a:p>
          <a:p>
            <a:pPr lvl="0" algn="ctr" fontAlgn="b"/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</a:rPr>
              <a:t>16 ≤ </a:t>
            </a:r>
            <a:r>
              <a:rPr lang="en-GB" sz="4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</a:rPr>
              <a:t> &lt; 24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36524" y="3374484"/>
                <a:ext cx="4817511" cy="966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fontAlgn="b"/>
                <a:r>
                  <a:rPr lang="en-GB" sz="4000" dirty="0"/>
                  <a:t>Mean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208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4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GB" sz="4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= </a:t>
                </a:r>
                <a:r>
                  <a:rPr lang="en-GB" sz="4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20.8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524" y="3374484"/>
                <a:ext cx="4817511" cy="966675"/>
              </a:xfrm>
              <a:prstGeom prst="rect">
                <a:avLst/>
              </a:prstGeom>
              <a:blipFill>
                <a:blip r:embed="rId2"/>
                <a:stretch>
                  <a:fillRect b="-202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26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6"/>
          <p:cNvGraphicFramePr>
            <a:graphicFrameLocks/>
          </p:cNvGraphicFramePr>
          <p:nvPr/>
        </p:nvGraphicFramePr>
        <p:xfrm>
          <a:off x="1919536" y="980588"/>
          <a:ext cx="8352928" cy="454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1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1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7963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 anchor="ctr"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Freq</a:t>
                      </a:r>
                      <a:r>
                        <a:rPr lang="en-GB" sz="2400" b="1" baseline="0" dirty="0">
                          <a:solidFill>
                            <a:schemeClr val="tx1"/>
                          </a:solidFill>
                        </a:rPr>
                        <a:t>uency</a:t>
                      </a:r>
                      <a:endParaRPr lang="en-GB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solidFill>
                            <a:schemeClr val="tx1"/>
                          </a:solidFill>
                        </a:rPr>
                        <a:t>Mid</a:t>
                      </a:r>
                      <a:r>
                        <a:rPr lang="en-GB" sz="3200" b="1" baseline="0" dirty="0">
                          <a:solidFill>
                            <a:schemeClr val="tx1"/>
                          </a:solidFill>
                        </a:rPr>
                        <a:t> Point</a:t>
                      </a:r>
                      <a:endParaRPr lang="en-GB" sz="3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solidFill>
                            <a:schemeClr val="tx1"/>
                          </a:solidFill>
                        </a:rPr>
                        <a:t>Frequency x Mid point</a:t>
                      </a:r>
                    </a:p>
                  </a:txBody>
                  <a:tcPr anchor="ctr"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751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en-GB" sz="3200" baseline="0" dirty="0">
                          <a:solidFill>
                            <a:schemeClr val="tx1"/>
                          </a:solidFill>
                        </a:rPr>
                        <a:t> ≤ t &lt; </a:t>
                      </a:r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751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7 </a:t>
                      </a:r>
                      <a:r>
                        <a:rPr lang="en-GB" sz="3200" baseline="0" dirty="0">
                          <a:solidFill>
                            <a:schemeClr val="tx1"/>
                          </a:solidFill>
                        </a:rPr>
                        <a:t>≤ t &lt; </a:t>
                      </a:r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751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14 </a:t>
                      </a:r>
                      <a:r>
                        <a:rPr lang="en-GB" sz="3200" baseline="0" dirty="0">
                          <a:solidFill>
                            <a:schemeClr val="tx1"/>
                          </a:solidFill>
                        </a:rPr>
                        <a:t>≤ t &lt; </a:t>
                      </a:r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751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21 </a:t>
                      </a:r>
                      <a:r>
                        <a:rPr lang="en-GB" sz="3200" baseline="0" dirty="0">
                          <a:solidFill>
                            <a:schemeClr val="tx1"/>
                          </a:solidFill>
                        </a:rPr>
                        <a:t>≤ t &lt; </a:t>
                      </a:r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751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28 </a:t>
                      </a:r>
                      <a:r>
                        <a:rPr lang="en-GB" sz="3200" baseline="0" dirty="0">
                          <a:solidFill>
                            <a:schemeClr val="tx1"/>
                          </a:solidFill>
                        </a:rPr>
                        <a:t>≤ t &lt; </a:t>
                      </a:r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751"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solidFill>
                            <a:srgbClr val="FF0000"/>
                          </a:solidFill>
                        </a:rPr>
                        <a:t>170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91744" y="5857725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Mean =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3952" y="5801142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u="sng" dirty="0">
                <a:solidFill>
                  <a:srgbClr val="FF0000"/>
                </a:solidFill>
              </a:rPr>
              <a:t>170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3952" y="6211670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2064" y="5857725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= 18.9 </a:t>
            </a:r>
            <a:r>
              <a:rPr lang="en-GB" sz="2000" dirty="0"/>
              <a:t>(1d.p.)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14299" y="28967"/>
            <a:ext cx="58354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Spot the Mistakes</a:t>
            </a:r>
          </a:p>
        </p:txBody>
      </p:sp>
    </p:spTree>
    <p:extLst>
      <p:ext uri="{BB962C8B-B14F-4D97-AF65-F5344CB8AC3E}">
        <p14:creationId xmlns:p14="http://schemas.microsoft.com/office/powerpoint/2010/main" val="320959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mid-point of the following two numbers?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≤10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blipFill>
                <a:blip r:embed="rId2"/>
                <a:stretch>
                  <a:fillRect l="-637" t="-5954" r="-24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167446" y="3757353"/>
            <a:ext cx="358001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5.5</a:t>
            </a:r>
          </a:p>
        </p:txBody>
      </p:sp>
    </p:spTree>
    <p:extLst>
      <p:ext uri="{BB962C8B-B14F-4D97-AF65-F5344CB8AC3E}">
        <p14:creationId xmlns:p14="http://schemas.microsoft.com/office/powerpoint/2010/main" val="136110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mid-point of the following two numbers?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GB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≤30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blipFill>
                <a:blip r:embed="rId2"/>
                <a:stretch>
                  <a:fillRect l="-637" t="-5954" r="-24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167446" y="3757353"/>
            <a:ext cx="358001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66917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mid-point of the following two numbers?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GB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7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≤30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blipFill>
                <a:blip r:embed="rId2"/>
                <a:stretch>
                  <a:fillRect l="-637" t="-5954" r="-24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890354" y="3699547"/>
            <a:ext cx="40510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28.5</a:t>
            </a:r>
          </a:p>
        </p:txBody>
      </p:sp>
    </p:spTree>
    <p:extLst>
      <p:ext uri="{BB962C8B-B14F-4D97-AF65-F5344CB8AC3E}">
        <p14:creationId xmlns:p14="http://schemas.microsoft.com/office/powerpoint/2010/main" val="291433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mid-point of the following two numbers?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GB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≤20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55" y="221672"/>
                <a:ext cx="10529454" cy="3477875"/>
              </a:xfrm>
              <a:prstGeom prst="rect">
                <a:avLst/>
              </a:prstGeom>
              <a:blipFill>
                <a:blip r:embed="rId2"/>
                <a:stretch>
                  <a:fillRect l="-637" t="-5954" r="-24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890354" y="3699547"/>
            <a:ext cx="40510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1</a:t>
            </a:r>
            <a:r>
              <a:rPr lang="en-GB" sz="16600" b="1"/>
              <a:t>5.5</a:t>
            </a:r>
            <a:endParaRPr lang="en-GB" sz="16600" b="1" dirty="0"/>
          </a:p>
        </p:txBody>
      </p:sp>
    </p:spTree>
    <p:extLst>
      <p:ext uri="{BB962C8B-B14F-4D97-AF65-F5344CB8AC3E}">
        <p14:creationId xmlns:p14="http://schemas.microsoft.com/office/powerpoint/2010/main" val="7208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868585"/>
              </p:ext>
            </p:extLst>
          </p:nvPr>
        </p:nvGraphicFramePr>
        <p:xfrm>
          <a:off x="655241" y="274752"/>
          <a:ext cx="4488034" cy="3003212"/>
        </p:xfrm>
        <a:graphic>
          <a:graphicData uri="http://schemas.openxmlformats.org/drawingml/2006/table">
            <a:tbl>
              <a:tblPr/>
              <a:tblGrid>
                <a:gridCol w="2439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7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19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3"/>
          <a:srcRect l="6979" r="5499" b="6389"/>
          <a:stretch/>
        </p:blipFill>
        <p:spPr>
          <a:xfrm>
            <a:off x="3973484" y="4028902"/>
            <a:ext cx="2965190" cy="193963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5532120" y="991528"/>
            <a:ext cx="6192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In which group would </a:t>
            </a:r>
          </a:p>
          <a:p>
            <a:pPr algn="ctr"/>
            <a:r>
              <a:rPr lang="en-GB" sz="4800" dirty="0"/>
              <a:t>this throw be recorded?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55241" y="2277687"/>
            <a:ext cx="4488034" cy="4932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Connector 41"/>
          <p:cNvCxnSpPr/>
          <p:nvPr/>
        </p:nvCxnSpPr>
        <p:spPr>
          <a:xfrm>
            <a:off x="3976254" y="5990701"/>
            <a:ext cx="0" cy="3380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771684" y="6262552"/>
            <a:ext cx="576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221505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55241" y="274752"/>
          <a:ext cx="4488034" cy="3003212"/>
        </p:xfrm>
        <a:graphic>
          <a:graphicData uri="http://schemas.openxmlformats.org/drawingml/2006/table">
            <a:tbl>
              <a:tblPr/>
              <a:tblGrid>
                <a:gridCol w="2439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7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19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3"/>
          <a:srcRect l="6979" r="5499" b="6389"/>
          <a:stretch/>
        </p:blipFill>
        <p:spPr>
          <a:xfrm>
            <a:off x="5367251" y="4028902"/>
            <a:ext cx="2965190" cy="193963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5532120" y="991528"/>
            <a:ext cx="6192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In which group would </a:t>
            </a:r>
          </a:p>
          <a:p>
            <a:pPr algn="ctr"/>
            <a:r>
              <a:rPr lang="en-GB" sz="4800" dirty="0"/>
              <a:t>this throw be recorded?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55241" y="2277687"/>
            <a:ext cx="4488034" cy="4932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66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55241" y="274752"/>
          <a:ext cx="4488034" cy="3003212"/>
        </p:xfrm>
        <a:graphic>
          <a:graphicData uri="http://schemas.openxmlformats.org/drawingml/2006/table">
            <a:tbl>
              <a:tblPr/>
              <a:tblGrid>
                <a:gridCol w="2439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7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≤ d &lt;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≤ d &lt;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≤ d &lt; 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4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≤ d &lt;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19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≤ d &lt; 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080" y="4224202"/>
            <a:ext cx="2238375" cy="203835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537004" y="5974079"/>
            <a:ext cx="9445919" cy="811693"/>
            <a:chOff x="1537004" y="5974079"/>
            <a:chExt cx="9445919" cy="81169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848196" y="5974079"/>
              <a:ext cx="8840160" cy="110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8916785" y="5985162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0688356" y="5974080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367251" y="598516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138822" y="597407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848196" y="5990701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619767" y="5979619"/>
              <a:ext cx="0" cy="3380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628610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10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83402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2452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4966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40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37004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50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406573" y="6262552"/>
              <a:ext cx="57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0</a:t>
              </a:r>
            </a:p>
          </p:txBody>
        </p:sp>
      </p:grp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3"/>
          <a:srcRect l="6979" r="5499" b="6389"/>
          <a:stretch/>
        </p:blipFill>
        <p:spPr>
          <a:xfrm>
            <a:off x="3621417" y="4025674"/>
            <a:ext cx="2965190" cy="193963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5532120" y="991528"/>
            <a:ext cx="6192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In which group would </a:t>
            </a:r>
          </a:p>
          <a:p>
            <a:pPr algn="ctr"/>
            <a:r>
              <a:rPr lang="en-GB" sz="4800" dirty="0"/>
              <a:t>this throw be recorded?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55241" y="2766640"/>
            <a:ext cx="4488034" cy="4932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42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983</Words>
  <Application>Microsoft Office PowerPoint</Application>
  <PresentationFormat>Widescreen</PresentationFormat>
  <Paragraphs>361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31</cp:revision>
  <dcterms:created xsi:type="dcterms:W3CDTF">2015-11-04T07:53:02Z</dcterms:created>
  <dcterms:modified xsi:type="dcterms:W3CDTF">2023-11-13T09:54:40Z</dcterms:modified>
</cp:coreProperties>
</file>