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56" r:id="rId3"/>
    <p:sldId id="273" r:id="rId4"/>
    <p:sldId id="271" r:id="rId5"/>
    <p:sldId id="272" r:id="rId6"/>
    <p:sldId id="274" r:id="rId7"/>
    <p:sldId id="275" r:id="rId8"/>
    <p:sldId id="265" r:id="rId9"/>
    <p:sldId id="276" r:id="rId10"/>
    <p:sldId id="278" r:id="rId11"/>
    <p:sldId id="283" r:id="rId12"/>
    <p:sldId id="279" r:id="rId13"/>
    <p:sldId id="280" r:id="rId14"/>
    <p:sldId id="281" r:id="rId15"/>
    <p:sldId id="282" r:id="rId16"/>
    <p:sldId id="269" r:id="rId17"/>
    <p:sldId id="285" r:id="rId18"/>
    <p:sldId id="284" r:id="rId19"/>
    <p:sldId id="286" r:id="rId20"/>
    <p:sldId id="263" r:id="rId21"/>
    <p:sldId id="288" r:id="rId22"/>
    <p:sldId id="289" r:id="rId23"/>
    <p:sldId id="290" r:id="rId24"/>
    <p:sldId id="291" r:id="rId25"/>
    <p:sldId id="292" r:id="rId26"/>
    <p:sldId id="293" r:id="rId27"/>
    <p:sldId id="29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66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37DE49-8C6A-4275-9E48-9D77DA1B1E9B}" v="2" dt="2022-09-06T10:03:32.8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750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B37DE49-8C6A-4275-9E48-9D77DA1B1E9B}"/>
    <pc:docChg chg="custSel modSld">
      <pc:chgData name="Stewart Gale" userId="3647ddd2-6040-41ae-a96d-232c23482af8" providerId="ADAL" clId="{6B37DE49-8C6A-4275-9E48-9D77DA1B1E9B}" dt="2022-09-16T04:56:29.943" v="158" actId="313"/>
      <pc:docMkLst>
        <pc:docMk/>
      </pc:docMkLst>
      <pc:sldChg chg="modSp mod">
        <pc:chgData name="Stewart Gale" userId="3647ddd2-6040-41ae-a96d-232c23482af8" providerId="ADAL" clId="{6B37DE49-8C6A-4275-9E48-9D77DA1B1E9B}" dt="2022-09-06T10:03:18.860" v="1" actId="207"/>
        <pc:sldMkLst>
          <pc:docMk/>
          <pc:sldMk cId="3584699295" sldId="272"/>
        </pc:sldMkLst>
        <pc:spChg chg="mod">
          <ac:chgData name="Stewart Gale" userId="3647ddd2-6040-41ae-a96d-232c23482af8" providerId="ADAL" clId="{6B37DE49-8C6A-4275-9E48-9D77DA1B1E9B}" dt="2022-09-06T10:03:18.860" v="1" actId="207"/>
          <ac:spMkLst>
            <pc:docMk/>
            <pc:sldMk cId="3584699295" sldId="272"/>
            <ac:spMk id="20" creationId="{00000000-0000-0000-0000-000000000000}"/>
          </ac:spMkLst>
        </pc:spChg>
      </pc:sldChg>
      <pc:sldChg chg="modSp mod">
        <pc:chgData name="Stewart Gale" userId="3647ddd2-6040-41ae-a96d-232c23482af8" providerId="ADAL" clId="{6B37DE49-8C6A-4275-9E48-9D77DA1B1E9B}" dt="2022-09-06T10:03:32.801" v="3" actId="207"/>
        <pc:sldMkLst>
          <pc:docMk/>
          <pc:sldMk cId="454983114" sldId="274"/>
        </pc:sldMkLst>
        <pc:spChg chg="mod">
          <ac:chgData name="Stewart Gale" userId="3647ddd2-6040-41ae-a96d-232c23482af8" providerId="ADAL" clId="{6B37DE49-8C6A-4275-9E48-9D77DA1B1E9B}" dt="2022-09-06T10:03:32.801" v="3" actId="207"/>
          <ac:spMkLst>
            <pc:docMk/>
            <pc:sldMk cId="454983114" sldId="274"/>
            <ac:spMk id="34" creationId="{00000000-0000-0000-0000-000000000000}"/>
          </ac:spMkLst>
        </pc:spChg>
      </pc:sldChg>
      <pc:sldChg chg="modSp mod">
        <pc:chgData name="Stewart Gale" userId="3647ddd2-6040-41ae-a96d-232c23482af8" providerId="ADAL" clId="{6B37DE49-8C6A-4275-9E48-9D77DA1B1E9B}" dt="2022-09-16T04:56:29.943" v="158" actId="313"/>
        <pc:sldMkLst>
          <pc:docMk/>
          <pc:sldMk cId="1628312337" sldId="275"/>
        </pc:sldMkLst>
        <pc:spChg chg="mod">
          <ac:chgData name="Stewart Gale" userId="3647ddd2-6040-41ae-a96d-232c23482af8" providerId="ADAL" clId="{6B37DE49-8C6A-4275-9E48-9D77DA1B1E9B}" dt="2022-09-16T04:55:05.422" v="117" actId="1076"/>
          <ac:spMkLst>
            <pc:docMk/>
            <pc:sldMk cId="1628312337" sldId="275"/>
            <ac:spMk id="8" creationId="{00000000-0000-0000-0000-000000000000}"/>
          </ac:spMkLst>
        </pc:spChg>
        <pc:spChg chg="mod">
          <ac:chgData name="Stewart Gale" userId="3647ddd2-6040-41ae-a96d-232c23482af8" providerId="ADAL" clId="{6B37DE49-8C6A-4275-9E48-9D77DA1B1E9B}" dt="2022-09-16T04:56:29.943" v="158" actId="313"/>
          <ac:spMkLst>
            <pc:docMk/>
            <pc:sldMk cId="1628312337" sldId="275"/>
            <ac:spMk id="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4F4C-175F-44A4-8272-BD92778AA188}" type="datetimeFigureOut">
              <a:rPr lang="en-GB" smtClean="0"/>
              <a:t>16/09/2022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B3EA-F396-4D5F-B4FE-9274F9785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654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4F4C-175F-44A4-8272-BD92778AA188}" type="datetimeFigureOut">
              <a:rPr lang="en-GB" smtClean="0"/>
              <a:t>16/09/2022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B3EA-F396-4D5F-B4FE-9274F9785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0400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4F4C-175F-44A4-8272-BD92778AA188}" type="datetimeFigureOut">
              <a:rPr lang="en-GB" smtClean="0"/>
              <a:t>16/09/2022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B3EA-F396-4D5F-B4FE-9274F9785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4F4C-175F-44A4-8272-BD92778AA188}" type="datetimeFigureOut">
              <a:rPr lang="en-GB" smtClean="0"/>
              <a:t>16/09/2022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B3EA-F396-4D5F-B4FE-9274F9785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641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4F4C-175F-44A4-8272-BD92778AA188}" type="datetimeFigureOut">
              <a:rPr lang="en-GB" smtClean="0"/>
              <a:t>16/09/2022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B3EA-F396-4D5F-B4FE-9274F9785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621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4F4C-175F-44A4-8272-BD92778AA188}" type="datetimeFigureOut">
              <a:rPr lang="en-GB" smtClean="0"/>
              <a:t>16/09/2022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B3EA-F396-4D5F-B4FE-9274F9785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703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4F4C-175F-44A4-8272-BD92778AA188}" type="datetimeFigureOut">
              <a:rPr lang="en-GB" smtClean="0"/>
              <a:t>16/09/2022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B3EA-F396-4D5F-B4FE-9274F9785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4641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4F4C-175F-44A4-8272-BD92778AA188}" type="datetimeFigureOut">
              <a:rPr lang="en-GB" smtClean="0"/>
              <a:t>16/09/2022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B3EA-F396-4D5F-B4FE-9274F9785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6568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4F4C-175F-44A4-8272-BD92778AA188}" type="datetimeFigureOut">
              <a:rPr lang="en-GB" smtClean="0"/>
              <a:t>16/09/2022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B3EA-F396-4D5F-B4FE-9274F9785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163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4F4C-175F-44A4-8272-BD92778AA188}" type="datetimeFigureOut">
              <a:rPr lang="en-GB" smtClean="0"/>
              <a:t>16/09/2022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B3EA-F396-4D5F-B4FE-9274F9785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831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4F4C-175F-44A4-8272-BD92778AA188}" type="datetimeFigureOut">
              <a:rPr lang="en-GB" smtClean="0"/>
              <a:t>16/09/2022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B3EA-F396-4D5F-B4FE-9274F9785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9993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54F4C-175F-44A4-8272-BD92778AA188}" type="datetimeFigureOut">
              <a:rPr lang="en-GB" smtClean="0"/>
              <a:t>16/09/2022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6B3EA-F396-4D5F-B4FE-9274F9785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050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0.png"/><Relationship Id="rId2" Type="http://schemas.openxmlformats.org/officeDocument/2006/relationships/image" Target="../media/image89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0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12" Type="http://schemas.openxmlformats.org/officeDocument/2006/relationships/image" Target="../media/image4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9.png"/><Relationship Id="rId5" Type="http://schemas.openxmlformats.org/officeDocument/2006/relationships/image" Target="../media/image37.png"/><Relationship Id="rId10" Type="http://schemas.openxmlformats.org/officeDocument/2006/relationships/image" Target="../media/image31.png"/><Relationship Id="rId4" Type="http://schemas.openxmlformats.org/officeDocument/2006/relationships/image" Target="../media/image36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2579" y="1111528"/>
            <a:ext cx="1120684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</a:t>
            </a:r>
            <a:r>
              <a:rPr lang="en-GB" sz="138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Surds</a:t>
            </a:r>
          </a:p>
          <a:p>
            <a:pPr algn="ctr"/>
            <a:r>
              <a:rPr lang="en-GB" sz="13800" b="1" dirty="0">
                <a:solidFill>
                  <a:srgbClr val="000000"/>
                </a:solidFill>
                <a:latin typeface="Calibri" panose="020F0502020204030204" pitchFamily="34" charset="0"/>
              </a:rPr>
              <a:t>(Simplifying)</a:t>
            </a:r>
            <a:r>
              <a:rPr lang="en-GB" sz="13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0794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198716" y="141916"/>
                <a:ext cx="6374566" cy="14391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8000" b="1" dirty="0"/>
                  <a:t>Simplify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1" i="1" smtClean="0">
                            <a:latin typeface="Cambria Math" panose="02040503050406030204" pitchFamily="18" charset="0"/>
                          </a:rPr>
                          <m:t>𝟏𝟎𝟖</m:t>
                        </m:r>
                      </m:e>
                    </m:rad>
                  </m:oMath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8716" y="141916"/>
                <a:ext cx="6374566" cy="1439112"/>
              </a:xfrm>
              <a:prstGeom prst="rect">
                <a:avLst/>
              </a:prstGeom>
              <a:blipFill>
                <a:blip r:embed="rId2"/>
                <a:stretch>
                  <a:fillRect l="-8230" t="-9746" b="-389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285802" y="5160231"/>
                <a:ext cx="5712718" cy="14433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8000" dirty="0"/>
                  <a:t>Answer: </a:t>
                </a:r>
                <a14:m>
                  <m:oMath xmlns:m="http://schemas.openxmlformats.org/officeDocument/2006/math">
                    <m:r>
                      <a:rPr lang="en-GB" sz="8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ad>
                      <m:radPr>
                        <m:degHide m:val="on"/>
                        <m:ctrlPr>
                          <a:rPr lang="en-GB" sz="8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5802" y="5160231"/>
                <a:ext cx="5712718" cy="1443344"/>
              </a:xfrm>
              <a:prstGeom prst="rect">
                <a:avLst/>
              </a:prstGeom>
              <a:blipFill>
                <a:blip r:embed="rId3"/>
                <a:stretch>
                  <a:fillRect l="-9072" t="-9705" b="-383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316173" y="2570250"/>
                <a:ext cx="3693062" cy="14684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36</m:t>
                          </m:r>
                        </m:e>
                      </m:rad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 </m:t>
                      </m:r>
                      <m:rad>
                        <m:radPr>
                          <m:degHide m:val="on"/>
                          <m:ctrlPr>
                            <a:rPr lang="en-GB" sz="8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6173" y="2570250"/>
                <a:ext cx="3693062" cy="14684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795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198716" y="141916"/>
                <a:ext cx="5760616" cy="14518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8000" b="1" dirty="0"/>
                  <a:t>Simplify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1" i="1" smtClean="0">
                            <a:latin typeface="Cambria Math" panose="02040503050406030204" pitchFamily="18" charset="0"/>
                          </a:rPr>
                          <m:t>𝟕𝟓</m:t>
                        </m:r>
                      </m:e>
                    </m:rad>
                  </m:oMath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8716" y="141916"/>
                <a:ext cx="5760616" cy="1451872"/>
              </a:xfrm>
              <a:prstGeom prst="rect">
                <a:avLst/>
              </a:prstGeom>
              <a:blipFill>
                <a:blip r:embed="rId2"/>
                <a:stretch>
                  <a:fillRect l="-9101" t="-8824" b="-38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3285802" y="5160231"/>
            <a:ext cx="357860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dirty="0"/>
              <a:t>Answer:</a:t>
            </a:r>
            <a:endParaRPr lang="en-GB" sz="8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316173" y="2570250"/>
                <a:ext cx="3693062" cy="14934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e>
                      </m:rad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 </m:t>
                      </m:r>
                      <m:rad>
                        <m:radPr>
                          <m:degHide m:val="on"/>
                          <m:ctrlPr>
                            <a:rPr lang="en-GB" sz="8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6173" y="2570250"/>
                <a:ext cx="3693062" cy="14934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128483" y="5087742"/>
                <a:ext cx="2318775" cy="14684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GB" sz="8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8483" y="5087742"/>
                <a:ext cx="2318775" cy="14684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780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774172" y="141916"/>
                <a:ext cx="7474727" cy="14518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8000" b="1" dirty="0"/>
                  <a:t>Evaluate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1" i="1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rad>
                    <m:rad>
                      <m:radPr>
                        <m:degHide m:val="on"/>
                        <m:ctrlPr>
                          <a:rPr lang="en-GB" sz="8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1" i="1" smtClean="0">
                            <a:latin typeface="Cambria Math" panose="02040503050406030204" pitchFamily="18" charset="0"/>
                          </a:rPr>
                          <m:t>𝟓𝟎</m:t>
                        </m:r>
                      </m:e>
                    </m:rad>
                  </m:oMath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4172" y="141916"/>
                <a:ext cx="7474727" cy="1451872"/>
              </a:xfrm>
              <a:prstGeom prst="rect">
                <a:avLst/>
              </a:prstGeom>
              <a:blipFill>
                <a:blip r:embed="rId2"/>
                <a:stretch>
                  <a:fillRect l="-6933" t="-8824" b="-38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3285802" y="5160231"/>
            <a:ext cx="357860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dirty="0"/>
              <a:t>Answer:</a:t>
            </a:r>
            <a:endParaRPr lang="en-GB" sz="8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206813" y="2466835"/>
                <a:ext cx="8156385" cy="14934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GB" sz="8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8000" dirty="0" smtClean="0">
                              <a:solidFill>
                                <a:srgbClr val="FF0000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8000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8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GB" sz="8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rad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813" y="2466835"/>
                <a:ext cx="8156385" cy="14934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048510" y="5228093"/>
                <a:ext cx="1645001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GB" sz="8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8510" y="5228093"/>
                <a:ext cx="1645001" cy="1323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4438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676201" y="261659"/>
                <a:ext cx="7474727" cy="14964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8000" b="1" dirty="0"/>
                  <a:t>Evaluate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  <m:rad>
                      <m:radPr>
                        <m:degHide m:val="on"/>
                        <m:ctrlPr>
                          <a:rPr lang="en-GB" sz="8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1" i="1" smtClean="0">
                            <a:latin typeface="Cambria Math" panose="02040503050406030204" pitchFamily="18" charset="0"/>
                          </a:rPr>
                          <m:t>𝟐𝟕</m:t>
                        </m:r>
                      </m:e>
                    </m:rad>
                  </m:oMath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6201" y="261659"/>
                <a:ext cx="7474727" cy="1496435"/>
              </a:xfrm>
              <a:prstGeom prst="rect">
                <a:avLst/>
              </a:prstGeom>
              <a:blipFill>
                <a:blip r:embed="rId2"/>
                <a:stretch>
                  <a:fillRect l="-6933" t="-8980" b="-3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4085902" y="5198331"/>
            <a:ext cx="357860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dirty="0"/>
              <a:t>Answer:</a:t>
            </a:r>
            <a:endParaRPr lang="en-GB" sz="8000" b="1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676201" y="2651892"/>
                <a:ext cx="6963097" cy="14934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GB" sz="80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8000" dirty="0" smtClean="0">
                              <a:solidFill>
                                <a:srgbClr val="0000FF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8000" dirty="0">
                              <a:solidFill>
                                <a:srgbClr val="0000FF"/>
                              </a:solidFill>
                            </a:rPr>
                            <m:t> </m:t>
                          </m:r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27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8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𝟖𝟏</m:t>
                          </m:r>
                        </m:e>
                      </m:rad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6201" y="2651892"/>
                <a:ext cx="6963097" cy="14934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846304" y="5198330"/>
                <a:ext cx="1031051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GB" sz="80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6304" y="5198330"/>
                <a:ext cx="1031051" cy="1323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95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774173" y="141916"/>
                <a:ext cx="5961614" cy="17139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8000" b="1" dirty="0"/>
                  <a:t>Evaluate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ad>
                          <m:radPr>
                            <m:degHide m:val="on"/>
                            <m:ctrlPr>
                              <a:rPr lang="en-GB" sz="80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80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</m:rad>
                      </m:e>
                      <m:sup>
                        <m:r>
                          <a:rPr lang="en-GB" sz="8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4173" y="141916"/>
                <a:ext cx="5961614" cy="1713931"/>
              </a:xfrm>
              <a:prstGeom prst="rect">
                <a:avLst/>
              </a:prstGeom>
              <a:blipFill>
                <a:blip r:embed="rId2"/>
                <a:stretch>
                  <a:fillRect l="-8691" b="-334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3470859" y="4975174"/>
            <a:ext cx="357860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dirty="0"/>
              <a:t>Answer:</a:t>
            </a:r>
            <a:endParaRPr lang="en-GB" sz="8000" b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212257" y="2445063"/>
                <a:ext cx="6757572" cy="14934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m:rPr>
                              <m:nor/>
                            </m:rPr>
                            <a:rPr lang="en-GB" sz="80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8000" dirty="0" smtClean="0">
                              <a:solidFill>
                                <a:srgbClr val="00B050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8000" dirty="0">
                              <a:solidFill>
                                <a:srgbClr val="00B050"/>
                              </a:solidFill>
                            </a:rPr>
                            <m:t> </m:t>
                          </m:r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8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e>
                      </m:rad>
                    </m:oMath>
                  </m:oMathPara>
                </a14:m>
                <a:endParaRPr lang="en-GB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2257" y="2445063"/>
                <a:ext cx="6757572" cy="14934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200844" y="5033111"/>
                <a:ext cx="1031051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80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844" y="5033111"/>
                <a:ext cx="1031051" cy="1323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5376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730629" y="169130"/>
                <a:ext cx="7474727" cy="14964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8000" b="1" dirty="0"/>
                  <a:t>Evaluate 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1" i="1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  <m:rad>
                      <m:radPr>
                        <m:degHide m:val="on"/>
                        <m:ctrlPr>
                          <a:rPr lang="en-GB" sz="8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629" y="169130"/>
                <a:ext cx="7474727" cy="1496435"/>
              </a:xfrm>
              <a:prstGeom prst="rect">
                <a:avLst/>
              </a:prstGeom>
              <a:blipFill>
                <a:blip r:embed="rId2"/>
                <a:stretch>
                  <a:fillRect l="-7015" t="-9388" b="-338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3781102" y="5133017"/>
            <a:ext cx="357860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dirty="0"/>
              <a:t>Answer:</a:t>
            </a:r>
            <a:endParaRPr lang="en-GB" sz="80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804106" y="2015076"/>
                <a:ext cx="6837914" cy="14684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GB" sz="8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GB" sz="800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8000" dirty="0" smtClean="0">
                              <a:solidFill>
                                <a:schemeClr val="tx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8000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ad>
                        <m:radPr>
                          <m:degHide m:val="on"/>
                          <m:ctrlPr>
                            <a:rPr lang="en-GB" sz="8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</m:rad>
                    </m:oMath>
                  </m:oMathPara>
                </a14:m>
                <a:endParaRPr lang="en-GB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4106" y="2015076"/>
                <a:ext cx="6837914" cy="14684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272058" y="3396921"/>
                <a:ext cx="3598677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000" b="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en-GB" sz="800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8000" dirty="0">
                          <a:solidFill>
                            <a:srgbClr val="C00000"/>
                          </a:solidFill>
                        </a:rPr>
                        <m:t>x</m:t>
                      </m:r>
                      <m:r>
                        <m:rPr>
                          <m:nor/>
                        </m:rPr>
                        <a:rPr lang="en-GB" sz="8000" i="0" dirty="0" smtClean="0">
                          <a:solidFill>
                            <a:srgbClr val="C00000"/>
                          </a:solidFill>
                        </a:rPr>
                        <m:t> 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2058" y="3396921"/>
                <a:ext cx="3598677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359710" y="5214847"/>
                <a:ext cx="1645001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en-GB" sz="8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9710" y="5214847"/>
                <a:ext cx="1645001" cy="1323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477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88082" y="2180452"/>
                <a:ext cx="3728355" cy="10400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e>
                    </m:rad>
                  </m:oMath>
                </a14:m>
                <a:r>
                  <a:rPr lang="en-GB" sz="5400" dirty="0"/>
                  <a:t>  ÷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GB" sz="5400" dirty="0"/>
                  <a:t> =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8082" y="2180452"/>
                <a:ext cx="3728355" cy="1040028"/>
              </a:xfrm>
              <a:prstGeom prst="rect">
                <a:avLst/>
              </a:prstGeom>
              <a:blipFill>
                <a:blip r:embed="rId2"/>
                <a:stretch>
                  <a:fillRect t="-8235" r="-11620" b="-323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8123092" y="2228796"/>
            <a:ext cx="7130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60868" y="3325971"/>
                <a:ext cx="3755569" cy="10400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e>
                    </m:rad>
                  </m:oMath>
                </a14:m>
                <a:r>
                  <a:rPr lang="en-GB" sz="5400" dirty="0"/>
                  <a:t>  ÷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GB" sz="5400" dirty="0"/>
                  <a:t> =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0868" y="3325971"/>
                <a:ext cx="3755569" cy="1040028"/>
              </a:xfrm>
              <a:prstGeom prst="rect">
                <a:avLst/>
              </a:prstGeom>
              <a:blipFill>
                <a:blip r:embed="rId3"/>
                <a:stretch>
                  <a:fillRect t="-8235" r="-10877" b="-323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612574" y="1186773"/>
                <a:ext cx="3809998" cy="10400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</m:rad>
                  </m:oMath>
                </a14:m>
                <a:r>
                  <a:rPr lang="en-GB" sz="5400" dirty="0"/>
                  <a:t>               = 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574" y="1186773"/>
                <a:ext cx="3809998" cy="1040028"/>
              </a:xfrm>
              <a:prstGeom prst="rect">
                <a:avLst/>
              </a:prstGeom>
              <a:blipFill>
                <a:blip r:embed="rId4"/>
                <a:stretch>
                  <a:fillRect t="-8235" r="-13440" b="-323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8147584" y="1164789"/>
            <a:ext cx="7130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59529" y="142814"/>
            <a:ext cx="59708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Dividing Surds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63588" y="4437002"/>
                <a:ext cx="3777341" cy="1002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e>
                    </m:rad>
                  </m:oMath>
                </a14:m>
                <a:r>
                  <a:rPr lang="en-GB" sz="5400" dirty="0"/>
                  <a:t>  ÷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rad>
                  </m:oMath>
                </a14:m>
                <a:r>
                  <a:rPr lang="en-GB" sz="5400" dirty="0"/>
                  <a:t> = 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3588" y="4437002"/>
                <a:ext cx="3777341" cy="1002647"/>
              </a:xfrm>
              <a:prstGeom prst="rect">
                <a:avLst/>
              </a:prstGeom>
              <a:blipFill>
                <a:blip r:embed="rId5"/>
                <a:stretch>
                  <a:fillRect t="-8537" r="-10178" b="-371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441670" y="2212964"/>
                <a:ext cx="1681422" cy="10014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</m:rad>
                  </m:oMath>
                </a14:m>
                <a:r>
                  <a:rPr lang="en-GB" sz="5400" dirty="0"/>
                  <a:t> = 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1670" y="2212964"/>
                <a:ext cx="1681422" cy="1001493"/>
              </a:xfrm>
              <a:prstGeom prst="rect">
                <a:avLst/>
              </a:prstGeom>
              <a:blipFill>
                <a:blip r:embed="rId6"/>
                <a:stretch>
                  <a:fillRect t="-8537" r="-18116" b="-371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8123092" y="3324983"/>
            <a:ext cx="7130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6441670" y="3309151"/>
                <a:ext cx="1681422" cy="10014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</m:rad>
                  </m:oMath>
                </a14:m>
                <a:r>
                  <a:rPr lang="en-GB" sz="5400" dirty="0"/>
                  <a:t> = </a:t>
                </a: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1670" y="3309151"/>
                <a:ext cx="1681422" cy="1001493"/>
              </a:xfrm>
              <a:prstGeom prst="rect">
                <a:avLst/>
              </a:prstGeom>
              <a:blipFill>
                <a:blip r:embed="rId7"/>
                <a:stretch>
                  <a:fillRect t="-8537" r="-18116" b="-371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8147584" y="4437002"/>
            <a:ext cx="7130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6466162" y="4421170"/>
                <a:ext cx="1681422" cy="10014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</m:rad>
                  </m:oMath>
                </a14:m>
                <a:r>
                  <a:rPr lang="en-GB" sz="5400" dirty="0"/>
                  <a:t> = </a:t>
                </a: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6162" y="4421170"/>
                <a:ext cx="1681422" cy="1001493"/>
              </a:xfrm>
              <a:prstGeom prst="rect">
                <a:avLst/>
              </a:prstGeom>
              <a:blipFill>
                <a:blip r:embed="rId8"/>
                <a:stretch>
                  <a:fillRect t="-8485" r="-18116" b="-363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902490" y="5618181"/>
                <a:ext cx="3438439" cy="1002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rad>
                  </m:oMath>
                </a14:m>
                <a:r>
                  <a:rPr lang="en-GB" sz="5400" dirty="0"/>
                  <a:t>  ÷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rad>
                  </m:oMath>
                </a14:m>
                <a:r>
                  <a:rPr lang="en-GB" sz="5400" dirty="0"/>
                  <a:t> = 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2490" y="5618181"/>
                <a:ext cx="3438439" cy="1002647"/>
              </a:xfrm>
              <a:prstGeom prst="rect">
                <a:avLst/>
              </a:prstGeom>
              <a:blipFill>
                <a:blip r:embed="rId9"/>
                <a:stretch>
                  <a:fillRect t="-7927" r="-10816" b="-378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422572" y="5387854"/>
                <a:ext cx="1064329" cy="14701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2572" y="5387854"/>
                <a:ext cx="1064329" cy="147014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79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2" grpId="0"/>
      <p:bldP spid="16" grpId="0"/>
      <p:bldP spid="17" grpId="0"/>
      <p:bldP spid="18" grpId="0"/>
      <p:bldP spid="19" grpId="0"/>
      <p:bldP spid="20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023058" y="271908"/>
                <a:ext cx="8655828" cy="14433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8000" b="1" dirty="0"/>
                  <a:t>Evaluate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e>
                    </m:rad>
                    <m:r>
                      <a:rPr lang="en-GB" sz="8000" b="1" i="1" smtClean="0">
                        <a:latin typeface="Cambria Math" panose="02040503050406030204" pitchFamily="18" charset="0"/>
                      </a:rPr>
                      <m:t>÷</m:t>
                    </m:r>
                    <m:rad>
                      <m:radPr>
                        <m:degHide m:val="on"/>
                        <m:ctrlPr>
                          <a:rPr lang="en-GB" sz="8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058" y="271908"/>
                <a:ext cx="8655828" cy="1443344"/>
              </a:xfrm>
              <a:prstGeom prst="rect">
                <a:avLst/>
              </a:prstGeom>
              <a:blipFill>
                <a:blip r:embed="rId2"/>
                <a:stretch>
                  <a:fillRect l="-6056" t="-9322" b="-394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249188" y="5133017"/>
                <a:ext cx="4424994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8000" dirty="0"/>
                  <a:t>Answer: </a:t>
                </a:r>
                <a14:m>
                  <m:oMath xmlns:m="http://schemas.openxmlformats.org/officeDocument/2006/math">
                    <m:r>
                      <a:rPr lang="en-GB" sz="8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GB" sz="8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188" y="5133017"/>
                <a:ext cx="4424994" cy="1323439"/>
              </a:xfrm>
              <a:prstGeom prst="rect">
                <a:avLst/>
              </a:prstGeom>
              <a:blipFill>
                <a:blip r:embed="rId3"/>
                <a:stretch>
                  <a:fillRect l="-11708" t="-19355" b="-42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104813" y="2499489"/>
                <a:ext cx="8081608" cy="14934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m:rPr>
                              <m:nor/>
                            </m:rPr>
                            <a:rPr lang="en-GB" sz="8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80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÷</m:t>
                          </m:r>
                          <m:r>
                            <m:rPr>
                              <m:nor/>
                            </m:rPr>
                            <a:rPr lang="en-GB" sz="8000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a:rPr lang="en-GB" sz="8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8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rad>
                    </m:oMath>
                  </m:oMathPara>
                </a14:m>
                <a:endParaRPr lang="en-GB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4813" y="2499489"/>
                <a:ext cx="8081608" cy="14934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274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023058" y="271908"/>
                <a:ext cx="8655828" cy="14964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8000" b="1" dirty="0"/>
                  <a:t>Evaluate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𝟓𝟎</m:t>
                        </m:r>
                      </m:e>
                    </m:rad>
                    <m:r>
                      <a:rPr lang="en-GB" sz="8000" b="1" i="1" smtClean="0">
                        <a:latin typeface="Cambria Math" panose="02040503050406030204" pitchFamily="18" charset="0"/>
                      </a:rPr>
                      <m:t>÷</m:t>
                    </m:r>
                    <m:rad>
                      <m:radPr>
                        <m:degHide m:val="on"/>
                        <m:ctrlPr>
                          <a:rPr lang="en-GB" sz="8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rad>
                  </m:oMath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058" y="271908"/>
                <a:ext cx="8655828" cy="1496435"/>
              </a:xfrm>
              <a:prstGeom prst="rect">
                <a:avLst/>
              </a:prstGeom>
              <a:blipFill>
                <a:blip r:embed="rId2"/>
                <a:stretch>
                  <a:fillRect l="-6056" t="-8571" b="-346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4172988" y="5089474"/>
            <a:ext cx="36128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0" dirty="0"/>
              <a:t>Answer:</a:t>
            </a:r>
            <a:endParaRPr lang="en-GB" sz="8000" b="1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104813" y="2499489"/>
                <a:ext cx="8081608" cy="14934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  <m:r>
                            <m:rPr>
                              <m:nor/>
                            </m:rPr>
                            <a:rPr lang="en-GB" sz="8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80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÷</m:t>
                          </m:r>
                          <m:r>
                            <m:rPr>
                              <m:nor/>
                            </m:rPr>
                            <a:rPr lang="en-GB" sz="8000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a:rPr lang="en-GB" sz="8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8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e>
                      </m:rad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4813" y="2499489"/>
                <a:ext cx="8081608" cy="14934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785847" y="5174305"/>
                <a:ext cx="1031051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8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5847" y="5174305"/>
                <a:ext cx="1031051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461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892429" y="288236"/>
                <a:ext cx="8655828" cy="14433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8000" b="1" dirty="0"/>
                  <a:t>Evaluate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1" i="1" smtClean="0">
                            <a:latin typeface="Cambria Math" panose="02040503050406030204" pitchFamily="18" charset="0"/>
                          </a:rPr>
                          <m:t>𝟕𝟐</m:t>
                        </m:r>
                      </m:e>
                    </m:rad>
                    <m:r>
                      <a:rPr lang="en-GB" sz="8000" b="1" i="1" smtClean="0">
                        <a:latin typeface="Cambria Math" panose="02040503050406030204" pitchFamily="18" charset="0"/>
                      </a:rPr>
                      <m:t>÷</m:t>
                    </m:r>
                    <m:rad>
                      <m:radPr>
                        <m:degHide m:val="on"/>
                        <m:ctrlPr>
                          <a:rPr lang="en-GB" sz="8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rad>
                  </m:oMath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2429" y="288236"/>
                <a:ext cx="8655828" cy="1443344"/>
              </a:xfrm>
              <a:prstGeom prst="rect">
                <a:avLst/>
              </a:prstGeom>
              <a:blipFill>
                <a:blip r:embed="rId2"/>
                <a:stretch>
                  <a:fillRect l="-5986" t="-9283" b="-388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4118559" y="5149345"/>
            <a:ext cx="357860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dirty="0"/>
              <a:t>Answer:</a:t>
            </a:r>
            <a:endParaRPr lang="en-GB" sz="8000" b="1" dirty="0">
              <a:solidFill>
                <a:srgbClr val="FF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974184" y="2515817"/>
                <a:ext cx="8081608" cy="14934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cap="all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72</m:t>
                          </m:r>
                          <m:r>
                            <m:rPr>
                              <m:nor/>
                            </m:rPr>
                            <a:rPr lang="en-GB" sz="8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80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÷</m:t>
                          </m:r>
                          <m:r>
                            <m:rPr>
                              <m:nor/>
                            </m:rPr>
                            <a:rPr lang="en-GB" sz="8000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a:rPr lang="en-GB" sz="80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8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1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𝟑𝟔</m:t>
                          </m:r>
                        </m:e>
                      </m:rad>
                    </m:oMath>
                  </m:oMathPara>
                </a14:m>
                <a:endParaRPr lang="en-GB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4184" y="2515817"/>
                <a:ext cx="8081608" cy="14934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697167" y="5149344"/>
                <a:ext cx="1031051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GB" sz="8000" b="1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7167" y="5149344"/>
                <a:ext cx="1031051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3625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944662" y="2239469"/>
                <a:ext cx="1210139" cy="10180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e>
                      </m:rad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662" y="2239469"/>
                <a:ext cx="1210139" cy="10180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426493" y="2830033"/>
                <a:ext cx="1210139" cy="102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</m:e>
                      </m:rad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6493" y="2830033"/>
                <a:ext cx="1210139" cy="10211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069504" y="3576863"/>
                <a:ext cx="1945917" cy="102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100</m:t>
                          </m:r>
                        </m:e>
                      </m:rad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504" y="3576863"/>
                <a:ext cx="1945917" cy="10211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7411251" y="2335228"/>
                <a:ext cx="1210139" cy="102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1251" y="2335228"/>
                <a:ext cx="1210139" cy="102111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8769652" y="2722578"/>
                <a:ext cx="1623714" cy="102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e>
                      </m:rad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9652" y="2722578"/>
                <a:ext cx="1623714" cy="102111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6676904" y="3829293"/>
                <a:ext cx="1623714" cy="10379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e>
                      </m:rad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6904" y="3829293"/>
                <a:ext cx="1623714" cy="10379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8016321" y="5326861"/>
                <a:ext cx="1623714" cy="102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80</m:t>
                          </m:r>
                        </m:e>
                      </m:rad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6321" y="5326861"/>
                <a:ext cx="1623714" cy="102111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6"/>
          <p:cNvSpPr/>
          <p:nvPr/>
        </p:nvSpPr>
        <p:spPr>
          <a:xfrm>
            <a:off x="852360" y="1760187"/>
            <a:ext cx="4599053" cy="4842532"/>
          </a:xfrm>
          <a:prstGeom prst="ellipse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6502949" y="1760187"/>
            <a:ext cx="4599053" cy="484253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323936" y="4257962"/>
                <a:ext cx="1623714" cy="102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16</m:t>
                          </m:r>
                        </m:e>
                      </m:rad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3936" y="4257962"/>
                <a:ext cx="1623714" cy="102111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1647122" y="5074181"/>
                <a:ext cx="1623714" cy="102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81</m:t>
                          </m:r>
                        </m:e>
                      </m:rad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7122" y="5074181"/>
                <a:ext cx="1623714" cy="102111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8922052" y="4106304"/>
                <a:ext cx="1210139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</m:e>
                      </m:rad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2052" y="4106304"/>
                <a:ext cx="1210139" cy="101566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310243" y="104757"/>
            <a:ext cx="114136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How have the following numbers </a:t>
            </a:r>
          </a:p>
          <a:p>
            <a:pPr algn="ctr"/>
            <a:r>
              <a:rPr lang="en-GB" sz="5400" dirty="0"/>
              <a:t>been grouped?</a:t>
            </a:r>
          </a:p>
        </p:txBody>
      </p:sp>
    </p:spTree>
    <p:extLst>
      <p:ext uri="{BB962C8B-B14F-4D97-AF65-F5344CB8AC3E}">
        <p14:creationId xmlns:p14="http://schemas.microsoft.com/office/powerpoint/2010/main" val="1570058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76114" y="262482"/>
            <a:ext cx="114076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Adding and Subtracting Surds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8992" y="1462811"/>
            <a:ext cx="109619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Adding and Subtracting surds is like simplifying algebraic expressions.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20787" y="3439885"/>
            <a:ext cx="43760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/>
              <a:t>7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/>
              <a:t> + 2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/>
              <a:t> =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606732" y="4998391"/>
                <a:ext cx="5790112" cy="1443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dirty="0"/>
                  <a:t>7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GB" sz="8000" dirty="0"/>
                  <a:t> </a:t>
                </a:r>
                <a14:m>
                  <m:oMath xmlns:m="http://schemas.openxmlformats.org/officeDocument/2006/math">
                    <m:r>
                      <a:rPr lang="en-US" sz="8000" b="0" i="1" dirty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8000" dirty="0"/>
                  <a:t> 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GB" sz="8000" dirty="0"/>
                  <a:t> =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6732" y="4998391"/>
                <a:ext cx="5790112" cy="1443344"/>
              </a:xfrm>
              <a:prstGeom prst="rect">
                <a:avLst/>
              </a:prstGeom>
              <a:blipFill>
                <a:blip r:embed="rId2"/>
                <a:stretch>
                  <a:fillRect l="-9062" t="-9283" r="-10221" b="-388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7601062" y="3460405"/>
            <a:ext cx="1257075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800" dirty="0">
                <a:solidFill>
                  <a:prstClr val="black"/>
                </a:solidFill>
              </a:rPr>
              <a:t>9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7677308" y="4998391"/>
                <a:ext cx="1945276" cy="14433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8000" dirty="0">
                    <a:solidFill>
                      <a:prstClr val="black"/>
                    </a:solidFill>
                  </a:rPr>
                  <a:t>9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en-GB" sz="1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7308" y="4998391"/>
                <a:ext cx="1945276" cy="1443344"/>
              </a:xfrm>
              <a:prstGeom prst="rect">
                <a:avLst/>
              </a:prstGeom>
              <a:blipFill>
                <a:blip r:embed="rId3"/>
                <a:stretch>
                  <a:fillRect l="-26563" t="-9283" b="-388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720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4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333049" y="2598689"/>
                <a:ext cx="3224024" cy="24129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13800" dirty="0">
                    <a:solidFill>
                      <a:prstClr val="black"/>
                    </a:solidFill>
                  </a:rPr>
                  <a:t>8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380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38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rad>
                  </m:oMath>
                </a14:m>
                <a:endParaRPr lang="en-GB" sz="138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3049" y="2598689"/>
                <a:ext cx="3224024" cy="2412905"/>
              </a:xfrm>
              <a:prstGeom prst="rect">
                <a:avLst/>
              </a:prstGeom>
              <a:blipFill>
                <a:blip r:embed="rId2"/>
                <a:stretch>
                  <a:fillRect l="-30057" t="-11616" b="-414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67787" y="303872"/>
                <a:ext cx="10909170" cy="17066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9600" b="1" dirty="0"/>
                  <a:t>Simplify  </a:t>
                </a:r>
                <a14:m>
                  <m:oMath xmlns:m="http://schemas.openxmlformats.org/officeDocument/2006/math">
                    <m:r>
                      <a:rPr lang="en-GB" sz="9600" b="0" i="1">
                        <a:latin typeface="Cambria Math" panose="02040503050406030204" pitchFamily="18" charset="0"/>
                      </a:rPr>
                      <m:t>5</m:t>
                    </m:r>
                    <m:rad>
                      <m:radPr>
                        <m:degHide m:val="on"/>
                        <m:ctrlPr>
                          <a:rPr lang="en-GB" sz="9600" i="1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9600" b="0" i="1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rad>
                  </m:oMath>
                </a14:m>
                <a:r>
                  <a:rPr lang="en-GB" sz="9600" dirty="0"/>
                  <a:t>  +  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9600" i="1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9600" b="0" i="1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rad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787" y="303872"/>
                <a:ext cx="10909170" cy="1706686"/>
              </a:xfrm>
              <a:prstGeom prst="rect">
                <a:avLst/>
              </a:prstGeom>
              <a:blipFill>
                <a:blip r:embed="rId3"/>
                <a:stretch>
                  <a:fillRect l="-5925" t="-10357" b="-4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4181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333049" y="2598689"/>
                <a:ext cx="3224024" cy="24129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13800" dirty="0">
                    <a:solidFill>
                      <a:prstClr val="black"/>
                    </a:solidFill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380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38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rad>
                  </m:oMath>
                </a14:m>
                <a:endParaRPr lang="en-GB" sz="138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3049" y="2598689"/>
                <a:ext cx="3224024" cy="2412905"/>
              </a:xfrm>
              <a:prstGeom prst="rect">
                <a:avLst/>
              </a:prstGeom>
              <a:blipFill>
                <a:blip r:embed="rId2"/>
                <a:stretch>
                  <a:fillRect l="-30057" t="-11616" b="-414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56902" y="320202"/>
                <a:ext cx="10876512" cy="17066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9600" b="1" dirty="0"/>
                  <a:t>Simplify  </a:t>
                </a:r>
                <a14:m>
                  <m:oMath xmlns:m="http://schemas.openxmlformats.org/officeDocument/2006/math">
                    <m:r>
                      <a:rPr lang="en-GB" sz="9600" b="0" i="1">
                        <a:latin typeface="Cambria Math" panose="02040503050406030204" pitchFamily="18" charset="0"/>
                      </a:rPr>
                      <m:t>5</m:t>
                    </m:r>
                    <m:rad>
                      <m:radPr>
                        <m:degHide m:val="on"/>
                        <m:ctrlPr>
                          <a:rPr lang="en-GB" sz="960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9600" b="0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rad>
                  </m:oMath>
                </a14:m>
                <a:r>
                  <a:rPr lang="en-GB" sz="9600" dirty="0"/>
                  <a:t> </a:t>
                </a:r>
                <a14:m>
                  <m:oMath xmlns:m="http://schemas.openxmlformats.org/officeDocument/2006/math">
                    <m:r>
                      <a:rPr lang="en-GB" sz="96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9600" dirty="0"/>
                  <a:t> 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960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9600" b="0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rad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902" y="320202"/>
                <a:ext cx="10876512" cy="1706686"/>
              </a:xfrm>
              <a:prstGeom prst="rect">
                <a:avLst/>
              </a:prstGeom>
              <a:blipFill>
                <a:blip r:embed="rId3"/>
                <a:stretch>
                  <a:fillRect l="-5942" t="-10394" b="-405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568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333049" y="2598689"/>
                <a:ext cx="3224024" cy="24158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13800" dirty="0">
                    <a:solidFill>
                      <a:prstClr val="black"/>
                    </a:solidFill>
                  </a:rPr>
                  <a:t>5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38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3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en-GB" sz="138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3049" y="2598689"/>
                <a:ext cx="3224024" cy="2415854"/>
              </a:xfrm>
              <a:prstGeom prst="rect">
                <a:avLst/>
              </a:prstGeom>
              <a:blipFill>
                <a:blip r:embed="rId2"/>
                <a:stretch>
                  <a:fillRect l="-30057" t="-11335" b="-413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994359" y="325644"/>
                <a:ext cx="10343113" cy="15878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8800" b="1" dirty="0"/>
                  <a:t>Simplify  </a:t>
                </a:r>
                <a14:m>
                  <m:oMath xmlns:m="http://schemas.openxmlformats.org/officeDocument/2006/math">
                    <m:r>
                      <a:rPr lang="en-GB" sz="8800" b="0" i="1" smtClean="0">
                        <a:latin typeface="Cambria Math" panose="02040503050406030204" pitchFamily="18" charset="0"/>
                      </a:rPr>
                      <m:t>6</m:t>
                    </m:r>
                    <m:rad>
                      <m:radPr>
                        <m:degHide m:val="on"/>
                        <m:ctrlPr>
                          <a:rPr lang="en-GB" sz="88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GB" sz="8800" dirty="0"/>
                  <a:t> </a:t>
                </a:r>
                <a14:m>
                  <m:oMath xmlns:m="http://schemas.openxmlformats.org/officeDocument/2006/math">
                    <m:r>
                      <a:rPr lang="en-GB" sz="8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800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8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359" y="325644"/>
                <a:ext cx="10343113" cy="1587807"/>
              </a:xfrm>
              <a:prstGeom prst="rect">
                <a:avLst/>
              </a:prstGeom>
              <a:blipFill>
                <a:blip r:embed="rId3"/>
                <a:stretch>
                  <a:fillRect l="-5598" t="-9962" b="-379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6176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195492" y="2598689"/>
                <a:ext cx="4685963" cy="25092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ad>
                        <m:radPr>
                          <m:degHide m:val="on"/>
                          <m:ctrlPr>
                            <a:rPr lang="en-GB" sz="13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3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5492" y="2598689"/>
                <a:ext cx="4685963" cy="25092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33745" y="276658"/>
                <a:ext cx="11415355" cy="14518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8000" b="1" dirty="0"/>
                  <a:t>Simplify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GB" sz="8000" dirty="0"/>
                  <a:t> </a:t>
                </a:r>
                <a14:m>
                  <m:oMath xmlns:m="http://schemas.openxmlformats.org/officeDocument/2006/math">
                    <m:r>
                      <a:rPr lang="en-GB" sz="8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 </m:t>
                    </m:r>
                    <m:r>
                      <a:rPr lang="en-GB" sz="8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ad>
                      <m:radPr>
                        <m:degHide m:val="on"/>
                        <m:ctrlPr>
                          <a:rPr lang="en-GB" sz="8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  <m:r>
                      <a:rPr lang="en-GB" sz="800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8000" dirty="0"/>
                  <a:t> </a:t>
                </a:r>
                <a14:m>
                  <m:oMath xmlns:m="http://schemas.openxmlformats.org/officeDocument/2006/math">
                    <m:r>
                      <a:rPr lang="en-GB" sz="80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</m:t>
                    </m:r>
                    <m:rad>
                      <m:radPr>
                        <m:degHide m:val="on"/>
                        <m:ctrlPr>
                          <a:rPr lang="en-GB" sz="8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745" y="276658"/>
                <a:ext cx="11415355" cy="1451872"/>
              </a:xfrm>
              <a:prstGeom prst="rect">
                <a:avLst/>
              </a:prstGeom>
              <a:blipFill>
                <a:blip r:embed="rId3"/>
                <a:stretch>
                  <a:fillRect l="-4538" t="-8787" b="-380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171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3992621" y="3164747"/>
            <a:ext cx="739247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800" dirty="0">
                <a:solidFill>
                  <a:prstClr val="black"/>
                </a:solidFill>
              </a:rPr>
              <a:t>Cannot Simplify</a:t>
            </a:r>
            <a:endParaRPr lang="en-GB" sz="8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67787" y="303872"/>
                <a:ext cx="10909170" cy="17088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9600" b="1" dirty="0"/>
                  <a:t>Simplify  </a:t>
                </a:r>
                <a14:m>
                  <m:oMath xmlns:m="http://schemas.openxmlformats.org/officeDocument/2006/math">
                    <m:r>
                      <a:rPr lang="en-GB" sz="9600" b="0" i="1">
                        <a:latin typeface="Cambria Math" panose="02040503050406030204" pitchFamily="18" charset="0"/>
                      </a:rPr>
                      <m:t>5</m:t>
                    </m:r>
                    <m:rad>
                      <m:radPr>
                        <m:degHide m:val="on"/>
                        <m:ctrlPr>
                          <a:rPr lang="en-GB" sz="960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9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GB" sz="9600" dirty="0"/>
                  <a:t>  +  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960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9600" b="0" i="1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rad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787" y="303872"/>
                <a:ext cx="10909170" cy="1708801"/>
              </a:xfrm>
              <a:prstGeom prst="rect">
                <a:avLst/>
              </a:prstGeom>
              <a:blipFill>
                <a:blip r:embed="rId2"/>
                <a:stretch>
                  <a:fillRect l="-5925" t="-10357" b="-4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547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3307735" y="5205816"/>
            <a:ext cx="357860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dirty="0">
                <a:solidFill>
                  <a:prstClr val="black"/>
                </a:solidFill>
              </a:rPr>
              <a:t>Answer:</a:t>
            </a:r>
            <a:endParaRPr lang="en-GB" sz="8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745472" y="201952"/>
                <a:ext cx="9243657" cy="14518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8000" b="1" dirty="0"/>
                  <a:t>Simplify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20</m:t>
                        </m:r>
                      </m:e>
                    </m:rad>
                  </m:oMath>
                </a14:m>
                <a:r>
                  <a:rPr lang="en-GB" sz="8000" dirty="0"/>
                  <a:t>  +  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i="1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5472" y="201952"/>
                <a:ext cx="9243657" cy="1451872"/>
              </a:xfrm>
              <a:prstGeom prst="rect">
                <a:avLst/>
              </a:prstGeom>
              <a:blipFill>
                <a:blip r:embed="rId3"/>
                <a:stretch>
                  <a:fillRect l="-5603" t="-8824" b="-38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947558" y="1788264"/>
                <a:ext cx="6139542" cy="14518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rad>
                    <m:rad>
                      <m:radPr>
                        <m:degHide m:val="on"/>
                        <m:ctrlPr>
                          <a:rPr lang="en-GB" sz="800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GB" sz="8000" dirty="0">
                    <a:solidFill>
                      <a:prstClr val="black"/>
                    </a:solidFill>
                  </a:rPr>
                  <a:t>  +  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i="1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i="1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endParaRPr lang="en-GB" sz="8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7558" y="1788264"/>
                <a:ext cx="6139542" cy="1451872"/>
              </a:xfrm>
              <a:prstGeom prst="rect">
                <a:avLst/>
              </a:prstGeom>
              <a:blipFill>
                <a:blip r:embed="rId4"/>
                <a:stretch>
                  <a:fillRect t="-8787" b="-380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627915" y="3445333"/>
                <a:ext cx="5312228" cy="14518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8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en-GB" sz="800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GB" sz="8000" dirty="0">
                    <a:solidFill>
                      <a:prstClr val="black"/>
                    </a:solidFill>
                  </a:rPr>
                  <a:t>  +  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i="1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i="1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endParaRPr lang="en-GB" sz="8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7915" y="3445333"/>
                <a:ext cx="5312228" cy="1451872"/>
              </a:xfrm>
              <a:prstGeom prst="rect">
                <a:avLst/>
              </a:prstGeom>
              <a:blipFill>
                <a:blip r:embed="rId5"/>
                <a:stretch>
                  <a:fillRect t="-8824" b="-38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021447" y="5141599"/>
                <a:ext cx="1991764" cy="14518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8000" b="1" dirty="0">
                    <a:solidFill>
                      <a:prstClr val="black"/>
                    </a:solidFill>
                  </a:rPr>
                  <a:t>5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b="1" i="1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1" i="1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rad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1447" y="5141599"/>
                <a:ext cx="1991764" cy="1451872"/>
              </a:xfrm>
              <a:prstGeom prst="rect">
                <a:avLst/>
              </a:prstGeom>
              <a:blipFill>
                <a:blip r:embed="rId6"/>
                <a:stretch>
                  <a:fillRect l="-26300" t="-8787" b="-380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67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3132072" y="5135061"/>
            <a:ext cx="391703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800" dirty="0">
                <a:solidFill>
                  <a:prstClr val="black"/>
                </a:solidFill>
              </a:rPr>
              <a:t>Answer:</a:t>
            </a:r>
            <a:endParaRPr lang="en-GB" sz="8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750915" y="107929"/>
                <a:ext cx="8922528" cy="14518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8000" b="1" dirty="0"/>
                  <a:t>Simplify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45</m:t>
                        </m:r>
                      </m:e>
                    </m:rad>
                  </m:oMath>
                </a14:m>
                <a:r>
                  <a:rPr lang="en-GB" sz="8000" dirty="0"/>
                  <a:t> </a:t>
                </a:r>
                <a14:m>
                  <m:oMath xmlns:m="http://schemas.openxmlformats.org/officeDocument/2006/math">
                    <m:r>
                      <a:rPr lang="en-GB" sz="80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8000" i="1">
                        <a:solidFill>
                          <a:srgbClr val="FF00FF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8000" dirty="0"/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0915" y="107929"/>
                <a:ext cx="8922528" cy="1451872"/>
              </a:xfrm>
              <a:prstGeom prst="rect">
                <a:avLst/>
              </a:prstGeom>
              <a:blipFill>
                <a:blip r:embed="rId3"/>
                <a:stretch>
                  <a:fillRect l="-5806" t="-8824" b="-38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953001" y="1875349"/>
                <a:ext cx="6139542" cy="14518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e>
                    </m:rad>
                    <m:rad>
                      <m:radPr>
                        <m:degHide m:val="on"/>
                        <m:ctrlPr>
                          <a:rPr lang="en-GB" sz="8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GB" sz="80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80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000" dirty="0">
                    <a:solidFill>
                      <a:prstClr val="black"/>
                    </a:solidFill>
                  </a:rPr>
                  <a:t> 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endParaRPr lang="en-GB" sz="8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1" y="1875349"/>
                <a:ext cx="6139542" cy="1451872"/>
              </a:xfrm>
              <a:prstGeom prst="rect">
                <a:avLst/>
              </a:prstGeom>
              <a:blipFill>
                <a:blip r:embed="rId4"/>
                <a:stretch>
                  <a:fillRect t="-8824" b="-38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584372" y="3418119"/>
                <a:ext cx="5312228" cy="14518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8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ad>
                      <m:radPr>
                        <m:degHide m:val="on"/>
                        <m:ctrlPr>
                          <a:rPr lang="en-GB" sz="8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GB" sz="80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80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000" dirty="0">
                    <a:solidFill>
                      <a:prstClr val="black"/>
                    </a:solidFill>
                  </a:rPr>
                  <a:t> 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endParaRPr lang="en-GB" sz="8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4372" y="3418119"/>
                <a:ext cx="5312228" cy="1451872"/>
              </a:xfrm>
              <a:prstGeom prst="rect">
                <a:avLst/>
              </a:prstGeom>
              <a:blipFill>
                <a:blip r:embed="rId5"/>
                <a:stretch>
                  <a:fillRect t="-8824" b="-38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154002" y="5064432"/>
                <a:ext cx="1855573" cy="1633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4002" y="5064432"/>
                <a:ext cx="1855573" cy="163358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390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219049" y="2016312"/>
                <a:ext cx="1291123" cy="11209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0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e>
                      </m:rad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9049" y="2016312"/>
                <a:ext cx="1291123" cy="11209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700880" y="2606876"/>
                <a:ext cx="1291123" cy="11243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6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</m:e>
                      </m:rad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880" y="2606876"/>
                <a:ext cx="1291123" cy="11243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343891" y="3353706"/>
                <a:ext cx="2143920" cy="11243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6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100</m:t>
                          </m:r>
                        </m:e>
                      </m:rad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891" y="3353706"/>
                <a:ext cx="2143920" cy="11243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7307836" y="2064285"/>
                <a:ext cx="1291123" cy="11243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6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7836" y="2064285"/>
                <a:ext cx="1291123" cy="11243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8666237" y="2451635"/>
                <a:ext cx="1717521" cy="11243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6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e>
                      </m:rad>
                    </m:oMath>
                  </m:oMathPara>
                </a14:m>
                <a:endParaRPr lang="en-GB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237" y="2451635"/>
                <a:ext cx="1717521" cy="112434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6573489" y="3558350"/>
                <a:ext cx="1717521" cy="11431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6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e>
                      </m:rad>
                    </m:oMath>
                  </m:oMathPara>
                </a14:m>
                <a:endParaRPr lang="en-GB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3489" y="3558350"/>
                <a:ext cx="1717521" cy="11431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7912906" y="5055918"/>
                <a:ext cx="1717521" cy="11243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6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80</m:t>
                          </m:r>
                        </m:e>
                      </m:rad>
                    </m:oMath>
                  </m:oMathPara>
                </a14:m>
                <a:endParaRPr lang="en-GB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2906" y="5055918"/>
                <a:ext cx="1717521" cy="112434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6"/>
          <p:cNvSpPr/>
          <p:nvPr/>
        </p:nvSpPr>
        <p:spPr>
          <a:xfrm>
            <a:off x="1126747" y="1537030"/>
            <a:ext cx="4599053" cy="4842532"/>
          </a:xfrm>
          <a:prstGeom prst="ellipse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6399534" y="1489244"/>
            <a:ext cx="4599053" cy="484253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7511761" y="277574"/>
            <a:ext cx="2374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</a:rPr>
              <a:t>Surds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598323" y="4034805"/>
                <a:ext cx="1717521" cy="11243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6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16</m:t>
                          </m:r>
                        </m:e>
                      </m:rad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8323" y="4034805"/>
                <a:ext cx="1717521" cy="112434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1921509" y="4851024"/>
                <a:ext cx="1717521" cy="11243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6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81</m:t>
                          </m:r>
                        </m:e>
                      </m:rad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509" y="4851024"/>
                <a:ext cx="1717521" cy="112434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8818637" y="3835361"/>
                <a:ext cx="1291123" cy="11183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6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</m:e>
                      </m:rad>
                    </m:oMath>
                  </m:oMathPara>
                </a14:m>
                <a:endParaRPr lang="en-GB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8637" y="3835361"/>
                <a:ext cx="1291123" cy="111831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1415621" y="306171"/>
            <a:ext cx="4021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0000FF"/>
                </a:solidFill>
              </a:rPr>
              <a:t>Not Surds</a:t>
            </a:r>
          </a:p>
        </p:txBody>
      </p:sp>
    </p:spTree>
    <p:extLst>
      <p:ext uri="{BB962C8B-B14F-4D97-AF65-F5344CB8AC3E}">
        <p14:creationId xmlns:p14="http://schemas.microsoft.com/office/powerpoint/2010/main" val="2434925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296887" y="3813189"/>
                <a:ext cx="1915885" cy="1708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9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9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GB" sz="9600" dirty="0"/>
                  <a:t> 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6887" y="3813189"/>
                <a:ext cx="1915885" cy="1708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676257" y="3813189"/>
                <a:ext cx="2605945" cy="17436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</m:rad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6257" y="3813189"/>
                <a:ext cx="2605945" cy="17436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51757" y="460905"/>
            <a:ext cx="112884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A </a:t>
            </a:r>
            <a:r>
              <a:rPr lang="en-GB" sz="6000" b="1" dirty="0">
                <a:solidFill>
                  <a:srgbClr val="FF0000"/>
                </a:solidFill>
              </a:rPr>
              <a:t>surd</a:t>
            </a:r>
            <a:r>
              <a:rPr lang="en-GB" sz="6000" dirty="0"/>
              <a:t> is a square root that cannot be turned into a whole number.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7672" y="2921168"/>
            <a:ext cx="36249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Surd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58006" y="2921167"/>
            <a:ext cx="36249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Not a Surd</a:t>
            </a:r>
          </a:p>
        </p:txBody>
      </p:sp>
    </p:spTree>
    <p:extLst>
      <p:ext uri="{BB962C8B-B14F-4D97-AF65-F5344CB8AC3E}">
        <p14:creationId xmlns:p14="http://schemas.microsoft.com/office/powerpoint/2010/main" val="1466327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093864" y="2239467"/>
                <a:ext cx="1210139" cy="10180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e>
                      </m:rad>
                    </m:oMath>
                  </m:oMathPara>
                </a14:m>
                <a:endParaRPr lang="en-GB" sz="5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864" y="2239467"/>
                <a:ext cx="1210139" cy="10180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604627" y="2674790"/>
                <a:ext cx="1210139" cy="102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</m:e>
                      </m:rad>
                    </m:oMath>
                  </m:oMathPara>
                </a14:m>
                <a:endParaRPr lang="en-GB" sz="5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627" y="2674790"/>
                <a:ext cx="1210139" cy="10211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218706" y="3576861"/>
                <a:ext cx="1945917" cy="102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100</m:t>
                          </m:r>
                        </m:e>
                      </m:rad>
                    </m:oMath>
                  </m:oMathPara>
                </a14:m>
                <a:endParaRPr lang="en-GB" sz="5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706" y="3576861"/>
                <a:ext cx="1945917" cy="10211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874094" y="4928108"/>
                <a:ext cx="1250663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1.5</m:t>
                      </m:r>
                    </m:oMath>
                  </m:oMathPara>
                </a14:m>
                <a:endParaRPr lang="en-GB" sz="5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4094" y="4928108"/>
                <a:ext cx="1250663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32334" y="4225813"/>
                <a:ext cx="827830" cy="15611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5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5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2334" y="4225813"/>
                <a:ext cx="827830" cy="15611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7182651" y="2358199"/>
                <a:ext cx="1210139" cy="102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5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2651" y="2358199"/>
                <a:ext cx="1210139" cy="102111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8726109" y="2598744"/>
                <a:ext cx="1623714" cy="102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e>
                      </m:rad>
                    </m:oMath>
                  </m:oMathPara>
                </a14:m>
                <a:endParaRPr lang="en-GB" sz="5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6109" y="2598744"/>
                <a:ext cx="1623714" cy="102111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6345187" y="3693877"/>
                <a:ext cx="1623714" cy="10379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e>
                      </m:rad>
                    </m:oMath>
                  </m:oMathPara>
                </a14:m>
                <a:endParaRPr lang="en-GB" sz="5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5187" y="3693877"/>
                <a:ext cx="1623714" cy="10379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411435" y="3872504"/>
                <a:ext cx="1034770" cy="14773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9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1435" y="3872504"/>
                <a:ext cx="1034770" cy="147732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7787721" y="5349832"/>
                <a:ext cx="1623714" cy="102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80</m:t>
                          </m:r>
                        </m:e>
                      </m:rad>
                    </m:oMath>
                  </m:oMathPara>
                </a14:m>
                <a:endParaRPr lang="en-GB" sz="5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7721" y="5349832"/>
                <a:ext cx="1623714" cy="102111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6"/>
          <p:cNvSpPr/>
          <p:nvPr/>
        </p:nvSpPr>
        <p:spPr>
          <a:xfrm>
            <a:off x="1001562" y="1760185"/>
            <a:ext cx="4599053" cy="4842532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50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6274349" y="1783158"/>
            <a:ext cx="4599053" cy="4842532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60714" y="85162"/>
            <a:ext cx="94542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How have the following numbers </a:t>
            </a:r>
          </a:p>
          <a:p>
            <a:pPr algn="ctr"/>
            <a:r>
              <a:rPr lang="en-GB" sz="5400" dirty="0"/>
              <a:t>been grouped?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140874" y="3527553"/>
                <a:ext cx="827830" cy="15611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5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5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0874" y="3527553"/>
                <a:ext cx="827830" cy="156119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4699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746068" y="84172"/>
            <a:ext cx="31198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B050"/>
                </a:solidFill>
              </a:rPr>
              <a:t>Rational Numbers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52060" y="92478"/>
            <a:ext cx="31198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7030A0"/>
                </a:solidFill>
              </a:rPr>
              <a:t>Irrational Numbers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093864" y="2239467"/>
                <a:ext cx="1210139" cy="10180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e>
                      </m:rad>
                    </m:oMath>
                  </m:oMathPara>
                </a14:m>
                <a:endParaRPr lang="en-GB" sz="5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864" y="2239467"/>
                <a:ext cx="1210139" cy="10180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3604627" y="2674790"/>
                <a:ext cx="1210139" cy="102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</m:e>
                      </m:rad>
                    </m:oMath>
                  </m:oMathPara>
                </a14:m>
                <a:endParaRPr lang="en-GB" sz="5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627" y="2674790"/>
                <a:ext cx="1210139" cy="10211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1218706" y="3576861"/>
                <a:ext cx="1945917" cy="102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100</m:t>
                          </m:r>
                        </m:e>
                      </m:rad>
                    </m:oMath>
                  </m:oMathPara>
                </a14:m>
                <a:endParaRPr lang="en-GB" sz="5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706" y="3576861"/>
                <a:ext cx="1945917" cy="10211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1874094" y="4928108"/>
                <a:ext cx="1250663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1.5</m:t>
                      </m:r>
                    </m:oMath>
                  </m:oMathPara>
                </a14:m>
                <a:endParaRPr lang="en-GB" sz="5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4094" y="4928108"/>
                <a:ext cx="1250663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832334" y="4225813"/>
                <a:ext cx="827830" cy="15611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5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5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2334" y="4225813"/>
                <a:ext cx="827830" cy="15611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7182651" y="2358199"/>
                <a:ext cx="1210139" cy="102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5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2651" y="2358199"/>
                <a:ext cx="1210139" cy="102111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8726109" y="2598744"/>
                <a:ext cx="1623714" cy="102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e>
                      </m:rad>
                    </m:oMath>
                  </m:oMathPara>
                </a14:m>
                <a:endParaRPr lang="en-GB" sz="5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6109" y="2598744"/>
                <a:ext cx="1623714" cy="102111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6345187" y="3693877"/>
                <a:ext cx="1623714" cy="10379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e>
                      </m:rad>
                    </m:oMath>
                  </m:oMathPara>
                </a14:m>
                <a:endParaRPr lang="en-GB" sz="5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5187" y="3693877"/>
                <a:ext cx="1623714" cy="10379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9411435" y="3872504"/>
                <a:ext cx="1034770" cy="14773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9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1435" y="3872504"/>
                <a:ext cx="1034770" cy="147732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7787721" y="5349832"/>
                <a:ext cx="1623714" cy="102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80</m:t>
                          </m:r>
                        </m:e>
                      </m:rad>
                    </m:oMath>
                  </m:oMathPara>
                </a14:m>
                <a:endParaRPr lang="en-GB" sz="5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7721" y="5349832"/>
                <a:ext cx="1623714" cy="102111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val 31"/>
          <p:cNvSpPr/>
          <p:nvPr/>
        </p:nvSpPr>
        <p:spPr>
          <a:xfrm>
            <a:off x="1001562" y="1760185"/>
            <a:ext cx="4599053" cy="4842532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50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6274349" y="1783158"/>
            <a:ext cx="4599053" cy="4842532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103767" y="3693877"/>
                <a:ext cx="827830" cy="15611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5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5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3767" y="3693877"/>
                <a:ext cx="827830" cy="156119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4983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006457" y="1869673"/>
            <a:ext cx="4599053" cy="4842532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50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6312449" y="1869673"/>
            <a:ext cx="4599053" cy="4842532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7030A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46068" y="84172"/>
            <a:ext cx="31198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B050"/>
                </a:solidFill>
              </a:rPr>
              <a:t>Rational Numbers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52060" y="92478"/>
            <a:ext cx="31198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7030A0"/>
                </a:solidFill>
              </a:rPr>
              <a:t>Irrational Numbers</a:t>
            </a:r>
          </a:p>
        </p:txBody>
      </p:sp>
      <p:sp>
        <p:nvSpPr>
          <p:cNvPr id="8" name="Rectangle 7"/>
          <p:cNvSpPr/>
          <p:nvPr/>
        </p:nvSpPr>
        <p:spPr>
          <a:xfrm>
            <a:off x="1513282" y="2521224"/>
            <a:ext cx="3585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00B050"/>
                </a:solidFill>
                <a:latin typeface="Arial" panose="020B0604020202020204" pitchFamily="34" charset="0"/>
              </a:rPr>
              <a:t>A number which can be written as a fraction of two integers.  </a:t>
            </a:r>
          </a:p>
          <a:p>
            <a:pPr algn="ctr"/>
            <a:r>
              <a:rPr lang="en-US" sz="3200" dirty="0">
                <a:solidFill>
                  <a:srgbClr val="00B050"/>
                </a:solidFill>
                <a:latin typeface="Arial" panose="020B0604020202020204" pitchFamily="34" charset="0"/>
              </a:rPr>
              <a:t>p/q </a:t>
            </a:r>
          </a:p>
          <a:p>
            <a:pPr algn="ctr"/>
            <a:r>
              <a:rPr lang="en-US" sz="3200" dirty="0">
                <a:solidFill>
                  <a:srgbClr val="00B050"/>
                </a:solidFill>
                <a:latin typeface="Arial" panose="020B0604020202020204" pitchFamily="34" charset="0"/>
              </a:rPr>
              <a:t>(where q is not equal to zero)</a:t>
            </a:r>
            <a:endParaRPr lang="en-GB" sz="3200" dirty="0">
              <a:solidFill>
                <a:srgbClr val="00B05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01412" y="2705889"/>
            <a:ext cx="362112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rgbClr val="7030A0"/>
                </a:solidFill>
                <a:latin typeface="Arial" panose="020B0604020202020204" pitchFamily="34" charset="0"/>
              </a:rPr>
              <a:t>A number that cannot be written as a fraction with integers.</a:t>
            </a:r>
            <a:endParaRPr lang="en-GB" sz="4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312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148697" y="2271625"/>
                <a:ext cx="4065814" cy="1004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e>
                    </m:rad>
                  </m:oMath>
                </a14:m>
                <a:r>
                  <a:rPr lang="en-GB" sz="5400" dirty="0"/>
                  <a:t>  x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GB" sz="5400" dirty="0"/>
                  <a:t> =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8697" y="2271625"/>
                <a:ext cx="4065814" cy="1004186"/>
              </a:xfrm>
              <a:prstGeom prst="rect">
                <a:avLst/>
              </a:prstGeom>
              <a:blipFill>
                <a:blip r:embed="rId2"/>
                <a:stretch>
                  <a:fillRect t="-8537" r="-1351" b="-371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222674" y="2307267"/>
            <a:ext cx="10504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66409" y="3309232"/>
                <a:ext cx="4136571" cy="1002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</m:rad>
                  </m:oMath>
                </a14:m>
                <a:r>
                  <a:rPr lang="en-GB" sz="5400" dirty="0"/>
                  <a:t>   x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rad>
                  </m:oMath>
                </a14:m>
                <a:r>
                  <a:rPr lang="en-GB" sz="5400" dirty="0"/>
                  <a:t> =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6409" y="3309232"/>
                <a:ext cx="4136571" cy="1002647"/>
              </a:xfrm>
              <a:prstGeom prst="rect">
                <a:avLst/>
              </a:prstGeom>
              <a:blipFill>
                <a:blip r:embed="rId3"/>
                <a:stretch>
                  <a:fillRect t="-8537" b="-371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7222674" y="3363358"/>
            <a:ext cx="6966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226257" y="1270334"/>
                <a:ext cx="3756929" cy="10400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e>
                    </m:rad>
                  </m:oMath>
                </a14:m>
                <a:r>
                  <a:rPr lang="en-GB" sz="5400" dirty="0"/>
                  <a:t>            = 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257" y="1270334"/>
                <a:ext cx="3756929" cy="1040028"/>
              </a:xfrm>
              <a:prstGeom prst="rect">
                <a:avLst/>
              </a:prstGeom>
              <a:blipFill>
                <a:blip r:embed="rId4"/>
                <a:stretch>
                  <a:fillRect t="-8187" r="-12642" b="-315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7244444" y="1283688"/>
            <a:ext cx="10504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59529" y="142814"/>
            <a:ext cx="59708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Multiplying Surds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048001" y="4325577"/>
                <a:ext cx="3965121" cy="10400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e>
                    </m:rad>
                  </m:oMath>
                </a14:m>
                <a:r>
                  <a:rPr lang="en-GB" sz="5400" dirty="0"/>
                  <a:t>   x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GB" sz="5400" dirty="0"/>
                  <a:t> = 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1" y="4325577"/>
                <a:ext cx="3965121" cy="1040028"/>
              </a:xfrm>
              <a:prstGeom prst="rect">
                <a:avLst/>
              </a:prstGeom>
              <a:blipFill>
                <a:blip r:embed="rId5"/>
                <a:stretch>
                  <a:fillRect t="-8235" r="-7692" b="-323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7244444" y="4366005"/>
            <a:ext cx="6749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366409" y="5362327"/>
                <a:ext cx="3526971" cy="10400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rad>
                  </m:oMath>
                </a14:m>
                <a:r>
                  <a:rPr lang="en-GB" sz="5400" dirty="0"/>
                  <a:t>   x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rad>
                  </m:oMath>
                </a14:m>
                <a:r>
                  <a:rPr lang="en-GB" sz="5400" dirty="0"/>
                  <a:t> =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6409" y="5362327"/>
                <a:ext cx="3526971" cy="1040028"/>
              </a:xfrm>
              <a:prstGeom prst="rect">
                <a:avLst/>
              </a:prstGeom>
              <a:blipFill>
                <a:blip r:embed="rId6"/>
                <a:stretch>
                  <a:fillRect t="-7647" r="-11054" b="-329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013122" y="5361645"/>
                <a:ext cx="1529440" cy="1142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rad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3122" y="5361645"/>
                <a:ext cx="1529440" cy="114274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392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4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198716" y="141916"/>
                <a:ext cx="5760616" cy="14518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8000" b="1" dirty="0"/>
                  <a:t>Simplify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1" i="1" smtClean="0">
                            <a:latin typeface="Cambria Math" panose="02040503050406030204" pitchFamily="18" charset="0"/>
                          </a:rPr>
                          <m:t>𝟓𝟎</m:t>
                        </m:r>
                      </m:e>
                    </m:rad>
                  </m:oMath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8716" y="141916"/>
                <a:ext cx="5760616" cy="1451872"/>
              </a:xfrm>
              <a:prstGeom prst="rect">
                <a:avLst/>
              </a:prstGeom>
              <a:blipFill>
                <a:blip r:embed="rId2"/>
                <a:stretch>
                  <a:fillRect l="-9101" t="-8824" b="-38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285802" y="5160231"/>
                <a:ext cx="5712718" cy="14393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8000" dirty="0"/>
                  <a:t>Answer: </a:t>
                </a:r>
                <a14:m>
                  <m:oMath xmlns:m="http://schemas.openxmlformats.org/officeDocument/2006/math">
                    <m:r>
                      <a:rPr lang="en-GB" sz="8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ad>
                      <m:radPr>
                        <m:degHide m:val="on"/>
                        <m:ctrlPr>
                          <a:rPr lang="en-GB" sz="8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rad>
                  </m:oMath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5802" y="5160231"/>
                <a:ext cx="5712718" cy="1439368"/>
              </a:xfrm>
              <a:prstGeom prst="rect">
                <a:avLst/>
              </a:prstGeom>
              <a:blipFill>
                <a:blip r:embed="rId3"/>
                <a:stretch>
                  <a:fillRect l="-9072" t="-9283" b="-388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945419" y="2411448"/>
                <a:ext cx="3693062" cy="14934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e>
                      </m:rad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 </m:t>
                      </m:r>
                      <m:rad>
                        <m:radPr>
                          <m:degHide m:val="on"/>
                          <m:ctrlPr>
                            <a:rPr lang="en-GB" sz="8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5419" y="2411448"/>
                <a:ext cx="3693062" cy="14934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069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390</Words>
  <Application>Microsoft Office PowerPoint</Application>
  <PresentationFormat>Widescreen</PresentationFormat>
  <Paragraphs>152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43</cp:revision>
  <dcterms:created xsi:type="dcterms:W3CDTF">2016-02-06T07:17:02Z</dcterms:created>
  <dcterms:modified xsi:type="dcterms:W3CDTF">2022-09-16T04:56:31Z</dcterms:modified>
</cp:coreProperties>
</file>