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81" r:id="rId3"/>
    <p:sldId id="268" r:id="rId4"/>
    <p:sldId id="269" r:id="rId5"/>
    <p:sldId id="278" r:id="rId6"/>
    <p:sldId id="271" r:id="rId7"/>
    <p:sldId id="270" r:id="rId8"/>
    <p:sldId id="275" r:id="rId9"/>
    <p:sldId id="258" r:id="rId10"/>
    <p:sldId id="280" r:id="rId11"/>
    <p:sldId id="279" r:id="rId12"/>
    <p:sldId id="27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00FF"/>
    <a:srgbClr val="9A58CC"/>
    <a:srgbClr val="AA72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D68668-2D63-4D66-B37F-655086916F1A}" v="7" dt="2022-03-08T04:55:34.1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2D68668-2D63-4D66-B37F-655086916F1A}"/>
    <pc:docChg chg="custSel addSld delSld modSld">
      <pc:chgData name="Stewart Gale" userId="3647ddd2-6040-41ae-a96d-232c23482af8" providerId="ADAL" clId="{E2D68668-2D63-4D66-B37F-655086916F1A}" dt="2025-02-03T13:37:00.988" v="112" actId="1076"/>
      <pc:docMkLst>
        <pc:docMk/>
      </pc:docMkLst>
      <pc:sldChg chg="delSp modSp mod delAnim">
        <pc:chgData name="Stewart Gale" userId="3647ddd2-6040-41ae-a96d-232c23482af8" providerId="ADAL" clId="{E2D68668-2D63-4D66-B37F-655086916F1A}" dt="2022-01-07T07:06:43.477" v="30" actId="1076"/>
        <pc:sldMkLst>
          <pc:docMk/>
          <pc:sldMk cId="4223599084" sldId="256"/>
        </pc:sldMkLst>
      </pc:sldChg>
      <pc:sldChg chg="del">
        <pc:chgData name="Stewart Gale" userId="3647ddd2-6040-41ae-a96d-232c23482af8" providerId="ADAL" clId="{E2D68668-2D63-4D66-B37F-655086916F1A}" dt="2025-02-03T13:34:59.998" v="39" actId="47"/>
        <pc:sldMkLst>
          <pc:docMk/>
          <pc:sldMk cId="2119792544" sldId="272"/>
        </pc:sldMkLst>
      </pc:sldChg>
      <pc:sldChg chg="modSp">
        <pc:chgData name="Stewart Gale" userId="3647ddd2-6040-41ae-a96d-232c23482af8" providerId="ADAL" clId="{E2D68668-2D63-4D66-B37F-655086916F1A}" dt="2022-03-08T04:55:34.193" v="38" actId="20577"/>
        <pc:sldMkLst>
          <pc:docMk/>
          <pc:sldMk cId="2777352044" sldId="275"/>
        </pc:sldMkLst>
      </pc:sldChg>
      <pc:sldChg chg="modSp mod">
        <pc:chgData name="Stewart Gale" userId="3647ddd2-6040-41ae-a96d-232c23482af8" providerId="ADAL" clId="{E2D68668-2D63-4D66-B37F-655086916F1A}" dt="2025-02-03T13:37:00.988" v="112" actId="1076"/>
        <pc:sldMkLst>
          <pc:docMk/>
          <pc:sldMk cId="2671850793" sldId="277"/>
        </pc:sldMkLst>
        <pc:spChg chg="mod">
          <ac:chgData name="Stewart Gale" userId="3647ddd2-6040-41ae-a96d-232c23482af8" providerId="ADAL" clId="{E2D68668-2D63-4D66-B37F-655086916F1A}" dt="2025-02-03T13:36:49.487" v="108" actId="20577"/>
          <ac:spMkLst>
            <pc:docMk/>
            <pc:sldMk cId="2671850793" sldId="277"/>
            <ac:spMk id="6" creationId="{00000000-0000-0000-0000-000000000000}"/>
          </ac:spMkLst>
        </pc:spChg>
        <pc:spChg chg="mod">
          <ac:chgData name="Stewart Gale" userId="3647ddd2-6040-41ae-a96d-232c23482af8" providerId="ADAL" clId="{E2D68668-2D63-4D66-B37F-655086916F1A}" dt="2025-02-03T13:36:57.657" v="111" actId="20577"/>
          <ac:spMkLst>
            <pc:docMk/>
            <pc:sldMk cId="2671850793" sldId="277"/>
            <ac:spMk id="7" creationId="{00000000-0000-0000-0000-000000000000}"/>
          </ac:spMkLst>
        </pc:spChg>
        <pc:spChg chg="mod">
          <ac:chgData name="Stewart Gale" userId="3647ddd2-6040-41ae-a96d-232c23482af8" providerId="ADAL" clId="{E2D68668-2D63-4D66-B37F-655086916F1A}" dt="2025-02-03T13:36:47.319" v="105" actId="14100"/>
          <ac:spMkLst>
            <pc:docMk/>
            <pc:sldMk cId="2671850793" sldId="277"/>
            <ac:spMk id="8" creationId="{00000000-0000-0000-0000-000000000000}"/>
          </ac:spMkLst>
        </pc:spChg>
        <pc:spChg chg="mod">
          <ac:chgData name="Stewart Gale" userId="3647ddd2-6040-41ae-a96d-232c23482af8" providerId="ADAL" clId="{E2D68668-2D63-4D66-B37F-655086916F1A}" dt="2025-02-03T13:36:41.999" v="102" actId="1076"/>
          <ac:spMkLst>
            <pc:docMk/>
            <pc:sldMk cId="2671850793" sldId="277"/>
            <ac:spMk id="12" creationId="{00000000-0000-0000-0000-000000000000}"/>
          </ac:spMkLst>
        </pc:spChg>
        <pc:spChg chg="mod">
          <ac:chgData name="Stewart Gale" userId="3647ddd2-6040-41ae-a96d-232c23482af8" providerId="ADAL" clId="{E2D68668-2D63-4D66-B37F-655086916F1A}" dt="2025-02-03T13:36:53.054" v="109" actId="1076"/>
          <ac:spMkLst>
            <pc:docMk/>
            <pc:sldMk cId="2671850793" sldId="277"/>
            <ac:spMk id="13" creationId="{00000000-0000-0000-0000-000000000000}"/>
          </ac:spMkLst>
        </pc:spChg>
        <pc:spChg chg="mod">
          <ac:chgData name="Stewart Gale" userId="3647ddd2-6040-41ae-a96d-232c23482af8" providerId="ADAL" clId="{E2D68668-2D63-4D66-B37F-655086916F1A}" dt="2025-02-03T13:37:00.988" v="112" actId="1076"/>
          <ac:spMkLst>
            <pc:docMk/>
            <pc:sldMk cId="2671850793" sldId="277"/>
            <ac:spMk id="14" creationId="{00000000-0000-0000-0000-000000000000}"/>
          </ac:spMkLst>
        </pc:spChg>
      </pc:sldChg>
      <pc:sldChg chg="modSp mod">
        <pc:chgData name="Stewart Gale" userId="3647ddd2-6040-41ae-a96d-232c23482af8" providerId="ADAL" clId="{E2D68668-2D63-4D66-B37F-655086916F1A}" dt="2025-02-03T13:36:02.858" v="73" actId="1076"/>
        <pc:sldMkLst>
          <pc:docMk/>
          <pc:sldMk cId="3945754254" sldId="280"/>
        </pc:sldMkLst>
        <pc:spChg chg="mod">
          <ac:chgData name="Stewart Gale" userId="3647ddd2-6040-41ae-a96d-232c23482af8" providerId="ADAL" clId="{E2D68668-2D63-4D66-B37F-655086916F1A}" dt="2025-02-03T13:35:59.796" v="72" actId="1076"/>
          <ac:spMkLst>
            <pc:docMk/>
            <pc:sldMk cId="3945754254" sldId="280"/>
            <ac:spMk id="8" creationId="{00000000-0000-0000-0000-000000000000}"/>
          </ac:spMkLst>
        </pc:spChg>
        <pc:spChg chg="mod">
          <ac:chgData name="Stewart Gale" userId="3647ddd2-6040-41ae-a96d-232c23482af8" providerId="ADAL" clId="{E2D68668-2D63-4D66-B37F-655086916F1A}" dt="2025-02-03T13:36:02.858" v="73" actId="1076"/>
          <ac:spMkLst>
            <pc:docMk/>
            <pc:sldMk cId="3945754254" sldId="280"/>
            <ac:spMk id="10" creationId="{00000000-0000-0000-0000-000000000000}"/>
          </ac:spMkLst>
        </pc:spChg>
      </pc:sldChg>
      <pc:sldChg chg="delSp modSp add mod">
        <pc:chgData name="Stewart Gale" userId="3647ddd2-6040-41ae-a96d-232c23482af8" providerId="ADAL" clId="{E2D68668-2D63-4D66-B37F-655086916F1A}" dt="2022-01-07T07:06:59.562" v="36" actId="1076"/>
        <pc:sldMkLst>
          <pc:docMk/>
          <pc:sldMk cId="704504372" sldId="281"/>
        </pc:sldMkLst>
      </pc:sldChg>
      <pc:sldChg chg="addSp delSp modSp add del mod">
        <pc:chgData name="Stewart Gale" userId="3647ddd2-6040-41ae-a96d-232c23482af8" providerId="ADAL" clId="{E2D68668-2D63-4D66-B37F-655086916F1A}" dt="2021-05-10T05:42:15.721" v="19" actId="47"/>
        <pc:sldMkLst>
          <pc:docMk/>
          <pc:sldMk cId="3454915153" sldId="281"/>
        </pc:sldMkLst>
      </pc:sldChg>
      <pc:sldMasterChg chg="delSldLayout">
        <pc:chgData name="Stewart Gale" userId="3647ddd2-6040-41ae-a96d-232c23482af8" providerId="ADAL" clId="{E2D68668-2D63-4D66-B37F-655086916F1A}" dt="2025-02-03T13:34:59.998" v="39" actId="47"/>
        <pc:sldMasterMkLst>
          <pc:docMk/>
          <pc:sldMasterMk cId="513507806" sldId="2147483648"/>
        </pc:sldMasterMkLst>
        <pc:sldLayoutChg chg="del">
          <pc:chgData name="Stewart Gale" userId="3647ddd2-6040-41ae-a96d-232c23482af8" providerId="ADAL" clId="{E2D68668-2D63-4D66-B37F-655086916F1A}" dt="2025-02-03T13:34:59.998" v="39" actId="47"/>
          <pc:sldLayoutMkLst>
            <pc:docMk/>
            <pc:sldMasterMk cId="513507806" sldId="2147483648"/>
            <pc:sldLayoutMk cId="2257747277" sldId="214748366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37D75-54DA-4897-BDEF-6183066BCD0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0CA8D-FEC0-4DE9-9088-424804B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812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F8A8-FF57-4218-8656-3345FF220F42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97FAC-71A1-4F51-BAE4-8F894F14C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128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F8A8-FF57-4218-8656-3345FF220F42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97FAC-71A1-4F51-BAE4-8F894F14C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392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F8A8-FF57-4218-8656-3345FF220F42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97FAC-71A1-4F51-BAE4-8F894F14C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71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F8A8-FF57-4218-8656-3345FF220F42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97FAC-71A1-4F51-BAE4-8F894F14C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32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F8A8-FF57-4218-8656-3345FF220F42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97FAC-71A1-4F51-BAE4-8F894F14C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889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F8A8-FF57-4218-8656-3345FF220F42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97FAC-71A1-4F51-BAE4-8F894F14C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366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F8A8-FF57-4218-8656-3345FF220F42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97FAC-71A1-4F51-BAE4-8F894F14C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93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F8A8-FF57-4218-8656-3345FF220F42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97FAC-71A1-4F51-BAE4-8F894F14C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99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F8A8-FF57-4218-8656-3345FF220F42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97FAC-71A1-4F51-BAE4-8F894F14C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375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F8A8-FF57-4218-8656-3345FF220F42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97FAC-71A1-4F51-BAE4-8F894F14C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24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F8A8-FF57-4218-8656-3345FF220F42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97FAC-71A1-4F51-BAE4-8F894F14C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476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1F8A8-FF57-4218-8656-3345FF220F42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97FAC-71A1-4F51-BAE4-8F894F14CD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50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11629" y="2397152"/>
            <a:ext cx="10368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LO: Venn Diagrams</a:t>
            </a:r>
          </a:p>
        </p:txBody>
      </p:sp>
    </p:spTree>
    <p:extLst>
      <p:ext uri="{BB962C8B-B14F-4D97-AF65-F5344CB8AC3E}">
        <p14:creationId xmlns:p14="http://schemas.microsoft.com/office/powerpoint/2010/main" val="4223599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54921" y="5088811"/>
            <a:ext cx="76727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P(not studying German) = 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9082171" y="4680478"/>
                <a:ext cx="923330" cy="15780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38</m:t>
                          </m:r>
                        </m:den>
                      </m:f>
                    </m:oMath>
                  </m:oMathPara>
                </a14:m>
                <a:endParaRPr lang="en-GB" sz="54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2171" y="4680478"/>
                <a:ext cx="923330" cy="15780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60556" t="29112" r="17639" b="49959"/>
          <a:stretch/>
        </p:blipFill>
        <p:spPr>
          <a:xfrm>
            <a:off x="3206196" y="1269803"/>
            <a:ext cx="5374738" cy="322429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49135" y="197011"/>
            <a:ext cx="11272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Students not studying German. </a:t>
            </a:r>
          </a:p>
        </p:txBody>
      </p:sp>
      <p:sp>
        <p:nvSpPr>
          <p:cNvPr id="17" name="Oval 16"/>
          <p:cNvSpPr/>
          <p:nvPr/>
        </p:nvSpPr>
        <p:spPr>
          <a:xfrm>
            <a:off x="6548459" y="2326178"/>
            <a:ext cx="737061" cy="886691"/>
          </a:xfrm>
          <a:prstGeom prst="ellipse">
            <a:avLst/>
          </a:prstGeom>
          <a:solidFill>
            <a:srgbClr val="FFFF00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6972405" y="3607410"/>
            <a:ext cx="737061" cy="886691"/>
          </a:xfrm>
          <a:prstGeom prst="ellipse">
            <a:avLst/>
          </a:prstGeom>
          <a:solidFill>
            <a:srgbClr val="FFFF00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75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26713" y="5124102"/>
            <a:ext cx="37119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P(G </a:t>
            </a:r>
            <a:r>
              <a:rPr lang="en-US" sz="5400" dirty="0">
                <a:sym typeface="Symbol" panose="05050102010706020507" pitchFamily="18" charset="2"/>
              </a:rPr>
              <a:t>or</a:t>
            </a:r>
            <a:r>
              <a:rPr lang="en-GB" sz="5400" dirty="0"/>
              <a:t> M) =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599296" y="4735896"/>
                <a:ext cx="1290867" cy="15611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num>
                        <m:den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38</m:t>
                          </m:r>
                        </m:den>
                      </m:f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9296" y="4735896"/>
                <a:ext cx="1290867" cy="15611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60556" t="29112" r="17639" b="49959"/>
          <a:stretch/>
        </p:blipFill>
        <p:spPr>
          <a:xfrm>
            <a:off x="3206196" y="1269803"/>
            <a:ext cx="5374738" cy="322429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49135" y="197011"/>
            <a:ext cx="11272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Students Studying German </a:t>
            </a:r>
            <a:r>
              <a:rPr lang="en-GB" sz="4800" b="1" dirty="0"/>
              <a:t>or</a:t>
            </a:r>
            <a:r>
              <a:rPr lang="en-GB" sz="4800" dirty="0"/>
              <a:t> Mandarin. </a:t>
            </a:r>
          </a:p>
        </p:txBody>
      </p:sp>
      <p:sp>
        <p:nvSpPr>
          <p:cNvPr id="17" name="Oval 16"/>
          <p:cNvSpPr/>
          <p:nvPr/>
        </p:nvSpPr>
        <p:spPr>
          <a:xfrm>
            <a:off x="5453149" y="2333105"/>
            <a:ext cx="737061" cy="886691"/>
          </a:xfrm>
          <a:prstGeom prst="ellipse">
            <a:avLst/>
          </a:prstGeom>
          <a:solidFill>
            <a:srgbClr val="00B050">
              <a:alpha val="36078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4275513" y="2333105"/>
            <a:ext cx="737061" cy="886691"/>
          </a:xfrm>
          <a:prstGeom prst="ellipse">
            <a:avLst/>
          </a:prstGeom>
          <a:solidFill>
            <a:srgbClr val="00B050">
              <a:alpha val="36078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6609749" y="2366355"/>
            <a:ext cx="737061" cy="886691"/>
          </a:xfrm>
          <a:prstGeom prst="ellipse">
            <a:avLst/>
          </a:prstGeom>
          <a:solidFill>
            <a:srgbClr val="00B050">
              <a:alpha val="36078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48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676" y="3889414"/>
            <a:ext cx="5540267" cy="25335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600" dirty="0"/>
              <a:t>80 people were surveyed.</a:t>
            </a:r>
          </a:p>
          <a:p>
            <a:pPr marL="0" indent="0">
              <a:buNone/>
            </a:pPr>
            <a:r>
              <a:rPr lang="en-GB" sz="3600" dirty="0"/>
              <a:t>14 played tennis and squash</a:t>
            </a:r>
          </a:p>
          <a:p>
            <a:pPr marL="0" indent="0">
              <a:buNone/>
            </a:pPr>
            <a:r>
              <a:rPr lang="en-GB" sz="3600" dirty="0"/>
              <a:t>56 played tennis</a:t>
            </a:r>
          </a:p>
          <a:p>
            <a:pPr marL="0" indent="0">
              <a:buNone/>
            </a:pPr>
            <a:r>
              <a:rPr lang="en-GB" sz="3600" dirty="0"/>
              <a:t>30 played squash.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687"/>
          <a:stretch/>
        </p:blipFill>
        <p:spPr>
          <a:xfrm>
            <a:off x="533399" y="176559"/>
            <a:ext cx="4965619" cy="345143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286158" y="3446752"/>
            <a:ext cx="2821606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GB" sz="3200" b="1" dirty="0">
                <a:solidFill>
                  <a:prstClr val="black"/>
                </a:solidFill>
              </a:rPr>
              <a:t>c) </a:t>
            </a:r>
            <a:r>
              <a:rPr lang="en-GB" sz="3200" dirty="0">
                <a:solidFill>
                  <a:prstClr val="black"/>
                </a:solidFill>
              </a:rPr>
              <a:t>P(T </a:t>
            </a:r>
            <a:r>
              <a:rPr lang="en-US" sz="3200" dirty="0">
                <a:solidFill>
                  <a:prstClr val="black"/>
                </a:solidFill>
                <a:sym typeface="Symbol" panose="05050102010706020507" pitchFamily="18" charset="2"/>
              </a:rPr>
              <a:t>and</a:t>
            </a:r>
            <a:r>
              <a:rPr lang="en-GB" sz="3200" dirty="0">
                <a:solidFill>
                  <a:prstClr val="black"/>
                </a:solidFill>
              </a:rPr>
              <a:t> S) =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6244915" y="4997778"/>
            <a:ext cx="3844322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GB" sz="3200" b="1" dirty="0">
                <a:solidFill>
                  <a:prstClr val="black"/>
                </a:solidFill>
              </a:rPr>
              <a:t>d) </a:t>
            </a:r>
            <a:r>
              <a:rPr lang="en-GB" sz="3200" dirty="0">
                <a:solidFill>
                  <a:prstClr val="black"/>
                </a:solidFill>
              </a:rPr>
              <a:t>P(T or S</a:t>
            </a:r>
            <a:r>
              <a:rPr lang="en-US" sz="3200" dirty="0">
                <a:solidFill>
                  <a:prstClr val="black"/>
                </a:solidFill>
                <a:sym typeface="Symbol" panose="05050102010706020507" pitchFamily="18" charset="2"/>
              </a:rPr>
              <a:t> or</a:t>
            </a:r>
            <a:r>
              <a:rPr lang="en-GB" sz="3200" dirty="0">
                <a:solidFill>
                  <a:prstClr val="black"/>
                </a:solidFill>
              </a:rPr>
              <a:t> Both) =  </a:t>
            </a:r>
          </a:p>
        </p:txBody>
      </p:sp>
      <p:sp>
        <p:nvSpPr>
          <p:cNvPr id="8" name="Rectangle 7"/>
          <p:cNvSpPr/>
          <p:nvPr/>
        </p:nvSpPr>
        <p:spPr>
          <a:xfrm>
            <a:off x="6244914" y="1902278"/>
            <a:ext cx="31263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/>
              <a:t>b) </a:t>
            </a:r>
            <a:r>
              <a:rPr lang="en-GB" sz="3200" dirty="0"/>
              <a:t>P(not tennis) = </a:t>
            </a:r>
          </a:p>
        </p:txBody>
      </p:sp>
      <p:sp>
        <p:nvSpPr>
          <p:cNvPr id="9" name="Rectangle 8"/>
          <p:cNvSpPr/>
          <p:nvPr/>
        </p:nvSpPr>
        <p:spPr>
          <a:xfrm>
            <a:off x="6244915" y="537805"/>
            <a:ext cx="53653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a) </a:t>
            </a:r>
            <a:r>
              <a:rPr lang="en-GB" sz="3200" dirty="0"/>
              <a:t>Complete the Venn diagram.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44781" y="1548334"/>
            <a:ext cx="748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42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79272" y="1579112"/>
            <a:ext cx="748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30436" y="2725970"/>
            <a:ext cx="748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8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9427049" y="1616430"/>
                <a:ext cx="1146625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80</m:t>
                          </m:r>
                        </m:den>
                      </m:f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7049" y="1616430"/>
                <a:ext cx="1146625" cy="1156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8927605" y="3097192"/>
                <a:ext cx="1146625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80</m:t>
                          </m:r>
                        </m:den>
                      </m:f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7605" y="3097192"/>
                <a:ext cx="1146625" cy="11564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9851113" y="4577955"/>
                <a:ext cx="1146625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72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80</m:t>
                          </m:r>
                        </m:den>
                      </m:f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1113" y="4577955"/>
                <a:ext cx="1146625" cy="1156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185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513886" y="2526756"/>
            <a:ext cx="4032448" cy="2382359"/>
            <a:chOff x="1700808" y="1490521"/>
            <a:chExt cx="3024336" cy="1800200"/>
          </a:xfrm>
        </p:grpSpPr>
        <p:sp>
          <p:nvSpPr>
            <p:cNvPr id="13" name="Rectangle 12"/>
            <p:cNvSpPr/>
            <p:nvPr/>
          </p:nvSpPr>
          <p:spPr>
            <a:xfrm>
              <a:off x="1700808" y="1490521"/>
              <a:ext cx="3024336" cy="1800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/>
            <p:cNvSpPr/>
            <p:nvPr/>
          </p:nvSpPr>
          <p:spPr>
            <a:xfrm>
              <a:off x="2003911" y="1670621"/>
              <a:ext cx="1440000" cy="1440000"/>
            </a:xfrm>
            <a:prstGeom prst="ellipse">
              <a:avLst/>
            </a:prstGeom>
            <a:noFill/>
            <a:ln w="412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Oval 14"/>
            <p:cNvSpPr/>
            <p:nvPr/>
          </p:nvSpPr>
          <p:spPr>
            <a:xfrm>
              <a:off x="2854745" y="1670621"/>
              <a:ext cx="1440000" cy="14400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973636" y="5558377"/>
            <a:ext cx="2934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0" dirty="0"/>
              <a:t>Tie AND Blazer</a:t>
            </a:r>
            <a:endParaRPr lang="en-GB" sz="3200" dirty="0"/>
          </a:p>
        </p:txBody>
      </p:sp>
      <p:cxnSp>
        <p:nvCxnSpPr>
          <p:cNvPr id="21" name="Straight Arrow Connector 20"/>
          <p:cNvCxnSpPr>
            <a:stCxn id="16" idx="0"/>
          </p:cNvCxnSpPr>
          <p:nvPr/>
        </p:nvCxnSpPr>
        <p:spPr>
          <a:xfrm flipH="1" flipV="1">
            <a:off x="5424588" y="4080171"/>
            <a:ext cx="16208" cy="147820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825496" y="2592464"/>
            <a:ext cx="63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Tie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57620" y="2508113"/>
            <a:ext cx="1022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00FF"/>
                </a:solidFill>
              </a:rPr>
              <a:t>Blazer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3297862" y="4053145"/>
            <a:ext cx="1206455" cy="122792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6411888" y="4038937"/>
            <a:ext cx="818479" cy="161751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807076" y="5241976"/>
            <a:ext cx="1651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0" dirty="0"/>
              <a:t>Tie Only</a:t>
            </a:r>
            <a:endParaRPr lang="en-GB" sz="3200" dirty="0"/>
          </a:p>
        </p:txBody>
      </p:sp>
      <p:sp>
        <p:nvSpPr>
          <p:cNvPr id="27" name="TextBox 26"/>
          <p:cNvSpPr txBox="1"/>
          <p:nvPr/>
        </p:nvSpPr>
        <p:spPr>
          <a:xfrm>
            <a:off x="7230367" y="5550156"/>
            <a:ext cx="21158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0" dirty="0"/>
              <a:t>Blazer Only</a:t>
            </a:r>
            <a:endParaRPr lang="en-GB" sz="3200" dirty="0"/>
          </a:p>
        </p:txBody>
      </p:sp>
      <p:sp>
        <p:nvSpPr>
          <p:cNvPr id="28" name="Rectangle 27"/>
          <p:cNvSpPr/>
          <p:nvPr/>
        </p:nvSpPr>
        <p:spPr>
          <a:xfrm>
            <a:off x="4305975" y="3453857"/>
            <a:ext cx="432048" cy="5281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5242079" y="3431919"/>
            <a:ext cx="432048" cy="5281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6178183" y="3431918"/>
            <a:ext cx="432048" cy="5281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/>
          <p:cNvSpPr/>
          <p:nvPr/>
        </p:nvSpPr>
        <p:spPr>
          <a:xfrm>
            <a:off x="7017593" y="4196359"/>
            <a:ext cx="432048" cy="5281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993024" y="194560"/>
            <a:ext cx="102059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Venn diagrams are used as a way of </a:t>
            </a:r>
          </a:p>
          <a:p>
            <a:pPr algn="ctr"/>
            <a:r>
              <a:rPr lang="en-GB" sz="5400" dirty="0"/>
              <a:t>organising information.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500119" y="4300927"/>
            <a:ext cx="3142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0" dirty="0"/>
              <a:t>No </a:t>
            </a:r>
            <a:r>
              <a:rPr lang="en-GB" sz="3200" dirty="0"/>
              <a:t>Blazer and Tie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 flipH="1" flipV="1">
            <a:off x="7449641" y="4469840"/>
            <a:ext cx="986528" cy="18661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504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6" grpId="0"/>
      <p:bldP spid="27" grpId="0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0342" y="288175"/>
            <a:ext cx="11526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Venn Diagrams can come in all sorts of shapes and sizes!</a:t>
            </a:r>
          </a:p>
        </p:txBody>
      </p:sp>
      <p:sp>
        <p:nvSpPr>
          <p:cNvPr id="6" name="Oval 5"/>
          <p:cNvSpPr/>
          <p:nvPr/>
        </p:nvSpPr>
        <p:spPr>
          <a:xfrm>
            <a:off x="3971565" y="1666519"/>
            <a:ext cx="3912903" cy="3636761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96328" y="1130531"/>
            <a:ext cx="10181519" cy="4599709"/>
          </a:xfrm>
          <a:prstGeom prst="rect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448195" y="1666519"/>
            <a:ext cx="3912902" cy="3636761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6604114" y="1703799"/>
            <a:ext cx="3912902" cy="3636761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71362" y="1509764"/>
            <a:ext cx="389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34038" y="1367629"/>
            <a:ext cx="6181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14338" y="1442189"/>
            <a:ext cx="461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>
                <a:latin typeface="Comic Sans MS" panose="030F0702030302020204" pitchFamily="66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513063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4289177" y="1111846"/>
            <a:ext cx="3465423" cy="3362229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60667" y="919944"/>
            <a:ext cx="7615102" cy="5159433"/>
          </a:xfrm>
          <a:prstGeom prst="rect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192978" y="2467804"/>
            <a:ext cx="3465422" cy="3362229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562199" y="2536706"/>
            <a:ext cx="3465422" cy="3362229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22289" y="1042944"/>
            <a:ext cx="389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65715" y="2689370"/>
            <a:ext cx="6181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20084" y="2689370"/>
            <a:ext cx="461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>
                <a:latin typeface="Comic Sans MS" panose="030F0702030302020204" pitchFamily="66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215657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5070573" y="2301549"/>
            <a:ext cx="3465423" cy="3362229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104308" y="2301550"/>
            <a:ext cx="3465422" cy="3362229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46691" y="2068181"/>
            <a:ext cx="681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i="1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55426" y="2223858"/>
            <a:ext cx="1081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i="1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20931" y="254924"/>
            <a:ext cx="11211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What is wrong with this Venn Diagram?</a:t>
            </a:r>
          </a:p>
        </p:txBody>
      </p:sp>
      <p:sp>
        <p:nvSpPr>
          <p:cNvPr id="3" name="Rectangle 2"/>
          <p:cNvSpPr/>
          <p:nvPr/>
        </p:nvSpPr>
        <p:spPr>
          <a:xfrm>
            <a:off x="1496291" y="1729101"/>
            <a:ext cx="9027622" cy="443340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05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4700" y="312759"/>
            <a:ext cx="115144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dirty="0">
                <a:solidFill>
                  <a:prstClr val="black"/>
                </a:solidFill>
              </a:rPr>
              <a:t>What is meant by </a:t>
            </a:r>
          </a:p>
          <a:p>
            <a:pPr algn="ctr"/>
            <a:r>
              <a:rPr lang="en-GB" sz="8000" b="1" dirty="0">
                <a:solidFill>
                  <a:srgbClr val="FF0000"/>
                </a:solidFill>
              </a:rPr>
              <a:t>mutually exclusive </a:t>
            </a:r>
            <a:r>
              <a:rPr lang="en-GB" sz="8000" dirty="0">
                <a:solidFill>
                  <a:prstClr val="black"/>
                </a:solidFill>
              </a:rPr>
              <a:t>events? </a:t>
            </a:r>
            <a:endParaRPr lang="en-GB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564419" y="3468010"/>
            <a:ext cx="112562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Two events that </a:t>
            </a:r>
            <a:r>
              <a:rPr lang="en-GB" sz="8000" b="1" dirty="0"/>
              <a:t>cannot</a:t>
            </a:r>
            <a:r>
              <a:rPr lang="en-GB" sz="8000" dirty="0"/>
              <a:t> happen at the same time. </a:t>
            </a:r>
          </a:p>
        </p:txBody>
      </p:sp>
    </p:spTree>
    <p:extLst>
      <p:ext uri="{BB962C8B-B14F-4D97-AF65-F5344CB8AC3E}">
        <p14:creationId xmlns:p14="http://schemas.microsoft.com/office/powerpoint/2010/main" val="11292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45127" y="174652"/>
            <a:ext cx="108896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Can you draw a Venn diagram for </a:t>
            </a:r>
          </a:p>
          <a:p>
            <a:pPr algn="ctr"/>
            <a:r>
              <a:rPr lang="en-GB" sz="5400" dirty="0"/>
              <a:t>two mutually exclusive events?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454383" y="2116974"/>
            <a:ext cx="7615102" cy="4499957"/>
          </a:xfrm>
          <a:prstGeom prst="rect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486694" y="3526291"/>
            <a:ext cx="2830978" cy="2747047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6367549" y="2363041"/>
            <a:ext cx="2830978" cy="2747047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10399" y="3270245"/>
            <a:ext cx="613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i="1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57194" y="4694589"/>
            <a:ext cx="973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i="1" dirty="0">
                <a:latin typeface="Comic Sans MS" panose="030F0702030302020204" pitchFamily="66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52908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62093" y="210555"/>
            <a:ext cx="116710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In Year 12 there are 117 students. </a:t>
            </a:r>
          </a:p>
          <a:p>
            <a:pPr algn="ctr"/>
            <a:r>
              <a:rPr lang="en-US" sz="3600" dirty="0"/>
              <a:t>Of these, 51 take biology and 24 take chemistry. </a:t>
            </a:r>
          </a:p>
          <a:p>
            <a:pPr algn="ctr"/>
            <a:r>
              <a:rPr lang="en-US" sz="3600" dirty="0"/>
              <a:t>7 students take both.</a:t>
            </a:r>
            <a:br>
              <a:rPr lang="en-US" sz="3600" dirty="0"/>
            </a:br>
            <a:r>
              <a:rPr lang="en-US" sz="3600" dirty="0"/>
              <a:t>Complete the Venn diagram to represent this information.</a:t>
            </a:r>
          </a:p>
        </p:txBody>
      </p:sp>
      <p:sp>
        <p:nvSpPr>
          <p:cNvPr id="9" name="Oval 8"/>
          <p:cNvSpPr/>
          <p:nvPr/>
        </p:nvSpPr>
        <p:spPr>
          <a:xfrm>
            <a:off x="5403082" y="3077403"/>
            <a:ext cx="3465423" cy="3362229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3436817" y="3077404"/>
            <a:ext cx="3465422" cy="3362229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479200" y="2844035"/>
            <a:ext cx="681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i="1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87935" y="2999712"/>
            <a:ext cx="1081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i="1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694709" y="2612342"/>
            <a:ext cx="7121236" cy="399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5920537" y="4391891"/>
            <a:ext cx="554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77386" y="4391890"/>
            <a:ext cx="850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17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67199" y="4391889"/>
            <a:ext cx="850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44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18510" y="5727765"/>
            <a:ext cx="850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49</a:t>
            </a:r>
          </a:p>
        </p:txBody>
      </p:sp>
    </p:spTree>
    <p:extLst>
      <p:ext uri="{BB962C8B-B14F-4D97-AF65-F5344CB8AC3E}">
        <p14:creationId xmlns:p14="http://schemas.microsoft.com/office/powerpoint/2010/main" val="277735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0556" t="29112" r="17639" b="49959"/>
          <a:stretch/>
        </p:blipFill>
        <p:spPr>
          <a:xfrm>
            <a:off x="3206196" y="1269803"/>
            <a:ext cx="5374738" cy="322429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9135" y="197011"/>
            <a:ext cx="11272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Students Studying German </a:t>
            </a:r>
            <a:r>
              <a:rPr lang="en-GB" sz="4800" b="1" dirty="0"/>
              <a:t>and</a:t>
            </a:r>
            <a:r>
              <a:rPr lang="en-GB" sz="4800" dirty="0"/>
              <a:t> Mandarin. </a:t>
            </a:r>
          </a:p>
        </p:txBody>
      </p:sp>
      <p:sp>
        <p:nvSpPr>
          <p:cNvPr id="7" name="Rectangle 6"/>
          <p:cNvSpPr/>
          <p:nvPr/>
        </p:nvSpPr>
        <p:spPr>
          <a:xfrm>
            <a:off x="2370873" y="5018529"/>
            <a:ext cx="42793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P(G </a:t>
            </a:r>
            <a:r>
              <a:rPr lang="en-US" sz="5400" dirty="0">
                <a:sym typeface="Symbol" panose="05050102010706020507" pitchFamily="18" charset="2"/>
              </a:rPr>
              <a:t>and</a:t>
            </a:r>
            <a:r>
              <a:rPr lang="en-GB" sz="5400" dirty="0"/>
              <a:t> M) =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814466" y="4735896"/>
                <a:ext cx="923330" cy="15611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38</m:t>
                          </m:r>
                        </m:den>
                      </m:f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4466" y="4735896"/>
                <a:ext cx="923330" cy="15611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/>
          <p:cNvSpPr/>
          <p:nvPr/>
        </p:nvSpPr>
        <p:spPr>
          <a:xfrm>
            <a:off x="5453149" y="2333105"/>
            <a:ext cx="737061" cy="886691"/>
          </a:xfrm>
          <a:prstGeom prst="ellipse">
            <a:avLst/>
          </a:prstGeom>
          <a:solidFill>
            <a:srgbClr val="FF0000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59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227</Words>
  <Application>Microsoft Office PowerPoint</Application>
  <PresentationFormat>Widescreen</PresentationFormat>
  <Paragraphs>58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Comic Sans MS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40</cp:revision>
  <dcterms:created xsi:type="dcterms:W3CDTF">2016-08-29T05:35:53Z</dcterms:created>
  <dcterms:modified xsi:type="dcterms:W3CDTF">2025-02-03T13:37:06Z</dcterms:modified>
</cp:coreProperties>
</file>