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9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78" r:id="rId12"/>
    <p:sldId id="297" r:id="rId13"/>
    <p:sldId id="264" r:id="rId14"/>
    <p:sldId id="276" r:id="rId15"/>
    <p:sldId id="283" r:id="rId16"/>
    <p:sldId id="267" r:id="rId17"/>
    <p:sldId id="281" r:id="rId18"/>
    <p:sldId id="28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17D0A4-CB6B-4B80-B54B-6A0BE97396D9}" v="89" dt="2024-03-12T08:06:48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85" autoAdjust="0"/>
  </p:normalViewPr>
  <p:slideViewPr>
    <p:cSldViewPr>
      <p:cViewPr varScale="1">
        <p:scale>
          <a:sx n="73" d="100"/>
          <a:sy n="73" d="100"/>
        </p:scale>
        <p:origin x="48" y="23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B17D0A4-CB6B-4B80-B54B-6A0BE97396D9}"/>
    <pc:docChg chg="undo custSel addSld delSld modSld">
      <pc:chgData name="Stewart Gale" userId="3647ddd2-6040-41ae-a96d-232c23482af8" providerId="ADAL" clId="{4B17D0A4-CB6B-4B80-B54B-6A0BE97396D9}" dt="2024-03-12T08:06:48.132" v="117"/>
      <pc:docMkLst>
        <pc:docMk/>
      </pc:docMkLst>
      <pc:sldChg chg="delSp modSp mod delAnim">
        <pc:chgData name="Stewart Gale" userId="3647ddd2-6040-41ae-a96d-232c23482af8" providerId="ADAL" clId="{4B17D0A4-CB6B-4B80-B54B-6A0BE97396D9}" dt="2023-04-12T08:33:30.289" v="9" actId="1076"/>
        <pc:sldMkLst>
          <pc:docMk/>
          <pc:sldMk cId="2337845899" sldId="259"/>
        </pc:sldMkLst>
        <pc:spChg chg="del">
          <ac:chgData name="Stewart Gale" userId="3647ddd2-6040-41ae-a96d-232c23482af8" providerId="ADAL" clId="{4B17D0A4-CB6B-4B80-B54B-6A0BE97396D9}" dt="2023-04-12T08:33:16.549" v="1" actId="478"/>
          <ac:spMkLst>
            <pc:docMk/>
            <pc:sldMk cId="2337845899" sldId="259"/>
            <ac:spMk id="3" creationId="{00000000-0000-0000-0000-000000000000}"/>
          </ac:spMkLst>
        </pc:spChg>
        <pc:spChg chg="mod">
          <ac:chgData name="Stewart Gale" userId="3647ddd2-6040-41ae-a96d-232c23482af8" providerId="ADAL" clId="{4B17D0A4-CB6B-4B80-B54B-6A0BE97396D9}" dt="2023-04-12T08:33:30.289" v="9" actId="1076"/>
          <ac:spMkLst>
            <pc:docMk/>
            <pc:sldMk cId="2337845899" sldId="259"/>
            <ac:spMk id="5" creationId="{00000000-0000-0000-0000-000000000000}"/>
          </ac:spMkLst>
        </pc:spChg>
        <pc:spChg chg="del">
          <ac:chgData name="Stewart Gale" userId="3647ddd2-6040-41ae-a96d-232c23482af8" providerId="ADAL" clId="{4B17D0A4-CB6B-4B80-B54B-6A0BE97396D9}" dt="2023-04-12T08:33:16.549" v="1" actId="478"/>
          <ac:spMkLst>
            <pc:docMk/>
            <pc:sldMk cId="2337845899" sldId="259"/>
            <ac:spMk id="9" creationId="{00000000-0000-0000-0000-000000000000}"/>
          </ac:spMkLst>
        </pc:spChg>
        <pc:grpChg chg="del">
          <ac:chgData name="Stewart Gale" userId="3647ddd2-6040-41ae-a96d-232c23482af8" providerId="ADAL" clId="{4B17D0A4-CB6B-4B80-B54B-6A0BE97396D9}" dt="2023-04-12T08:33:16.549" v="1" actId="478"/>
          <ac:grpSpMkLst>
            <pc:docMk/>
            <pc:sldMk cId="2337845899" sldId="259"/>
            <ac:grpSpMk id="77" creationId="{00000000-0000-0000-0000-000000000000}"/>
          </ac:grpSpMkLst>
        </pc:grpChg>
        <pc:grpChg chg="del">
          <ac:chgData name="Stewart Gale" userId="3647ddd2-6040-41ae-a96d-232c23482af8" providerId="ADAL" clId="{4B17D0A4-CB6B-4B80-B54B-6A0BE97396D9}" dt="2023-04-12T08:33:16.549" v="1" actId="478"/>
          <ac:grpSpMkLst>
            <pc:docMk/>
            <pc:sldMk cId="2337845899" sldId="259"/>
            <ac:grpSpMk id="83" creationId="{00000000-0000-0000-0000-000000000000}"/>
          </ac:grpSpMkLst>
        </pc:grpChg>
      </pc:sldChg>
      <pc:sldChg chg="modSp modAnim">
        <pc:chgData name="Stewart Gale" userId="3647ddd2-6040-41ae-a96d-232c23482af8" providerId="ADAL" clId="{4B17D0A4-CB6B-4B80-B54B-6A0BE97396D9}" dt="2024-03-12T08:06:48.132" v="117"/>
        <pc:sldMkLst>
          <pc:docMk/>
          <pc:sldMk cId="982831833" sldId="276"/>
        </pc:sldMkLst>
        <pc:spChg chg="mod">
          <ac:chgData name="Stewart Gale" userId="3647ddd2-6040-41ae-a96d-232c23482af8" providerId="ADAL" clId="{4B17D0A4-CB6B-4B80-B54B-6A0BE97396D9}" dt="2024-03-12T08:04:27.397" v="26" actId="20577"/>
          <ac:spMkLst>
            <pc:docMk/>
            <pc:sldMk cId="982831833" sldId="276"/>
            <ac:spMk id="20" creationId="{00000000-0000-0000-0000-000000000000}"/>
          </ac:spMkLst>
        </pc:spChg>
      </pc:sldChg>
      <pc:sldChg chg="del">
        <pc:chgData name="Stewart Gale" userId="3647ddd2-6040-41ae-a96d-232c23482af8" providerId="ADAL" clId="{4B17D0A4-CB6B-4B80-B54B-6A0BE97396D9}" dt="2024-03-12T08:04:41.354" v="29" actId="47"/>
        <pc:sldMkLst>
          <pc:docMk/>
          <pc:sldMk cId="3723046380" sldId="277"/>
        </pc:sldMkLst>
      </pc:sldChg>
      <pc:sldChg chg="modSp mod">
        <pc:chgData name="Stewart Gale" userId="3647ddd2-6040-41ae-a96d-232c23482af8" providerId="ADAL" clId="{4B17D0A4-CB6B-4B80-B54B-6A0BE97396D9}" dt="2024-03-12T08:05:53.628" v="115" actId="14100"/>
        <pc:sldMkLst>
          <pc:docMk/>
          <pc:sldMk cId="4294368431" sldId="278"/>
        </pc:sldMkLst>
        <pc:spChg chg="mod">
          <ac:chgData name="Stewart Gale" userId="3647ddd2-6040-41ae-a96d-232c23482af8" providerId="ADAL" clId="{4B17D0A4-CB6B-4B80-B54B-6A0BE97396D9}" dt="2024-03-12T08:05:53.628" v="115" actId="14100"/>
          <ac:spMkLst>
            <pc:docMk/>
            <pc:sldMk cId="4294368431" sldId="278"/>
            <ac:spMk id="6" creationId="{00000000-0000-0000-0000-000000000000}"/>
          </ac:spMkLst>
        </pc:spChg>
      </pc:sldChg>
      <pc:sldChg chg="addSp delSp modSp mod">
        <pc:chgData name="Stewart Gale" userId="3647ddd2-6040-41ae-a96d-232c23482af8" providerId="ADAL" clId="{4B17D0A4-CB6B-4B80-B54B-6A0BE97396D9}" dt="2023-04-12T08:38:10.567" v="25" actId="478"/>
        <pc:sldMkLst>
          <pc:docMk/>
          <pc:sldMk cId="563768560" sldId="289"/>
        </pc:sldMkLst>
        <pc:picChg chg="add del mod modCrop">
          <ac:chgData name="Stewart Gale" userId="3647ddd2-6040-41ae-a96d-232c23482af8" providerId="ADAL" clId="{4B17D0A4-CB6B-4B80-B54B-6A0BE97396D9}" dt="2023-04-12T08:38:10.567" v="25" actId="478"/>
          <ac:picMkLst>
            <pc:docMk/>
            <pc:sldMk cId="563768560" sldId="289"/>
            <ac:picMk id="2" creationId="{033AEBFF-7893-6912-9D16-DF3D2C3EFB27}"/>
          </ac:picMkLst>
        </pc:picChg>
      </pc:sldChg>
      <pc:sldChg chg="del">
        <pc:chgData name="Stewart Gale" userId="3647ddd2-6040-41ae-a96d-232c23482af8" providerId="ADAL" clId="{4B17D0A4-CB6B-4B80-B54B-6A0BE97396D9}" dt="2024-03-12T08:04:50.531" v="30" actId="47"/>
        <pc:sldMkLst>
          <pc:docMk/>
          <pc:sldMk cId="1002531077" sldId="293"/>
        </pc:sldMkLst>
      </pc:sldChg>
      <pc:sldChg chg="del">
        <pc:chgData name="Stewart Gale" userId="3647ddd2-6040-41ae-a96d-232c23482af8" providerId="ADAL" clId="{4B17D0A4-CB6B-4B80-B54B-6A0BE97396D9}" dt="2024-03-12T08:04:39.955" v="28" actId="47"/>
        <pc:sldMkLst>
          <pc:docMk/>
          <pc:sldMk cId="3624670975" sldId="294"/>
        </pc:sldMkLst>
      </pc:sldChg>
      <pc:sldChg chg="modAnim">
        <pc:chgData name="Stewart Gale" userId="3647ddd2-6040-41ae-a96d-232c23482af8" providerId="ADAL" clId="{4B17D0A4-CB6B-4B80-B54B-6A0BE97396D9}" dt="2024-03-12T08:06:37.780" v="116"/>
        <pc:sldMkLst>
          <pc:docMk/>
          <pc:sldMk cId="3428946991" sldId="297"/>
        </pc:sldMkLst>
      </pc:sldChg>
      <pc:sldChg chg="delSp modSp add del mod">
        <pc:chgData name="Stewart Gale" userId="3647ddd2-6040-41ae-a96d-232c23482af8" providerId="ADAL" clId="{4B17D0A4-CB6B-4B80-B54B-6A0BE97396D9}" dt="2024-03-12T08:04:37.644" v="27" actId="47"/>
        <pc:sldMkLst>
          <pc:docMk/>
          <pc:sldMk cId="887761739" sldId="298"/>
        </pc:sldMkLst>
        <pc:spChg chg="mod">
          <ac:chgData name="Stewart Gale" userId="3647ddd2-6040-41ae-a96d-232c23482af8" providerId="ADAL" clId="{4B17D0A4-CB6B-4B80-B54B-6A0BE97396D9}" dt="2023-04-12T08:33:37.361" v="11" actId="1076"/>
          <ac:spMkLst>
            <pc:docMk/>
            <pc:sldMk cId="887761739" sldId="298"/>
            <ac:spMk id="3" creationId="{00000000-0000-0000-0000-000000000000}"/>
          </ac:spMkLst>
        </pc:spChg>
        <pc:spChg chg="del">
          <ac:chgData name="Stewart Gale" userId="3647ddd2-6040-41ae-a96d-232c23482af8" providerId="ADAL" clId="{4B17D0A4-CB6B-4B80-B54B-6A0BE97396D9}" dt="2023-04-12T08:33:32.955" v="10" actId="478"/>
          <ac:spMkLst>
            <pc:docMk/>
            <pc:sldMk cId="887761739" sldId="298"/>
            <ac:spMk id="5" creationId="{00000000-0000-0000-0000-000000000000}"/>
          </ac:spMkLst>
        </pc:spChg>
        <pc:spChg chg="mod">
          <ac:chgData name="Stewart Gale" userId="3647ddd2-6040-41ae-a96d-232c23482af8" providerId="ADAL" clId="{4B17D0A4-CB6B-4B80-B54B-6A0BE97396D9}" dt="2023-04-12T08:33:37.361" v="11" actId="1076"/>
          <ac:spMkLst>
            <pc:docMk/>
            <pc:sldMk cId="887761739" sldId="298"/>
            <ac:spMk id="9" creationId="{00000000-0000-0000-0000-000000000000}"/>
          </ac:spMkLst>
        </pc:spChg>
        <pc:grpChg chg="mod">
          <ac:chgData name="Stewart Gale" userId="3647ddd2-6040-41ae-a96d-232c23482af8" providerId="ADAL" clId="{4B17D0A4-CB6B-4B80-B54B-6A0BE97396D9}" dt="2023-04-12T08:33:37.361" v="11" actId="1076"/>
          <ac:grpSpMkLst>
            <pc:docMk/>
            <pc:sldMk cId="887761739" sldId="298"/>
            <ac:grpSpMk id="77" creationId="{00000000-0000-0000-0000-000000000000}"/>
          </ac:grpSpMkLst>
        </pc:grpChg>
        <pc:grpChg chg="mod">
          <ac:chgData name="Stewart Gale" userId="3647ddd2-6040-41ae-a96d-232c23482af8" providerId="ADAL" clId="{4B17D0A4-CB6B-4B80-B54B-6A0BE97396D9}" dt="2023-04-12T08:33:37.361" v="11" actId="1076"/>
          <ac:grpSpMkLst>
            <pc:docMk/>
            <pc:sldMk cId="887761739" sldId="298"/>
            <ac:grpSpMk id="83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F5B8E-161D-4EAB-B776-0F553E71CE90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EC0D7-7FE8-4F2C-9B50-BFF627F03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48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EC0D7-7FE8-4F2C-9B50-BFF627F0385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972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EC0D7-7FE8-4F2C-9B50-BFF627F0385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51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EC0D7-7FE8-4F2C-9B50-BFF627F0385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397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EC0D7-7FE8-4F2C-9B50-BFF627F0385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385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1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960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75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47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90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39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04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65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6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E52BA-C731-4CB0-8530-16F4372DE6A3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253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364" y="1844824"/>
            <a:ext cx="114492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LO: Congruent Triangles </a:t>
            </a:r>
          </a:p>
          <a:p>
            <a:pPr algn="ctr"/>
            <a:r>
              <a:rPr lang="en-GB" sz="8800" b="1" dirty="0"/>
              <a:t>(Proofs)</a:t>
            </a:r>
          </a:p>
        </p:txBody>
      </p:sp>
    </p:spTree>
    <p:extLst>
      <p:ext uri="{BB962C8B-B14F-4D97-AF65-F5344CB8AC3E}">
        <p14:creationId xmlns:p14="http://schemas.microsoft.com/office/powerpoint/2010/main" val="233784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676400" y="152400"/>
            <a:ext cx="87630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latin typeface="+mn-lt"/>
              </a:rPr>
              <a:t>Are these triangles congruent?</a:t>
            </a:r>
            <a:br>
              <a:rPr lang="en-US" altLang="en-US" sz="4800" dirty="0">
                <a:latin typeface="+mn-lt"/>
              </a:rPr>
            </a:br>
            <a:r>
              <a:rPr lang="en-US" altLang="en-US" sz="4800" dirty="0">
                <a:latin typeface="+mn-lt"/>
              </a:rPr>
              <a:t>If so state one of these reasons</a:t>
            </a:r>
            <a:br>
              <a:rPr lang="en-US" altLang="en-US" sz="4800" dirty="0">
                <a:latin typeface="+mn-lt"/>
              </a:rPr>
            </a:br>
            <a:r>
              <a:rPr lang="en-US" altLang="en-US" sz="4800" dirty="0">
                <a:latin typeface="+mn-lt"/>
              </a:rPr>
              <a:t>SSS, SAS, ASA, RHS, AAS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49074" r="75000" b="35185"/>
          <a:stretch>
            <a:fillRect/>
          </a:stretch>
        </p:blipFill>
        <p:spPr bwMode="auto">
          <a:xfrm>
            <a:off x="3505200" y="2492647"/>
            <a:ext cx="5257800" cy="357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81300" y="4103961"/>
            <a:ext cx="1447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AAS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772400" y="3173686"/>
            <a:ext cx="1447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AAS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76800" y="5469210"/>
            <a:ext cx="209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423802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400" y="1988840"/>
            <a:ext cx="2160240" cy="3785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tx1"/>
                </a:solidFill>
              </a:rPr>
              <a:t>STEP 1:</a:t>
            </a:r>
          </a:p>
          <a:p>
            <a:endParaRPr lang="en-GB" sz="4800" dirty="0">
              <a:solidFill>
                <a:schemeClr val="tx1"/>
              </a:solidFill>
            </a:endParaRPr>
          </a:p>
          <a:p>
            <a:r>
              <a:rPr lang="en-GB" sz="4800" b="1" dirty="0">
                <a:solidFill>
                  <a:schemeClr val="tx1"/>
                </a:solidFill>
              </a:rPr>
              <a:t>STEP 2:</a:t>
            </a:r>
          </a:p>
          <a:p>
            <a:endParaRPr lang="en-GB" sz="4800" dirty="0">
              <a:solidFill>
                <a:schemeClr val="tx1"/>
              </a:solidFill>
            </a:endParaRPr>
          </a:p>
          <a:p>
            <a:r>
              <a:rPr lang="en-GB" sz="4800" b="1" dirty="0">
                <a:solidFill>
                  <a:schemeClr val="tx1"/>
                </a:solidFill>
              </a:rPr>
              <a:t>STEP 3: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368" y="476672"/>
            <a:ext cx="11233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How to prove triangles are congruent.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782492" y="4943494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dirty="0">
                <a:solidFill>
                  <a:prstClr val="black"/>
                </a:solidFill>
              </a:rPr>
              <a:t>Conclusion, stating the proof used.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2799545" y="3466167"/>
            <a:ext cx="7368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dirty="0">
                <a:solidFill>
                  <a:prstClr val="black"/>
                </a:solidFill>
              </a:rPr>
              <a:t>Justify each of three things.</a:t>
            </a:r>
          </a:p>
        </p:txBody>
      </p:sp>
      <p:sp>
        <p:nvSpPr>
          <p:cNvPr id="6" name="Rectangle 5"/>
          <p:cNvSpPr/>
          <p:nvPr/>
        </p:nvSpPr>
        <p:spPr>
          <a:xfrm>
            <a:off x="2782492" y="1999107"/>
            <a:ext cx="9146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dirty="0">
                <a:solidFill>
                  <a:prstClr val="black"/>
                </a:solidFill>
              </a:rPr>
              <a:t>Identify 3 equal sides and/or angles</a:t>
            </a:r>
          </a:p>
        </p:txBody>
      </p:sp>
    </p:spTree>
    <p:extLst>
      <p:ext uri="{BB962C8B-B14F-4D97-AF65-F5344CB8AC3E}">
        <p14:creationId xmlns:p14="http://schemas.microsoft.com/office/powerpoint/2010/main" val="429436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/>
          <p:nvPr/>
        </p:nvSpPr>
        <p:spPr>
          <a:xfrm>
            <a:off x="227897" y="337880"/>
            <a:ext cx="61680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PQRS is a rhombus. </a:t>
            </a:r>
          </a:p>
          <a:p>
            <a:pPr algn="ctr"/>
            <a:r>
              <a:rPr lang="en-GB" sz="4000" dirty="0"/>
              <a:t>Prove triangles </a:t>
            </a:r>
          </a:p>
          <a:p>
            <a:pPr algn="ctr"/>
            <a:r>
              <a:rPr lang="en-GB" sz="4000" dirty="0"/>
              <a:t>SPQ  and QRS are congruent.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6080" y="692696"/>
            <a:ext cx="5256584" cy="5570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Side: </a:t>
            </a:r>
            <a:r>
              <a:rPr lang="en-GB" sz="4400" dirty="0">
                <a:solidFill>
                  <a:schemeClr val="tx1"/>
                </a:solidFill>
              </a:rPr>
              <a:t>SP = QR</a:t>
            </a:r>
          </a:p>
          <a:p>
            <a:r>
              <a:rPr lang="en-GB" sz="2400" dirty="0">
                <a:solidFill>
                  <a:schemeClr val="tx1"/>
                </a:solidFill>
              </a:rPr>
              <a:t>all sides of rhombus are equal.</a:t>
            </a:r>
          </a:p>
          <a:p>
            <a:r>
              <a:rPr lang="en-GB" sz="4400" b="1" dirty="0">
                <a:solidFill>
                  <a:schemeClr val="tx1"/>
                </a:solidFill>
              </a:rPr>
              <a:t>Angle: </a:t>
            </a:r>
            <a:r>
              <a:rPr lang="en-GB" sz="4400" dirty="0">
                <a:solidFill>
                  <a:schemeClr val="tx1"/>
                </a:solidFill>
              </a:rPr>
              <a:t>SPQ = QRS</a:t>
            </a: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opposite angles of a rhombus are equal.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GB" sz="4400" b="1" dirty="0">
                <a:solidFill>
                  <a:schemeClr val="tx1"/>
                </a:solidFill>
              </a:rPr>
              <a:t>Side: </a:t>
            </a:r>
            <a:r>
              <a:rPr lang="en-GB" sz="4400" dirty="0">
                <a:solidFill>
                  <a:schemeClr val="tx1"/>
                </a:solidFill>
              </a:rPr>
              <a:t>PQ = RS </a:t>
            </a:r>
          </a:p>
          <a:p>
            <a:r>
              <a:rPr lang="en-GB" sz="2400" dirty="0">
                <a:solidFill>
                  <a:schemeClr val="tx1"/>
                </a:solidFill>
              </a:rPr>
              <a:t>all sides of rhombus are equal.</a:t>
            </a:r>
          </a:p>
          <a:p>
            <a:endParaRPr lang="en-GB" sz="3200" b="1" dirty="0">
              <a:solidFill>
                <a:schemeClr val="tx1"/>
              </a:solidFill>
            </a:endParaRPr>
          </a:p>
          <a:p>
            <a:r>
              <a:rPr lang="en-GB" sz="4000" dirty="0">
                <a:solidFill>
                  <a:schemeClr val="tx1"/>
                </a:solidFill>
              </a:rPr>
              <a:t>Triangles SPQ and QRS </a:t>
            </a:r>
          </a:p>
          <a:p>
            <a:r>
              <a:rPr lang="en-GB" sz="4000" dirty="0">
                <a:solidFill>
                  <a:schemeClr val="tx1"/>
                </a:solidFill>
              </a:rPr>
              <a:t>are congruent</a:t>
            </a:r>
          </a:p>
          <a:p>
            <a:r>
              <a:rPr lang="en-GB" sz="4000" dirty="0">
                <a:solidFill>
                  <a:schemeClr val="tx1"/>
                </a:solidFill>
              </a:rPr>
              <a:t>because </a:t>
            </a:r>
            <a:r>
              <a:rPr lang="en-GB" sz="4000" b="1" dirty="0">
                <a:solidFill>
                  <a:schemeClr val="tx1"/>
                </a:solidFill>
              </a:rPr>
              <a:t>SAS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258963"/>
            <a:ext cx="5424345" cy="443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4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9396" y="188640"/>
            <a:ext cx="54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AB = BC = CD = DA</a:t>
            </a:r>
          </a:p>
          <a:p>
            <a:pPr algn="ctr"/>
            <a:r>
              <a:rPr lang="en-GB" sz="3600" dirty="0"/>
              <a:t>Prove triangle ADB is congruent to triangle CDB.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358" t="4181" r="8358" b="3865"/>
          <a:stretch/>
        </p:blipFill>
        <p:spPr>
          <a:xfrm>
            <a:off x="1703512" y="2036837"/>
            <a:ext cx="3384376" cy="44612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12024" y="188640"/>
            <a:ext cx="568863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b="1" dirty="0">
                <a:solidFill>
                  <a:prstClr val="black"/>
                </a:solidFill>
              </a:rPr>
              <a:t>Side: </a:t>
            </a:r>
            <a:r>
              <a:rPr lang="en-GB" sz="4800" dirty="0">
                <a:solidFill>
                  <a:schemeClr val="bg1"/>
                </a:solidFill>
              </a:rPr>
              <a:t>AD = CD</a:t>
            </a:r>
          </a:p>
          <a:p>
            <a:pPr lvl="0"/>
            <a:r>
              <a:rPr lang="en-GB" sz="2800" dirty="0">
                <a:solidFill>
                  <a:schemeClr val="bg1"/>
                </a:solidFill>
              </a:rPr>
              <a:t>all sides of rhombus are equal.</a:t>
            </a:r>
          </a:p>
          <a:p>
            <a:pPr lvl="0"/>
            <a:r>
              <a:rPr lang="en-GB" sz="4800" b="1" dirty="0">
                <a:solidFill>
                  <a:prstClr val="black"/>
                </a:solidFill>
              </a:rPr>
              <a:t>Side: </a:t>
            </a:r>
            <a:r>
              <a:rPr lang="en-GB" sz="4800" dirty="0">
                <a:solidFill>
                  <a:schemeClr val="bg1"/>
                </a:solidFill>
              </a:rPr>
              <a:t>AB = BC</a:t>
            </a:r>
          </a:p>
          <a:p>
            <a:pPr lvl="0"/>
            <a:r>
              <a:rPr lang="en-GB" sz="2800" dirty="0">
                <a:solidFill>
                  <a:schemeClr val="bg1"/>
                </a:solidFill>
              </a:rPr>
              <a:t>all sides of rhombus are equal.</a:t>
            </a:r>
          </a:p>
          <a:p>
            <a:pPr lvl="0"/>
            <a:r>
              <a:rPr lang="en-GB" sz="4800" b="1" dirty="0">
                <a:solidFill>
                  <a:prstClr val="black"/>
                </a:solidFill>
              </a:rPr>
              <a:t>Side: </a:t>
            </a:r>
            <a:r>
              <a:rPr lang="en-GB" sz="4800" dirty="0">
                <a:solidFill>
                  <a:schemeClr val="bg1"/>
                </a:solidFill>
              </a:rPr>
              <a:t>BD </a:t>
            </a:r>
          </a:p>
          <a:p>
            <a:pPr lvl="0"/>
            <a:r>
              <a:rPr lang="en-GB" sz="2800" dirty="0">
                <a:solidFill>
                  <a:schemeClr val="bg1"/>
                </a:solidFill>
              </a:rPr>
              <a:t>common sides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12024" y="188640"/>
            <a:ext cx="5472608" cy="6309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tx1"/>
                </a:solidFill>
              </a:rPr>
              <a:t>Side: </a:t>
            </a:r>
            <a:r>
              <a:rPr lang="en-GB" sz="4800" dirty="0">
                <a:solidFill>
                  <a:schemeClr val="tx1"/>
                </a:solidFill>
              </a:rPr>
              <a:t>AD = CD</a:t>
            </a:r>
          </a:p>
          <a:p>
            <a:r>
              <a:rPr lang="en-GB" sz="2800" dirty="0">
                <a:solidFill>
                  <a:schemeClr val="tx1"/>
                </a:solidFill>
              </a:rPr>
              <a:t>all sides of rhombus are equal.</a:t>
            </a:r>
          </a:p>
          <a:p>
            <a:r>
              <a:rPr lang="en-GB" sz="4800" b="1" dirty="0">
                <a:solidFill>
                  <a:schemeClr val="tx1"/>
                </a:solidFill>
              </a:rPr>
              <a:t>Side: </a:t>
            </a:r>
            <a:r>
              <a:rPr lang="en-GB" sz="4800" dirty="0">
                <a:solidFill>
                  <a:schemeClr val="tx1"/>
                </a:solidFill>
              </a:rPr>
              <a:t>AB = BC</a:t>
            </a:r>
          </a:p>
          <a:p>
            <a:pPr lvl="0"/>
            <a:r>
              <a:rPr lang="en-GB" sz="2800" dirty="0">
                <a:solidFill>
                  <a:prstClr val="black"/>
                </a:solidFill>
              </a:rPr>
              <a:t>all sides of rhombus are equal.</a:t>
            </a:r>
            <a:endParaRPr lang="en-GB" sz="2800" dirty="0">
              <a:solidFill>
                <a:schemeClr val="tx1"/>
              </a:solidFill>
            </a:endParaRPr>
          </a:p>
          <a:p>
            <a:r>
              <a:rPr lang="en-GB" sz="4800" b="1" dirty="0">
                <a:solidFill>
                  <a:schemeClr val="tx1"/>
                </a:solidFill>
              </a:rPr>
              <a:t>Side: </a:t>
            </a:r>
            <a:r>
              <a:rPr lang="en-GB" sz="4800" dirty="0">
                <a:solidFill>
                  <a:schemeClr val="tx1"/>
                </a:solidFill>
              </a:rPr>
              <a:t>BD </a:t>
            </a:r>
          </a:p>
          <a:p>
            <a:r>
              <a:rPr lang="en-GB" sz="2800" dirty="0">
                <a:solidFill>
                  <a:schemeClr val="tx1"/>
                </a:solidFill>
              </a:rPr>
              <a:t>common sides</a:t>
            </a:r>
          </a:p>
          <a:p>
            <a:endParaRPr lang="en-GB" sz="3600" b="1" dirty="0">
              <a:solidFill>
                <a:schemeClr val="tx1"/>
              </a:solidFill>
            </a:endParaRPr>
          </a:p>
          <a:p>
            <a:r>
              <a:rPr lang="en-GB" sz="4400" dirty="0">
                <a:solidFill>
                  <a:schemeClr val="tx1"/>
                </a:solidFill>
              </a:rPr>
              <a:t>Triangles ADB and CDB are congruent</a:t>
            </a:r>
          </a:p>
          <a:p>
            <a:r>
              <a:rPr lang="en-GB" sz="4400" dirty="0">
                <a:solidFill>
                  <a:schemeClr val="tx1"/>
                </a:solidFill>
              </a:rPr>
              <a:t>because </a:t>
            </a:r>
            <a:r>
              <a:rPr lang="en-GB" sz="4400" b="1" dirty="0">
                <a:solidFill>
                  <a:schemeClr val="tx1"/>
                </a:solidFill>
              </a:rPr>
              <a:t>SSS</a:t>
            </a:r>
          </a:p>
        </p:txBody>
      </p:sp>
    </p:spTree>
    <p:extLst>
      <p:ext uri="{BB962C8B-B14F-4D97-AF65-F5344CB8AC3E}">
        <p14:creationId xmlns:p14="http://schemas.microsoft.com/office/powerpoint/2010/main" val="303455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99456" y="2132856"/>
            <a:ext cx="4248472" cy="4537518"/>
            <a:chOff x="2299148" y="2160818"/>
            <a:chExt cx="2820475" cy="3291110"/>
          </a:xfrm>
        </p:grpSpPr>
        <p:sp>
          <p:nvSpPr>
            <p:cNvPr id="4" name="Isosceles Triangle 3"/>
            <p:cNvSpPr/>
            <p:nvPr/>
          </p:nvSpPr>
          <p:spPr>
            <a:xfrm>
              <a:off x="2762385" y="2504304"/>
              <a:ext cx="1831216" cy="2583657"/>
            </a:xfrm>
            <a:prstGeom prst="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3" name="Straight Connector 2"/>
            <p:cNvCxnSpPr/>
            <p:nvPr/>
          </p:nvCxnSpPr>
          <p:spPr>
            <a:xfrm>
              <a:off x="3677993" y="2188617"/>
              <a:ext cx="1" cy="322775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363264" y="2160818"/>
              <a:ext cx="629456" cy="3712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99148" y="4952084"/>
              <a:ext cx="629456" cy="3712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90167" y="4998695"/>
              <a:ext cx="629456" cy="3712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63264" y="5080642"/>
              <a:ext cx="629456" cy="3712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M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59396" y="188640"/>
            <a:ext cx="54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AB = AC</a:t>
            </a:r>
          </a:p>
          <a:p>
            <a:pPr algn="ctr"/>
            <a:r>
              <a:rPr lang="en-GB" sz="3600" dirty="0"/>
              <a:t>Prove triangle ABM is congruent to triangle AMC.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12024" y="450540"/>
            <a:ext cx="561662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b="1" dirty="0">
                <a:solidFill>
                  <a:prstClr val="black"/>
                </a:solidFill>
              </a:rPr>
              <a:t>R: </a:t>
            </a:r>
            <a:r>
              <a:rPr lang="en-GB" sz="4800" dirty="0">
                <a:solidFill>
                  <a:schemeClr val="bg1"/>
                </a:solidFill>
              </a:rPr>
              <a:t>A</a:t>
            </a:r>
            <a:r>
              <a:rPr lang="en-GB" sz="4800" b="1" dirty="0">
                <a:solidFill>
                  <a:schemeClr val="bg1"/>
                </a:solidFill>
              </a:rPr>
              <a:t>M</a:t>
            </a:r>
            <a:r>
              <a:rPr lang="en-GB" sz="4800" dirty="0">
                <a:solidFill>
                  <a:schemeClr val="bg1"/>
                </a:solidFill>
              </a:rPr>
              <a:t>D = A</a:t>
            </a:r>
            <a:r>
              <a:rPr lang="en-GB" sz="4800" b="1" dirty="0">
                <a:solidFill>
                  <a:schemeClr val="bg1"/>
                </a:solidFill>
              </a:rPr>
              <a:t>M</a:t>
            </a:r>
            <a:r>
              <a:rPr lang="en-GB" sz="4800" dirty="0">
                <a:solidFill>
                  <a:schemeClr val="bg1"/>
                </a:solidFill>
              </a:rPr>
              <a:t>C</a:t>
            </a:r>
          </a:p>
          <a:p>
            <a:pPr lvl="0"/>
            <a:r>
              <a:rPr lang="en-GB" sz="2800" dirty="0">
                <a:solidFill>
                  <a:schemeClr val="bg1"/>
                </a:solidFill>
              </a:rPr>
              <a:t>both are 90˚</a:t>
            </a:r>
          </a:p>
          <a:p>
            <a:pPr lvl="0"/>
            <a:r>
              <a:rPr lang="en-GB" sz="4800" b="1" dirty="0">
                <a:solidFill>
                  <a:prstClr val="black"/>
                </a:solidFill>
              </a:rPr>
              <a:t>H: </a:t>
            </a:r>
            <a:r>
              <a:rPr lang="en-GB" sz="4800" dirty="0">
                <a:solidFill>
                  <a:schemeClr val="bg1"/>
                </a:solidFill>
              </a:rPr>
              <a:t>AB = AC</a:t>
            </a:r>
          </a:p>
          <a:p>
            <a:pPr lvl="0"/>
            <a:r>
              <a:rPr lang="en-GB" sz="2800" dirty="0">
                <a:solidFill>
                  <a:schemeClr val="bg1"/>
                </a:solidFill>
              </a:rPr>
              <a:t>equal side of an isosceles triangles</a:t>
            </a:r>
          </a:p>
          <a:p>
            <a:pPr lvl="0"/>
            <a:r>
              <a:rPr lang="en-GB" sz="4800" b="1" dirty="0">
                <a:solidFill>
                  <a:prstClr val="black"/>
                </a:solidFill>
              </a:rPr>
              <a:t>S: </a:t>
            </a:r>
            <a:r>
              <a:rPr lang="en-GB" sz="4800" dirty="0">
                <a:solidFill>
                  <a:schemeClr val="bg1"/>
                </a:solidFill>
              </a:rPr>
              <a:t>AM = AM </a:t>
            </a:r>
          </a:p>
          <a:p>
            <a:pPr lvl="0"/>
            <a:r>
              <a:rPr lang="en-GB" sz="2800" dirty="0">
                <a:solidFill>
                  <a:schemeClr val="bg1"/>
                </a:solidFill>
              </a:rPr>
              <a:t>common sides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12024" y="450540"/>
            <a:ext cx="5760640" cy="61247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tx1"/>
                </a:solidFill>
              </a:rPr>
              <a:t>R: </a:t>
            </a:r>
            <a:r>
              <a:rPr lang="en-GB" sz="4800" dirty="0">
                <a:solidFill>
                  <a:schemeClr val="tx1"/>
                </a:solidFill>
              </a:rPr>
              <a:t>AMB = AMC</a:t>
            </a:r>
          </a:p>
          <a:p>
            <a:r>
              <a:rPr lang="en-GB" sz="2800" dirty="0">
                <a:solidFill>
                  <a:schemeClr val="tx1"/>
                </a:solidFill>
              </a:rPr>
              <a:t>both are 90˚</a:t>
            </a:r>
          </a:p>
          <a:p>
            <a:r>
              <a:rPr lang="en-GB" sz="4800" b="1" dirty="0">
                <a:solidFill>
                  <a:schemeClr val="tx1"/>
                </a:solidFill>
              </a:rPr>
              <a:t>H: </a:t>
            </a:r>
            <a:r>
              <a:rPr lang="en-GB" sz="4800" dirty="0">
                <a:solidFill>
                  <a:schemeClr val="tx1"/>
                </a:solidFill>
              </a:rPr>
              <a:t>AB = AC</a:t>
            </a:r>
          </a:p>
          <a:p>
            <a:r>
              <a:rPr lang="en-GB" sz="2800" dirty="0">
                <a:solidFill>
                  <a:schemeClr val="tx1"/>
                </a:solidFill>
              </a:rPr>
              <a:t>equal side of an isosceles triangles</a:t>
            </a:r>
          </a:p>
          <a:p>
            <a:r>
              <a:rPr lang="en-GB" sz="4800" b="1" dirty="0">
                <a:solidFill>
                  <a:schemeClr val="tx1"/>
                </a:solidFill>
              </a:rPr>
              <a:t>S: </a:t>
            </a:r>
            <a:r>
              <a:rPr lang="en-GB" sz="4800" dirty="0">
                <a:solidFill>
                  <a:schemeClr val="tx1"/>
                </a:solidFill>
              </a:rPr>
              <a:t>AM = AM </a:t>
            </a:r>
          </a:p>
          <a:p>
            <a:r>
              <a:rPr lang="en-GB" sz="2800" dirty="0">
                <a:solidFill>
                  <a:schemeClr val="tx1"/>
                </a:solidFill>
              </a:rPr>
              <a:t>common sides</a:t>
            </a:r>
          </a:p>
          <a:p>
            <a:endParaRPr lang="en-GB" sz="3200" b="1" dirty="0">
              <a:solidFill>
                <a:schemeClr val="tx1"/>
              </a:solidFill>
            </a:endParaRPr>
          </a:p>
          <a:p>
            <a:r>
              <a:rPr lang="en-GB" sz="4400" dirty="0">
                <a:solidFill>
                  <a:schemeClr val="tx1"/>
                </a:solidFill>
              </a:rPr>
              <a:t>Triangles ADB and CDB are congruent </a:t>
            </a:r>
          </a:p>
          <a:p>
            <a:r>
              <a:rPr lang="en-GB" sz="4400" dirty="0">
                <a:solidFill>
                  <a:schemeClr val="tx1"/>
                </a:solidFill>
              </a:rPr>
              <a:t>because </a:t>
            </a:r>
            <a:r>
              <a:rPr lang="en-GB" sz="4400" b="1" dirty="0">
                <a:solidFill>
                  <a:schemeClr val="tx1"/>
                </a:solidFill>
              </a:rPr>
              <a:t>RHS</a:t>
            </a:r>
          </a:p>
        </p:txBody>
      </p:sp>
    </p:spTree>
    <p:extLst>
      <p:ext uri="{BB962C8B-B14F-4D97-AF65-F5344CB8AC3E}">
        <p14:creationId xmlns:p14="http://schemas.microsoft.com/office/powerpoint/2010/main" val="98283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1127448" y="3717032"/>
            <a:ext cx="4320480" cy="2016224"/>
          </a:xfrm>
          <a:prstGeom prst="parallelogram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7" name="Straight Connector 6"/>
          <p:cNvCxnSpPr/>
          <p:nvPr/>
        </p:nvCxnSpPr>
        <p:spPr>
          <a:xfrm>
            <a:off x="1641021" y="3717032"/>
            <a:ext cx="3312368" cy="20162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46581" y="3429000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581" y="3429000"/>
                <a:ext cx="36004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53389" y="5661248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389" y="5661248"/>
                <a:ext cx="36004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8755" y="5632966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755" y="5632966"/>
                <a:ext cx="36004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71464" y="3284984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284984"/>
                <a:ext cx="36004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57402" y="1469404"/>
                <a:ext cx="4179158" cy="101566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6000" i="0">
                        <a:latin typeface="Cambria Math" panose="02040503050406030204" pitchFamily="18" charset="0"/>
                      </a:rPr>
                      <m:t>SSS</m:t>
                    </m:r>
                  </m:oMath>
                </a14:m>
                <a:r>
                  <a:rPr lang="en-GB" sz="6000" dirty="0"/>
                  <a:t>: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402" y="1469404"/>
                <a:ext cx="4179158" cy="1015663"/>
              </a:xfrm>
              <a:prstGeom prst="rect">
                <a:avLst/>
              </a:prstGeom>
              <a:blipFill>
                <a:blip r:embed="rId7"/>
                <a:stretch>
                  <a:fillRect t="-16374" b="-374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3582011" y="3613666"/>
            <a:ext cx="107341" cy="192746"/>
            <a:chOff x="3128613" y="1093386"/>
            <a:chExt cx="107341" cy="192746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949551" y="5632966"/>
            <a:ext cx="107341" cy="192746"/>
            <a:chOff x="3128613" y="1093386"/>
            <a:chExt cx="107341" cy="192746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6734073">
            <a:off x="5141980" y="4620842"/>
            <a:ext cx="107341" cy="192746"/>
            <a:chOff x="3128613" y="1093386"/>
            <a:chExt cx="107341" cy="19274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rot="16734073">
            <a:off x="5156242" y="4560012"/>
            <a:ext cx="107341" cy="192746"/>
            <a:chOff x="3128613" y="1093386"/>
            <a:chExt cx="107341" cy="192746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 rot="16734073">
            <a:off x="1300230" y="4735143"/>
            <a:ext cx="107341" cy="192746"/>
            <a:chOff x="3128613" y="1093386"/>
            <a:chExt cx="107341" cy="192746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 rot="16734073">
            <a:off x="1314492" y="4674313"/>
            <a:ext cx="107341" cy="192746"/>
            <a:chOff x="3128613" y="1093386"/>
            <a:chExt cx="107341" cy="19274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611917" y="172899"/>
            <a:ext cx="588447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ABCD is a parallelogram. </a:t>
            </a:r>
          </a:p>
          <a:p>
            <a:pPr algn="ctr"/>
            <a:r>
              <a:rPr lang="en-GB" sz="4400" dirty="0"/>
              <a:t>Prove triangle </a:t>
            </a:r>
          </a:p>
          <a:p>
            <a:pPr algn="ctr"/>
            <a:r>
              <a:rPr lang="en-GB" sz="4400" dirty="0"/>
              <a:t>ABC and ACD </a:t>
            </a:r>
          </a:p>
          <a:p>
            <a:pPr algn="ctr"/>
            <a:r>
              <a:rPr lang="en-GB" sz="4400" dirty="0"/>
              <a:t>are congruent.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957402" y="2778944"/>
                <a:ext cx="4179158" cy="101566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6000" i="0">
                        <a:latin typeface="Cambria Math" panose="02040503050406030204" pitchFamily="18" charset="0"/>
                      </a:rPr>
                      <m:t>S</m:t>
                    </m:r>
                    <m:r>
                      <m:rPr>
                        <m:sty m:val="p"/>
                      </m:rPr>
                      <a:rPr lang="en-GB" sz="60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m:rPr>
                        <m:sty m:val="p"/>
                      </m:rPr>
                      <a:rPr lang="en-GB" sz="6000" i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GB" sz="6000" dirty="0"/>
                  <a:t>: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402" y="2778944"/>
                <a:ext cx="4179158" cy="1015663"/>
              </a:xfrm>
              <a:prstGeom prst="rect">
                <a:avLst/>
              </a:prstGeom>
              <a:blipFill>
                <a:blip r:embed="rId8"/>
                <a:stretch>
                  <a:fillRect l="-290" t="-17059" r="-290" b="-38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957402" y="4139013"/>
                <a:ext cx="4179158" cy="101566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6000" b="0" i="0" smtClean="0">
                        <a:latin typeface="Cambria Math" panose="02040503050406030204" pitchFamily="18" charset="0"/>
                      </a:rPr>
                      <m:t>ASA</m:t>
                    </m:r>
                  </m:oMath>
                </a14:m>
                <a:r>
                  <a:rPr lang="en-GB" sz="6000" dirty="0"/>
                  <a:t>: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402" y="4139013"/>
                <a:ext cx="4179158" cy="1015663"/>
              </a:xfrm>
              <a:prstGeom prst="rect">
                <a:avLst/>
              </a:prstGeom>
              <a:blipFill>
                <a:blip r:embed="rId9"/>
                <a:stretch>
                  <a:fillRect l="-1449" t="-16959" r="-1449" b="-374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7589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838069" y="3078252"/>
            <a:ext cx="4320480" cy="2016224"/>
          </a:xfrm>
          <a:prstGeom prst="parallelogram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7" name="Straight Connector 6"/>
          <p:cNvCxnSpPr/>
          <p:nvPr/>
        </p:nvCxnSpPr>
        <p:spPr>
          <a:xfrm>
            <a:off x="1351642" y="3078252"/>
            <a:ext cx="3312368" cy="20162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57202" y="2790220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202" y="2790220"/>
                <a:ext cx="36004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64010" y="5022468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010" y="5022468"/>
                <a:ext cx="36004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9376" y="4994186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994186"/>
                <a:ext cx="36004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91602" y="2708920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602" y="2708920"/>
                <a:ext cx="36004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92144" y="463276"/>
                <a:ext cx="3744416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800" i="0">
                        <a:latin typeface="Cambria Math" panose="02040503050406030204" pitchFamily="18" charset="0"/>
                      </a:rPr>
                      <m:t>SSS</m:t>
                    </m:r>
                  </m:oMath>
                </a14:m>
                <a:r>
                  <a:rPr lang="en-GB" sz="4800" dirty="0"/>
                  <a:t>: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63276"/>
                <a:ext cx="3744416" cy="830997"/>
              </a:xfrm>
              <a:prstGeom prst="rect">
                <a:avLst/>
              </a:prstGeom>
              <a:blipFill>
                <a:blip r:embed="rId7"/>
                <a:stretch>
                  <a:fillRect t="-14286" b="-3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3292632" y="2974886"/>
            <a:ext cx="107341" cy="192746"/>
            <a:chOff x="3128613" y="1093386"/>
            <a:chExt cx="107341" cy="192746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660172" y="4994186"/>
            <a:ext cx="107341" cy="192746"/>
            <a:chOff x="3128613" y="1093386"/>
            <a:chExt cx="107341" cy="192746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6734073">
            <a:off x="4852601" y="3982062"/>
            <a:ext cx="107341" cy="192746"/>
            <a:chOff x="3128613" y="1093386"/>
            <a:chExt cx="107341" cy="19274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rot="16734073">
            <a:off x="4866863" y="3921232"/>
            <a:ext cx="107341" cy="192746"/>
            <a:chOff x="3128613" y="1093386"/>
            <a:chExt cx="107341" cy="192746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 rot="16734073">
            <a:off x="1010851" y="4096363"/>
            <a:ext cx="107341" cy="192746"/>
            <a:chOff x="3128613" y="1093386"/>
            <a:chExt cx="107341" cy="192746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 rot="16734073">
            <a:off x="1025113" y="4035533"/>
            <a:ext cx="107341" cy="192746"/>
            <a:chOff x="3128613" y="1093386"/>
            <a:chExt cx="107341" cy="19274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479376" y="351818"/>
            <a:ext cx="55260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ABCD is a parallelogram. </a:t>
            </a:r>
          </a:p>
          <a:p>
            <a:pPr algn="ctr"/>
            <a:r>
              <a:rPr lang="en-GB" sz="3600" dirty="0"/>
              <a:t>Prove triangle ABC and ACD are congruent.</a:t>
            </a:r>
          </a:p>
        </p:txBody>
      </p:sp>
      <p:sp>
        <p:nvSpPr>
          <p:cNvPr id="2" name="Rectangle 1"/>
          <p:cNvSpPr/>
          <p:nvPr/>
        </p:nvSpPr>
        <p:spPr>
          <a:xfrm>
            <a:off x="6441513" y="1613504"/>
            <a:ext cx="57504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Side: </a:t>
            </a:r>
            <a:r>
              <a:rPr lang="en-GB" sz="4000" dirty="0">
                <a:solidFill>
                  <a:schemeClr val="bg1"/>
                </a:solidFill>
              </a:rPr>
              <a:t>AD = BC</a:t>
            </a:r>
          </a:p>
          <a:p>
            <a:r>
              <a:rPr lang="en-GB" sz="2400" dirty="0">
                <a:solidFill>
                  <a:schemeClr val="bg1"/>
                </a:solidFill>
              </a:rPr>
              <a:t>opposite sides of a parallelogram are equa</a:t>
            </a:r>
            <a:r>
              <a:rPr lang="en-GB" sz="2400" dirty="0"/>
              <a:t>l.</a:t>
            </a:r>
          </a:p>
          <a:p>
            <a:r>
              <a:rPr lang="en-GB" sz="4000" b="1" dirty="0"/>
              <a:t>Side: </a:t>
            </a:r>
            <a:r>
              <a:rPr lang="en-GB" sz="4000" dirty="0">
                <a:solidFill>
                  <a:schemeClr val="bg1"/>
                </a:solidFill>
              </a:rPr>
              <a:t>AB = DC</a:t>
            </a:r>
          </a:p>
          <a:p>
            <a:pPr lvl="0"/>
            <a:r>
              <a:rPr lang="en-GB" sz="2400" dirty="0">
                <a:solidFill>
                  <a:schemeClr val="bg1"/>
                </a:solidFill>
              </a:rPr>
              <a:t>opposite sides of a parallelogram are equal.</a:t>
            </a:r>
          </a:p>
          <a:p>
            <a:r>
              <a:rPr lang="en-GB" sz="4000" b="1" dirty="0"/>
              <a:t>Side: </a:t>
            </a:r>
            <a:r>
              <a:rPr lang="en-GB" sz="4000" dirty="0">
                <a:solidFill>
                  <a:schemeClr val="bg1"/>
                </a:solidFill>
              </a:rPr>
              <a:t>AC </a:t>
            </a:r>
          </a:p>
          <a:p>
            <a:r>
              <a:rPr lang="en-GB" sz="2400" dirty="0">
                <a:solidFill>
                  <a:schemeClr val="bg1"/>
                </a:solidFill>
              </a:rPr>
              <a:t>common sides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41513" y="1613504"/>
            <a:ext cx="5578070" cy="5139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tx1"/>
                </a:solidFill>
              </a:rPr>
              <a:t>Side: </a:t>
            </a:r>
            <a:r>
              <a:rPr lang="en-GB" sz="4000" dirty="0">
                <a:solidFill>
                  <a:schemeClr val="tx1"/>
                </a:solidFill>
              </a:rPr>
              <a:t>AD = BC</a:t>
            </a:r>
          </a:p>
          <a:p>
            <a:r>
              <a:rPr lang="en-GB" sz="2400" dirty="0">
                <a:solidFill>
                  <a:schemeClr val="tx1"/>
                </a:solidFill>
              </a:rPr>
              <a:t>opposite sides of a parallelogram are equal.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Side: </a:t>
            </a:r>
            <a:r>
              <a:rPr lang="en-GB" sz="4000" dirty="0">
                <a:solidFill>
                  <a:schemeClr val="tx1"/>
                </a:solidFill>
              </a:rPr>
              <a:t>AB = DC</a:t>
            </a: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opposite sides of a parallelogram are equal.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Side: </a:t>
            </a:r>
            <a:r>
              <a:rPr lang="en-GB" sz="4000" dirty="0">
                <a:solidFill>
                  <a:schemeClr val="tx1"/>
                </a:solidFill>
              </a:rPr>
              <a:t>AC </a:t>
            </a:r>
          </a:p>
          <a:p>
            <a:r>
              <a:rPr lang="en-GB" sz="2400" dirty="0">
                <a:solidFill>
                  <a:schemeClr val="tx1"/>
                </a:solidFill>
              </a:rPr>
              <a:t>common sides</a:t>
            </a:r>
          </a:p>
          <a:p>
            <a:endParaRPr lang="en-GB" sz="2800" b="1" dirty="0">
              <a:solidFill>
                <a:schemeClr val="tx1"/>
              </a:solidFill>
            </a:endParaRPr>
          </a:p>
          <a:p>
            <a:r>
              <a:rPr lang="en-GB" sz="3600" dirty="0">
                <a:solidFill>
                  <a:schemeClr val="tx1"/>
                </a:solidFill>
              </a:rPr>
              <a:t>Triangles ABC and ACD </a:t>
            </a:r>
          </a:p>
          <a:p>
            <a:r>
              <a:rPr lang="en-GB" sz="3600" dirty="0">
                <a:solidFill>
                  <a:schemeClr val="tx1"/>
                </a:solidFill>
              </a:rPr>
              <a:t>are congruent</a:t>
            </a:r>
          </a:p>
          <a:p>
            <a:r>
              <a:rPr lang="en-GB" sz="3600" dirty="0">
                <a:solidFill>
                  <a:schemeClr val="tx1"/>
                </a:solidFill>
              </a:rPr>
              <a:t>because </a:t>
            </a:r>
            <a:r>
              <a:rPr lang="en-GB" sz="3600" b="1" dirty="0">
                <a:solidFill>
                  <a:schemeClr val="tx1"/>
                </a:solidFill>
              </a:rPr>
              <a:t>SSS</a:t>
            </a:r>
          </a:p>
        </p:txBody>
      </p:sp>
    </p:spTree>
    <p:extLst>
      <p:ext uri="{BB962C8B-B14F-4D97-AF65-F5344CB8AC3E}">
        <p14:creationId xmlns:p14="http://schemas.microsoft.com/office/powerpoint/2010/main" val="381408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778679" y="3069606"/>
            <a:ext cx="4320480" cy="2016224"/>
          </a:xfrm>
          <a:prstGeom prst="parallelogram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7" name="Straight Connector 6"/>
          <p:cNvCxnSpPr/>
          <p:nvPr/>
        </p:nvCxnSpPr>
        <p:spPr>
          <a:xfrm>
            <a:off x="1292252" y="3069606"/>
            <a:ext cx="3312368" cy="20162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89073" y="2740924"/>
                <a:ext cx="3588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073" y="2740924"/>
                <a:ext cx="35885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95103" y="4994012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103" y="4994012"/>
                <a:ext cx="36004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19986" y="4985540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86" y="4985540"/>
                <a:ext cx="36004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11424" y="2689756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89756"/>
                <a:ext cx="36004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92144" y="463276"/>
                <a:ext cx="3744416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800" i="0">
                        <a:latin typeface="Cambria Math" panose="02040503050406030204" pitchFamily="18" charset="0"/>
                      </a:rPr>
                      <m:t>S</m:t>
                    </m:r>
                    <m:r>
                      <m:rPr>
                        <m:sty m:val="p"/>
                      </m:rPr>
                      <a:rPr lang="en-GB" sz="48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m:rPr>
                        <m:sty m:val="p"/>
                      </m:rPr>
                      <a:rPr lang="en-GB" sz="4800" i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GB" sz="4800" dirty="0"/>
                  <a:t>: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63276"/>
                <a:ext cx="3744416" cy="830997"/>
              </a:xfrm>
              <a:prstGeom prst="rect">
                <a:avLst/>
              </a:prstGeom>
              <a:blipFill>
                <a:blip r:embed="rId7"/>
                <a:stretch>
                  <a:fillRect t="-14286" b="-3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3233242" y="2966240"/>
            <a:ext cx="107341" cy="192746"/>
            <a:chOff x="3128613" y="1093386"/>
            <a:chExt cx="107341" cy="192746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600782" y="4985540"/>
            <a:ext cx="107341" cy="192746"/>
            <a:chOff x="3128613" y="1093386"/>
            <a:chExt cx="107341" cy="192746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6734073">
            <a:off x="4779136" y="3953874"/>
            <a:ext cx="107341" cy="192112"/>
            <a:chOff x="3128613" y="1093386"/>
            <a:chExt cx="107341" cy="19274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rot="16734073">
            <a:off x="4793398" y="3893044"/>
            <a:ext cx="107341" cy="192112"/>
            <a:chOff x="3128613" y="1093386"/>
            <a:chExt cx="107341" cy="192746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 rot="16734073">
            <a:off x="951461" y="4087717"/>
            <a:ext cx="107341" cy="192746"/>
            <a:chOff x="3128613" y="1093386"/>
            <a:chExt cx="107341" cy="192746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 rot="16734073">
            <a:off x="965723" y="4026887"/>
            <a:ext cx="107341" cy="192746"/>
            <a:chOff x="3128613" y="1093386"/>
            <a:chExt cx="107341" cy="19274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407368" y="344366"/>
            <a:ext cx="55260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ABCD is a parallelogram. </a:t>
            </a:r>
          </a:p>
          <a:p>
            <a:pPr algn="ctr"/>
            <a:r>
              <a:rPr lang="en-GB" sz="3600" dirty="0"/>
              <a:t>Prove triangle ABC and ACD are congruent.</a:t>
            </a:r>
          </a:p>
        </p:txBody>
      </p:sp>
      <p:sp>
        <p:nvSpPr>
          <p:cNvPr id="2" name="Rectangle 1"/>
          <p:cNvSpPr/>
          <p:nvPr/>
        </p:nvSpPr>
        <p:spPr>
          <a:xfrm>
            <a:off x="6117903" y="1593694"/>
            <a:ext cx="57882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b="1" dirty="0">
                <a:solidFill>
                  <a:prstClr val="black"/>
                </a:solidFill>
              </a:rPr>
              <a:t>Side: </a:t>
            </a:r>
            <a:r>
              <a:rPr lang="en-GB" sz="4000" dirty="0">
                <a:solidFill>
                  <a:schemeClr val="bg1"/>
                </a:solidFill>
              </a:rPr>
              <a:t>AD = BC</a:t>
            </a:r>
          </a:p>
          <a:p>
            <a:pPr lvl="0"/>
            <a:r>
              <a:rPr lang="en-GB" sz="2400" dirty="0">
                <a:solidFill>
                  <a:schemeClr val="bg1"/>
                </a:solidFill>
              </a:rPr>
              <a:t>opposite sides of a parallelogram are equal.</a:t>
            </a:r>
          </a:p>
          <a:p>
            <a:pPr lvl="0"/>
            <a:r>
              <a:rPr lang="en-GB" sz="4000" b="1" dirty="0">
                <a:solidFill>
                  <a:prstClr val="black"/>
                </a:solidFill>
              </a:rPr>
              <a:t>Angle: </a:t>
            </a:r>
            <a:r>
              <a:rPr lang="en-GB" sz="4000" dirty="0">
                <a:solidFill>
                  <a:schemeClr val="bg1"/>
                </a:solidFill>
              </a:rPr>
              <a:t>ADC = ABC</a:t>
            </a:r>
          </a:p>
          <a:p>
            <a:pPr lvl="0"/>
            <a:r>
              <a:rPr lang="en-GB" sz="2400" dirty="0">
                <a:solidFill>
                  <a:schemeClr val="bg1"/>
                </a:solidFill>
              </a:rPr>
              <a:t>opposite angles of a parallelogram are equal.</a:t>
            </a:r>
          </a:p>
          <a:p>
            <a:pPr lvl="0"/>
            <a:r>
              <a:rPr lang="en-GB" sz="4000" b="1" dirty="0">
                <a:solidFill>
                  <a:prstClr val="black"/>
                </a:solidFill>
              </a:rPr>
              <a:t>Side: </a:t>
            </a:r>
            <a:r>
              <a:rPr lang="en-GB" sz="4000" dirty="0">
                <a:solidFill>
                  <a:schemeClr val="bg1"/>
                </a:solidFill>
              </a:rPr>
              <a:t>AB = DC </a:t>
            </a:r>
          </a:p>
          <a:p>
            <a:pPr lvl="0"/>
            <a:r>
              <a:rPr lang="en-GB" sz="2400" dirty="0">
                <a:solidFill>
                  <a:schemeClr val="bg1"/>
                </a:solidFill>
              </a:rPr>
              <a:t>opposite sides of a parallelogram are equal.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38002" y="1610097"/>
            <a:ext cx="5817173" cy="5139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          AD = BC</a:t>
            </a:r>
          </a:p>
          <a:p>
            <a:r>
              <a:rPr lang="en-GB" sz="2400" dirty="0">
                <a:solidFill>
                  <a:schemeClr val="tx1"/>
                </a:solidFill>
              </a:rPr>
              <a:t>opposite sides of a parallelogram are equal.</a:t>
            </a:r>
          </a:p>
          <a:p>
            <a:r>
              <a:rPr lang="en-GB" sz="4000" dirty="0">
                <a:solidFill>
                  <a:schemeClr val="tx1"/>
                </a:solidFill>
              </a:rPr>
              <a:t>	     ADC = ABC</a:t>
            </a: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opposite angles of a parallelogram are equal.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GB" sz="4000" dirty="0">
                <a:solidFill>
                  <a:schemeClr val="tx1"/>
                </a:solidFill>
              </a:rPr>
              <a:t>          AB = DC </a:t>
            </a:r>
          </a:p>
          <a:p>
            <a:r>
              <a:rPr lang="en-GB" sz="2400" dirty="0">
                <a:solidFill>
                  <a:schemeClr val="tx1"/>
                </a:solidFill>
              </a:rPr>
              <a:t>opposite sides of a parallelogram are equal.</a:t>
            </a:r>
          </a:p>
          <a:p>
            <a:endParaRPr lang="en-GB" sz="2800" b="1" dirty="0">
              <a:solidFill>
                <a:schemeClr val="tx1"/>
              </a:solidFill>
            </a:endParaRPr>
          </a:p>
          <a:p>
            <a:r>
              <a:rPr lang="en-GB" sz="3600" dirty="0">
                <a:solidFill>
                  <a:schemeClr val="tx1"/>
                </a:solidFill>
              </a:rPr>
              <a:t>Triangles ABC and ACD </a:t>
            </a:r>
          </a:p>
          <a:p>
            <a:r>
              <a:rPr lang="en-GB" sz="3600" dirty="0">
                <a:solidFill>
                  <a:schemeClr val="tx1"/>
                </a:solidFill>
              </a:rPr>
              <a:t>are congruent</a:t>
            </a:r>
          </a:p>
          <a:p>
            <a:r>
              <a:rPr lang="en-GB" sz="3600" dirty="0">
                <a:solidFill>
                  <a:schemeClr val="tx1"/>
                </a:solidFill>
              </a:rPr>
              <a:t>because </a:t>
            </a:r>
            <a:r>
              <a:rPr lang="en-GB" sz="3600" b="1" dirty="0">
                <a:solidFill>
                  <a:schemeClr val="tx1"/>
                </a:solidFill>
              </a:rPr>
              <a:t>SAS</a:t>
            </a:r>
          </a:p>
        </p:txBody>
      </p:sp>
    </p:spTree>
    <p:extLst>
      <p:ext uri="{BB962C8B-B14F-4D97-AF65-F5344CB8AC3E}">
        <p14:creationId xmlns:p14="http://schemas.microsoft.com/office/powerpoint/2010/main" val="295585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/>
          <p:cNvSpPr/>
          <p:nvPr/>
        </p:nvSpPr>
        <p:spPr>
          <a:xfrm>
            <a:off x="840763" y="3078252"/>
            <a:ext cx="4320480" cy="2016224"/>
          </a:xfrm>
          <a:prstGeom prst="parallelogram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7" name="Straight Connector 6"/>
          <p:cNvCxnSpPr/>
          <p:nvPr/>
        </p:nvCxnSpPr>
        <p:spPr>
          <a:xfrm>
            <a:off x="1354336" y="3078252"/>
            <a:ext cx="3312368" cy="20162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59896" y="2790220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2790220"/>
                <a:ext cx="36004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66704" y="5022468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6704" y="5022468"/>
                <a:ext cx="36004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2070" y="4994186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70" y="4994186"/>
                <a:ext cx="36004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08758" y="2708920"/>
                <a:ext cx="1906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58" y="2708920"/>
                <a:ext cx="190698" cy="523220"/>
              </a:xfrm>
              <a:prstGeom prst="rect">
                <a:avLst/>
              </a:prstGeom>
              <a:blipFill>
                <a:blip r:embed="rId6"/>
                <a:stretch>
                  <a:fillRect r="-5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92144" y="463276"/>
                <a:ext cx="3744416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800" b="0" i="0" smtClean="0">
                        <a:latin typeface="Cambria Math" panose="02040503050406030204" pitchFamily="18" charset="0"/>
                      </a:rPr>
                      <m:t>ASA</m:t>
                    </m:r>
                  </m:oMath>
                </a14:m>
                <a:r>
                  <a:rPr lang="en-GB" sz="4800" dirty="0"/>
                  <a:t>: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63276"/>
                <a:ext cx="3744416" cy="830997"/>
              </a:xfrm>
              <a:prstGeom prst="rect">
                <a:avLst/>
              </a:prstGeom>
              <a:blipFill>
                <a:blip r:embed="rId7"/>
                <a:stretch>
                  <a:fillRect t="-14286" b="-3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3295326" y="2974886"/>
            <a:ext cx="107341" cy="192746"/>
            <a:chOff x="3128613" y="1093386"/>
            <a:chExt cx="107341" cy="192746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662866" y="4994186"/>
            <a:ext cx="107341" cy="192746"/>
            <a:chOff x="3128613" y="1093386"/>
            <a:chExt cx="107341" cy="192746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6734073">
            <a:off x="4855295" y="3982062"/>
            <a:ext cx="107341" cy="192746"/>
            <a:chOff x="3128613" y="1093386"/>
            <a:chExt cx="107341" cy="19274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 rot="16734073">
            <a:off x="4869557" y="3921232"/>
            <a:ext cx="107341" cy="192746"/>
            <a:chOff x="3128613" y="1093386"/>
            <a:chExt cx="107341" cy="192746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 rot="16734073">
            <a:off x="1013545" y="4096363"/>
            <a:ext cx="107341" cy="192746"/>
            <a:chOff x="3128613" y="1093386"/>
            <a:chExt cx="107341" cy="192746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 rot="16734073">
            <a:off x="1027807" y="4035533"/>
            <a:ext cx="107341" cy="192746"/>
            <a:chOff x="3128613" y="1093386"/>
            <a:chExt cx="107341" cy="19274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3131840" y="1093386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3131840" y="1182018"/>
              <a:ext cx="100887" cy="1073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401569" y="308523"/>
            <a:ext cx="55260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ABCD is a parallelogram. </a:t>
            </a:r>
          </a:p>
          <a:p>
            <a:pPr algn="ctr"/>
            <a:r>
              <a:rPr lang="en-GB" sz="3600" dirty="0"/>
              <a:t>Prove triangle ABC and ACD are congruent.</a:t>
            </a:r>
          </a:p>
        </p:txBody>
      </p:sp>
      <p:sp>
        <p:nvSpPr>
          <p:cNvPr id="2" name="Rectangle 1"/>
          <p:cNvSpPr/>
          <p:nvPr/>
        </p:nvSpPr>
        <p:spPr>
          <a:xfrm>
            <a:off x="6192688" y="1543251"/>
            <a:ext cx="58217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b="1" dirty="0">
                <a:solidFill>
                  <a:prstClr val="black"/>
                </a:solidFill>
              </a:rPr>
              <a:t>Angle: </a:t>
            </a:r>
            <a:r>
              <a:rPr lang="en-GB" sz="4000" dirty="0">
                <a:solidFill>
                  <a:schemeClr val="bg1"/>
                </a:solidFill>
              </a:rPr>
              <a:t>ADC = ABC</a:t>
            </a:r>
          </a:p>
          <a:p>
            <a:pPr lvl="0"/>
            <a:r>
              <a:rPr lang="en-GB" sz="2400" dirty="0">
                <a:solidFill>
                  <a:schemeClr val="bg1"/>
                </a:solidFill>
              </a:rPr>
              <a:t>opposite angles of a parallelogram are equal.</a:t>
            </a:r>
          </a:p>
          <a:p>
            <a:pPr lvl="0"/>
            <a:r>
              <a:rPr lang="en-GB" sz="4000" b="1" dirty="0">
                <a:solidFill>
                  <a:prstClr val="black"/>
                </a:solidFill>
              </a:rPr>
              <a:t>Side: </a:t>
            </a:r>
            <a:r>
              <a:rPr lang="en-GB" sz="4000" dirty="0">
                <a:solidFill>
                  <a:schemeClr val="bg1"/>
                </a:solidFill>
              </a:rPr>
              <a:t>AB = DC</a:t>
            </a:r>
          </a:p>
          <a:p>
            <a:pPr lvl="0"/>
            <a:r>
              <a:rPr lang="en-GB" sz="2400" dirty="0">
                <a:solidFill>
                  <a:schemeClr val="bg1"/>
                </a:solidFill>
              </a:rPr>
              <a:t>opposite angles of a parallelogram are equal.</a:t>
            </a:r>
          </a:p>
          <a:p>
            <a:pPr lvl="0"/>
            <a:r>
              <a:rPr lang="en-GB" sz="4000" b="1" dirty="0">
                <a:solidFill>
                  <a:prstClr val="black"/>
                </a:solidFill>
              </a:rPr>
              <a:t>Angle: </a:t>
            </a:r>
            <a:r>
              <a:rPr lang="en-GB" sz="4000" dirty="0">
                <a:solidFill>
                  <a:schemeClr val="bg1"/>
                </a:solidFill>
              </a:rPr>
              <a:t>DAC = ACB </a:t>
            </a:r>
          </a:p>
          <a:p>
            <a:pPr lvl="0"/>
            <a:r>
              <a:rPr lang="en-GB" sz="2400" dirty="0">
                <a:solidFill>
                  <a:schemeClr val="bg1"/>
                </a:solidFill>
              </a:rPr>
              <a:t>alternative angles are equal.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97299" y="1543251"/>
            <a:ext cx="5817173" cy="5139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tx1"/>
                </a:solidFill>
              </a:rPr>
              <a:t>Angle: </a:t>
            </a:r>
            <a:r>
              <a:rPr lang="en-GB" sz="4000" dirty="0">
                <a:solidFill>
                  <a:schemeClr val="tx1"/>
                </a:solidFill>
              </a:rPr>
              <a:t>ADC = ABC</a:t>
            </a:r>
          </a:p>
          <a:p>
            <a:r>
              <a:rPr lang="en-GB" sz="2400" dirty="0">
                <a:solidFill>
                  <a:schemeClr val="tx1"/>
                </a:solidFill>
              </a:rPr>
              <a:t>opposite angles of a parallelogram are equal.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Side: </a:t>
            </a:r>
            <a:r>
              <a:rPr lang="en-GB" sz="4000" dirty="0">
                <a:solidFill>
                  <a:schemeClr val="tx1"/>
                </a:solidFill>
              </a:rPr>
              <a:t>AB = DC</a:t>
            </a: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opposite angles of a parallelogram are equal.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Angle: </a:t>
            </a:r>
            <a:r>
              <a:rPr lang="en-GB" sz="4000" dirty="0">
                <a:solidFill>
                  <a:schemeClr val="tx1"/>
                </a:solidFill>
              </a:rPr>
              <a:t>DAC = ACB </a:t>
            </a:r>
          </a:p>
          <a:p>
            <a:r>
              <a:rPr lang="en-GB" sz="2400" dirty="0">
                <a:solidFill>
                  <a:schemeClr val="tx1"/>
                </a:solidFill>
              </a:rPr>
              <a:t>alternative angles are equal.</a:t>
            </a:r>
          </a:p>
          <a:p>
            <a:endParaRPr lang="en-GB" sz="2800" b="1" dirty="0">
              <a:solidFill>
                <a:schemeClr val="tx1"/>
              </a:solidFill>
            </a:endParaRPr>
          </a:p>
          <a:p>
            <a:r>
              <a:rPr lang="en-GB" sz="3600" dirty="0">
                <a:solidFill>
                  <a:schemeClr val="tx1"/>
                </a:solidFill>
              </a:rPr>
              <a:t>Triangles ABC and ACD </a:t>
            </a:r>
          </a:p>
          <a:p>
            <a:r>
              <a:rPr lang="en-GB" sz="3600" dirty="0">
                <a:solidFill>
                  <a:schemeClr val="tx1"/>
                </a:solidFill>
              </a:rPr>
              <a:t>are congruent</a:t>
            </a:r>
          </a:p>
          <a:p>
            <a:r>
              <a:rPr lang="en-GB" sz="3600" dirty="0">
                <a:solidFill>
                  <a:schemeClr val="tx1"/>
                </a:solidFill>
              </a:rPr>
              <a:t>because </a:t>
            </a:r>
            <a:r>
              <a:rPr lang="en-GB" sz="3600" b="1" dirty="0">
                <a:solidFill>
                  <a:schemeClr val="tx1"/>
                </a:solidFill>
              </a:rPr>
              <a:t>ASA</a:t>
            </a:r>
          </a:p>
        </p:txBody>
      </p:sp>
    </p:spTree>
    <p:extLst>
      <p:ext uri="{BB962C8B-B14F-4D97-AF65-F5344CB8AC3E}">
        <p14:creationId xmlns:p14="http://schemas.microsoft.com/office/powerpoint/2010/main" val="399657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59696" y="507026"/>
            <a:ext cx="6605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4800" kern="0" dirty="0">
                <a:solidFill>
                  <a:sysClr val="windowText" lastClr="000000"/>
                </a:solidFill>
              </a:rPr>
              <a:t>Side, Angle, Side 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4800" b="1" kern="0" dirty="0">
                <a:solidFill>
                  <a:srgbClr val="0000FF"/>
                </a:solidFill>
              </a:rPr>
              <a:t>SAS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75720" y="1700758"/>
            <a:ext cx="53303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4800" kern="0" dirty="0">
                <a:solidFill>
                  <a:sysClr val="windowText" lastClr="000000"/>
                </a:solidFill>
              </a:rPr>
              <a:t>Side, Side, Side 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4800" b="1" kern="0" dirty="0">
                <a:solidFill>
                  <a:srgbClr val="FF0000"/>
                </a:solidFill>
              </a:rPr>
              <a:t>SSS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95600" y="2894490"/>
            <a:ext cx="76255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4800" kern="0" dirty="0">
                <a:solidFill>
                  <a:sysClr val="windowText" lastClr="000000"/>
                </a:solidFill>
              </a:rPr>
              <a:t>Angle, Angle, Side 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4800" b="1" kern="0" dirty="0">
                <a:solidFill>
                  <a:srgbClr val="00B050"/>
                </a:solidFill>
              </a:rPr>
              <a:t>AAS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59496" y="5373216"/>
            <a:ext cx="9568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4800" kern="0" dirty="0">
                <a:solidFill>
                  <a:sysClr val="windowText" lastClr="000000"/>
                </a:solidFill>
              </a:rPr>
              <a:t>Right Angle, Hypotenuse, Side 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4800" b="1" kern="0" dirty="0">
                <a:solidFill>
                  <a:srgbClr val="FF00FF"/>
                </a:solidFill>
              </a:rPr>
              <a:t>RHS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15680" y="4118178"/>
            <a:ext cx="72874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4800" kern="0" dirty="0">
                <a:solidFill>
                  <a:sysClr val="windowText" lastClr="000000"/>
                </a:solidFill>
              </a:rPr>
              <a:t>Angle, Side, Angle 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4800" b="1" kern="0" dirty="0">
                <a:solidFill>
                  <a:srgbClr val="7030A0"/>
                </a:solidFill>
              </a:rPr>
              <a:t>ASA</a:t>
            </a:r>
            <a:r>
              <a:rPr lang="en-GB" sz="4800" b="1" kern="0" dirty="0">
                <a:solidFill>
                  <a:sysClr val="windowText" lastClr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490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1" t="64815" r="32639" b="17593"/>
          <a:stretch>
            <a:fillRect/>
          </a:stretch>
        </p:blipFill>
        <p:spPr bwMode="auto">
          <a:xfrm>
            <a:off x="3791744" y="2924944"/>
            <a:ext cx="5029200" cy="353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676400" y="152400"/>
            <a:ext cx="8763000" cy="2381250"/>
          </a:xfrm>
          <a:noFill/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sz="4800" dirty="0"/>
              <a:t>Are these triangles congruent?</a:t>
            </a:r>
            <a:br>
              <a:rPr lang="en-US" altLang="en-US" sz="4800" dirty="0"/>
            </a:br>
            <a:r>
              <a:rPr lang="en-US" altLang="en-US" sz="4800" dirty="0"/>
              <a:t>If so state one of these reasons</a:t>
            </a:r>
            <a:br>
              <a:rPr lang="en-US" altLang="en-US" sz="4800" dirty="0"/>
            </a:br>
            <a:r>
              <a:rPr lang="en-US" altLang="en-US" sz="4800" dirty="0"/>
              <a:t>SSS, SAS, ASA, RHS, AAS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96344" y="3596455"/>
            <a:ext cx="1447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AAS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641557" y="4982344"/>
            <a:ext cx="1447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ASA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23815" y="5306194"/>
            <a:ext cx="1790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 dirty="0">
                <a:solidFill>
                  <a:srgbClr val="FF0000"/>
                </a:solidFill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57723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64815" r="58333" b="17593"/>
          <a:stretch>
            <a:fillRect/>
          </a:stretch>
        </p:blipFill>
        <p:spPr bwMode="auto">
          <a:xfrm>
            <a:off x="2057400" y="2532064"/>
            <a:ext cx="7848600" cy="310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676400" y="152400"/>
            <a:ext cx="9172128" cy="2381250"/>
          </a:xfrm>
          <a:noFill/>
        </p:spPr>
        <p:txBody>
          <a:bodyPr anchor="ctr">
            <a:noAutofit/>
          </a:bodyPr>
          <a:lstStyle/>
          <a:p>
            <a:pPr eaLnBrk="1" hangingPunct="1"/>
            <a:r>
              <a:rPr lang="en-US" altLang="en-US" sz="4800" dirty="0"/>
              <a:t>Are these triangles congruent?</a:t>
            </a:r>
            <a:br>
              <a:rPr lang="en-US" altLang="en-US" sz="4800" dirty="0"/>
            </a:br>
            <a:r>
              <a:rPr lang="en-US" altLang="en-US" sz="4800" dirty="0"/>
              <a:t>If so state one of these reasons</a:t>
            </a:r>
            <a:br>
              <a:rPr lang="en-US" altLang="en-US" sz="4800" dirty="0"/>
            </a:br>
            <a:r>
              <a:rPr lang="en-US" altLang="en-US" sz="4800" dirty="0"/>
              <a:t>SSS, SAS, ASA, RHS, AAS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13075" y="5491164"/>
            <a:ext cx="1447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ASS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48563" y="5565775"/>
            <a:ext cx="144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SAS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162550" y="5486400"/>
            <a:ext cx="1790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>
                <a:solidFill>
                  <a:srgbClr val="FF0000"/>
                </a:solidFill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06347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79" t="30556" r="8333" b="53703"/>
          <a:stretch>
            <a:fillRect/>
          </a:stretch>
        </p:blipFill>
        <p:spPr bwMode="auto">
          <a:xfrm>
            <a:off x="2362200" y="2743200"/>
            <a:ext cx="7086600" cy="317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676400" y="152400"/>
            <a:ext cx="8763000" cy="2381250"/>
          </a:xfrm>
          <a:noFill/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sz="4800" dirty="0"/>
              <a:t>Are these triangles congruent?</a:t>
            </a:r>
            <a:br>
              <a:rPr lang="en-US" altLang="en-US" sz="4800" dirty="0"/>
            </a:br>
            <a:r>
              <a:rPr lang="en-US" altLang="en-US" sz="4800" dirty="0"/>
              <a:t>If so state one of these reasons</a:t>
            </a:r>
            <a:br>
              <a:rPr lang="en-US" altLang="en-US" sz="4800" dirty="0"/>
            </a:br>
            <a:r>
              <a:rPr lang="en-US" altLang="en-US" sz="4800" dirty="0"/>
              <a:t>SSS, SAS, ASA, RHS, AAS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71750" y="5738813"/>
            <a:ext cx="144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SAS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848600" y="5738813"/>
            <a:ext cx="144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SAS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53000" y="5657850"/>
            <a:ext cx="209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3386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7" t="30556" r="37500" b="50926"/>
          <a:stretch>
            <a:fillRect/>
          </a:stretch>
        </p:blipFill>
        <p:spPr bwMode="auto">
          <a:xfrm>
            <a:off x="3276600" y="2514600"/>
            <a:ext cx="6096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1676400" y="152400"/>
            <a:ext cx="87630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latin typeface="+mn-lt"/>
              </a:rPr>
              <a:t>Are these triangles congruent?</a:t>
            </a:r>
            <a:br>
              <a:rPr lang="en-US" altLang="en-US" sz="4800" dirty="0">
                <a:latin typeface="+mn-lt"/>
              </a:rPr>
            </a:br>
            <a:r>
              <a:rPr lang="en-US" altLang="en-US" sz="4800" dirty="0">
                <a:latin typeface="+mn-lt"/>
              </a:rPr>
              <a:t>If so state one of these reasons</a:t>
            </a:r>
            <a:br>
              <a:rPr lang="en-US" altLang="en-US" sz="4800" dirty="0">
                <a:solidFill>
                  <a:schemeClr val="tx2"/>
                </a:solidFill>
                <a:latin typeface="+mn-lt"/>
              </a:rPr>
            </a:br>
            <a:r>
              <a:rPr lang="en-US" altLang="en-US" sz="4800" dirty="0">
                <a:latin typeface="+mn-lt"/>
              </a:rPr>
              <a:t>SSS, SAS, ASA, RHS, AAS</a:t>
            </a:r>
            <a:endParaRPr lang="en-US" altLang="en-US" sz="48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41613" y="5181600"/>
            <a:ext cx="1447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SSS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467725" y="5273675"/>
            <a:ext cx="144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SSS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53000" y="5657850"/>
            <a:ext cx="209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54386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52400"/>
            <a:ext cx="8763000" cy="238125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sz="4800" dirty="0"/>
              <a:t>Are these triangles congruent?</a:t>
            </a:r>
            <a:br>
              <a:rPr lang="en-US" altLang="en-US" sz="4800" dirty="0"/>
            </a:br>
            <a:r>
              <a:rPr lang="en-US" altLang="en-US" sz="4800" dirty="0"/>
              <a:t>If so state one of these reasons</a:t>
            </a:r>
            <a:br>
              <a:rPr lang="en-US" altLang="en-US" sz="4800" dirty="0"/>
            </a:br>
            <a:r>
              <a:rPr lang="en-US" altLang="en-US" sz="4800" dirty="0"/>
              <a:t>SSS, SAS, ASA, RHS, AAS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630" r="65973" b="50926"/>
          <a:stretch>
            <a:fillRect/>
          </a:stretch>
        </p:blipFill>
        <p:spPr bwMode="auto">
          <a:xfrm>
            <a:off x="2971800" y="2438400"/>
            <a:ext cx="6172200" cy="341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933700" y="5324475"/>
            <a:ext cx="144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RHS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016875" y="5486400"/>
            <a:ext cx="1447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RHS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29200" y="5486400"/>
            <a:ext cx="209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56376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52400"/>
            <a:ext cx="8763000" cy="238125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sz="4800" dirty="0"/>
              <a:t>Are these triangles congruent?</a:t>
            </a:r>
            <a:br>
              <a:rPr lang="en-US" altLang="en-US" sz="4800" dirty="0"/>
            </a:br>
            <a:r>
              <a:rPr lang="en-US" altLang="en-US" sz="4800" dirty="0"/>
              <a:t>If so state one of these reasons</a:t>
            </a:r>
            <a:br>
              <a:rPr lang="en-US" altLang="en-US" sz="4800" dirty="0"/>
            </a:br>
            <a:r>
              <a:rPr lang="en-US" altLang="en-US" sz="4800" dirty="0"/>
              <a:t>SSS, SAS, ASA, RHS, AAS</a:t>
            </a:r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15741" r="65971" b="64815"/>
          <a:stretch>
            <a:fillRect/>
          </a:stretch>
        </p:blipFill>
        <p:spPr bwMode="auto">
          <a:xfrm>
            <a:off x="2895600" y="2514600"/>
            <a:ext cx="6400800" cy="35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38400" y="4125914"/>
            <a:ext cx="1447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SAS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686800" y="4125914"/>
            <a:ext cx="1447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SAS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53000" y="5657850"/>
            <a:ext cx="209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8610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703512" y="85196"/>
            <a:ext cx="87630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latin typeface="+mn-lt"/>
              </a:rPr>
              <a:t>Are these triangles congruent?</a:t>
            </a:r>
            <a:br>
              <a:rPr lang="en-US" altLang="en-US" sz="4800" dirty="0">
                <a:latin typeface="+mn-lt"/>
              </a:rPr>
            </a:br>
            <a:r>
              <a:rPr lang="en-US" altLang="en-US" sz="4800" dirty="0">
                <a:latin typeface="+mn-lt"/>
              </a:rPr>
              <a:t>If so state one of these reasons</a:t>
            </a:r>
            <a:br>
              <a:rPr lang="en-US" altLang="en-US" sz="4800" dirty="0">
                <a:latin typeface="+mn-lt"/>
              </a:rPr>
            </a:br>
            <a:r>
              <a:rPr lang="en-US" altLang="en-US" sz="4800" dirty="0">
                <a:latin typeface="+mn-lt"/>
              </a:rPr>
              <a:t>SSS, SAS, ASA, RHS, AAS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1" t="15741" r="22917" b="63889"/>
          <a:stretch>
            <a:fillRect/>
          </a:stretch>
        </p:blipFill>
        <p:spPr bwMode="auto">
          <a:xfrm>
            <a:off x="2362200" y="2438400"/>
            <a:ext cx="6934200" cy="372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57400" y="4435475"/>
            <a:ext cx="144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SSA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305800" y="4435475"/>
            <a:ext cx="144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400">
                <a:solidFill>
                  <a:srgbClr val="FF0000"/>
                </a:solidFill>
              </a:rPr>
              <a:t>SSA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53000" y="5657850"/>
            <a:ext cx="209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7200" b="1">
                <a:solidFill>
                  <a:srgbClr val="FF0000"/>
                </a:solidFill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87042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835</Words>
  <Application>Microsoft Office PowerPoint</Application>
  <PresentationFormat>Widescreen</PresentationFormat>
  <Paragraphs>183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Comic Sans MS</vt:lpstr>
      <vt:lpstr>Office Theme</vt:lpstr>
      <vt:lpstr>PowerPoint Presentation</vt:lpstr>
      <vt:lpstr>PowerPoint Presentation</vt:lpstr>
      <vt:lpstr>Are these triangles congruent? If so state one of these reasons SSS, SAS, ASA, RHS, AAS</vt:lpstr>
      <vt:lpstr>Are these triangles congruent? If so state one of these reasons SSS, SAS, ASA, RHS, AAS</vt:lpstr>
      <vt:lpstr>Are these triangles congruent? If so state one of these reasons SSS, SAS, ASA, RHS, AAS</vt:lpstr>
      <vt:lpstr>PowerPoint Presentation</vt:lpstr>
      <vt:lpstr>Are these triangles congruent? If so state one of these reasons SSS, SAS, ASA, RHS, AAS</vt:lpstr>
      <vt:lpstr>Are these triangles congruent? If so state one of these reasons SSS, SAS, ASA, RHS, AAS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Tiffin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GCSE: Congruent Triangles</dc:title>
  <dc:creator>J FROST</dc:creator>
  <cp:lastModifiedBy>Stewart Gale</cp:lastModifiedBy>
  <cp:revision>47</cp:revision>
  <dcterms:created xsi:type="dcterms:W3CDTF">2014-03-18T07:47:07Z</dcterms:created>
  <dcterms:modified xsi:type="dcterms:W3CDTF">2024-03-12T08:06:48Z</dcterms:modified>
</cp:coreProperties>
</file>