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667" r:id="rId2"/>
    <p:sldId id="662" r:id="rId3"/>
    <p:sldId id="668" r:id="rId4"/>
    <p:sldId id="664" r:id="rId5"/>
    <p:sldId id="669" r:id="rId6"/>
    <p:sldId id="670" r:id="rId7"/>
    <p:sldId id="671" r:id="rId8"/>
    <p:sldId id="672" r:id="rId9"/>
    <p:sldId id="6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5BF6FE-4FC3-4A90-9D66-ECA1C7B2482F}" v="2" dt="2025-02-28T04:00:47.9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06" autoAdjust="0"/>
    <p:restoredTop sz="88534" autoAdjust="0"/>
  </p:normalViewPr>
  <p:slideViewPr>
    <p:cSldViewPr>
      <p:cViewPr varScale="1">
        <p:scale>
          <a:sx n="77" d="100"/>
          <a:sy n="77" d="100"/>
        </p:scale>
        <p:origin x="45" y="35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097E7DC-8494-4053-9242-7E0DA6B6128C}"/>
    <pc:docChg chg="modSld">
      <pc:chgData name="Stewart Gale" userId="3647ddd2-6040-41ae-a96d-232c23482af8" providerId="ADAL" clId="{3097E7DC-8494-4053-9242-7E0DA6B6128C}" dt="2021-04-15T05:17:11.587" v="4" actId="20577"/>
      <pc:docMkLst>
        <pc:docMk/>
      </pc:docMkLst>
      <pc:sldChg chg="modSp modAnim">
        <pc:chgData name="Stewart Gale" userId="3647ddd2-6040-41ae-a96d-232c23482af8" providerId="ADAL" clId="{3097E7DC-8494-4053-9242-7E0DA6B6128C}" dt="2021-04-15T05:17:11.587" v="4" actId="20577"/>
        <pc:sldMkLst>
          <pc:docMk/>
          <pc:sldMk cId="2579533851" sldId="665"/>
        </pc:sldMkLst>
      </pc:sldChg>
      <pc:sldChg chg="modSp mod">
        <pc:chgData name="Stewart Gale" userId="3647ddd2-6040-41ae-a96d-232c23482af8" providerId="ADAL" clId="{3097E7DC-8494-4053-9242-7E0DA6B6128C}" dt="2021-04-14T08:02:01.608" v="2" actId="20577"/>
        <pc:sldMkLst>
          <pc:docMk/>
          <pc:sldMk cId="3552656956" sldId="667"/>
        </pc:sldMkLst>
      </pc:sldChg>
    </pc:docChg>
  </pc:docChgLst>
  <pc:docChgLst>
    <pc:chgData name="Stewart Gale" userId="3647ddd2-6040-41ae-a96d-232c23482af8" providerId="ADAL" clId="{EE2C01CF-29D4-4C4F-AC03-30DA8D579EFA}"/>
    <pc:docChg chg="modSld">
      <pc:chgData name="Stewart Gale" userId="3647ddd2-6040-41ae-a96d-232c23482af8" providerId="ADAL" clId="{EE2C01CF-29D4-4C4F-AC03-30DA8D579EFA}" dt="2021-03-11T07:03:33.367" v="3" actId="14100"/>
      <pc:docMkLst>
        <pc:docMk/>
      </pc:docMkLst>
      <pc:sldChg chg="modSp mod">
        <pc:chgData name="Stewart Gale" userId="3647ddd2-6040-41ae-a96d-232c23482af8" providerId="ADAL" clId="{EE2C01CF-29D4-4C4F-AC03-30DA8D579EFA}" dt="2021-03-11T07:03:33.367" v="3" actId="14100"/>
        <pc:sldMkLst>
          <pc:docMk/>
          <pc:sldMk cId="3552656956" sldId="667"/>
        </pc:sldMkLst>
      </pc:sldChg>
    </pc:docChg>
  </pc:docChgLst>
  <pc:docChgLst>
    <pc:chgData name="Stewart Gale" userId="3647ddd2-6040-41ae-a96d-232c23482af8" providerId="ADAL" clId="{39F2F121-D489-4619-A677-E05C6A803FC4}"/>
    <pc:docChg chg="modSld">
      <pc:chgData name="Stewart Gale" userId="3647ddd2-6040-41ae-a96d-232c23482af8" providerId="ADAL" clId="{39F2F121-D489-4619-A677-E05C6A803FC4}" dt="2022-04-25T09:09:15.664" v="3" actId="20577"/>
      <pc:docMkLst>
        <pc:docMk/>
      </pc:docMkLst>
      <pc:sldChg chg="modSp mod">
        <pc:chgData name="Stewart Gale" userId="3647ddd2-6040-41ae-a96d-232c23482af8" providerId="ADAL" clId="{39F2F121-D489-4619-A677-E05C6A803FC4}" dt="2022-04-25T09:09:15.664" v="3" actId="20577"/>
        <pc:sldMkLst>
          <pc:docMk/>
          <pc:sldMk cId="3552656956" sldId="667"/>
        </pc:sldMkLst>
      </pc:sldChg>
    </pc:docChg>
  </pc:docChgLst>
  <pc:docChgLst>
    <pc:chgData name="Stewart Gale" userId="3647ddd2-6040-41ae-a96d-232c23482af8" providerId="ADAL" clId="{095BF6FE-4FC3-4A90-9D66-ECA1C7B2482F}"/>
    <pc:docChg chg="modSld">
      <pc:chgData name="Stewart Gale" userId="3647ddd2-6040-41ae-a96d-232c23482af8" providerId="ADAL" clId="{095BF6FE-4FC3-4A90-9D66-ECA1C7B2482F}" dt="2025-02-28T04:00:47.951" v="1"/>
      <pc:docMkLst>
        <pc:docMk/>
      </pc:docMkLst>
      <pc:sldChg chg="modAnim">
        <pc:chgData name="Stewart Gale" userId="3647ddd2-6040-41ae-a96d-232c23482af8" providerId="ADAL" clId="{095BF6FE-4FC3-4A90-9D66-ECA1C7B2482F}" dt="2025-02-28T04:00:47.951" v="1"/>
        <pc:sldMkLst>
          <pc:docMk/>
          <pc:sldMk cId="1217779558" sldId="662"/>
        </pc:sldMkLst>
      </pc:sldChg>
    </pc:docChg>
  </pc:docChgLst>
  <pc:docChgLst>
    <pc:chgData name="Stewart Gale" userId="3647ddd2-6040-41ae-a96d-232c23482af8" providerId="ADAL" clId="{6D433D90-9F93-4016-B1FB-CC800AB370FF}"/>
    <pc:docChg chg="undo custSel addSld delSld modSld modMainMaster modNotesMaster">
      <pc:chgData name="Stewart Gale" userId="3647ddd2-6040-41ae-a96d-232c23482af8" providerId="ADAL" clId="{6D433D90-9F93-4016-B1FB-CC800AB370FF}" dt="2023-08-25T21:18:27.309" v="325" actId="20577"/>
      <pc:docMkLst>
        <pc:docMk/>
      </pc:docMkLst>
      <pc:sldChg chg="addSp delSp modSp mod delAnim">
        <pc:chgData name="Stewart Gale" userId="3647ddd2-6040-41ae-a96d-232c23482af8" providerId="ADAL" clId="{6D433D90-9F93-4016-B1FB-CC800AB370FF}" dt="2023-08-25T07:46:05.326" v="136" actId="1076"/>
        <pc:sldMkLst>
          <pc:docMk/>
          <pc:sldMk cId="1217779558" sldId="662"/>
        </pc:sldMkLst>
      </pc:sldChg>
      <pc:sldChg chg="delSp modSp mod">
        <pc:chgData name="Stewart Gale" userId="3647ddd2-6040-41ae-a96d-232c23482af8" providerId="ADAL" clId="{6D433D90-9F93-4016-B1FB-CC800AB370FF}" dt="2023-08-25T07:46:18.931" v="142" actId="255"/>
        <pc:sldMkLst>
          <pc:docMk/>
          <pc:sldMk cId="171995150" sldId="664"/>
        </pc:sldMkLst>
      </pc:sldChg>
      <pc:sldChg chg="delSp modSp del mod">
        <pc:chgData name="Stewart Gale" userId="3647ddd2-6040-41ae-a96d-232c23482af8" providerId="ADAL" clId="{6D433D90-9F93-4016-B1FB-CC800AB370FF}" dt="2023-08-25T07:54:58.039" v="320" actId="47"/>
        <pc:sldMkLst>
          <pc:docMk/>
          <pc:sldMk cId="2579533851" sldId="665"/>
        </pc:sldMkLst>
      </pc:sldChg>
      <pc:sldChg chg="delSp modSp mod">
        <pc:chgData name="Stewart Gale" userId="3647ddd2-6040-41ae-a96d-232c23482af8" providerId="ADAL" clId="{6D433D90-9F93-4016-B1FB-CC800AB370FF}" dt="2023-08-25T21:18:27.309" v="325" actId="20577"/>
        <pc:sldMkLst>
          <pc:docMk/>
          <pc:sldMk cId="3552656956" sldId="667"/>
        </pc:sldMkLst>
      </pc:sldChg>
      <pc:sldChg chg="addSp delSp modSp add mod delAnim modAnim">
        <pc:chgData name="Stewart Gale" userId="3647ddd2-6040-41ae-a96d-232c23482af8" providerId="ADAL" clId="{6D433D90-9F93-4016-B1FB-CC800AB370FF}" dt="2023-08-25T07:46:00.503" v="135" actId="20577"/>
        <pc:sldMkLst>
          <pc:docMk/>
          <pc:sldMk cId="3133707908" sldId="668"/>
        </pc:sldMkLst>
      </pc:sldChg>
      <pc:sldChg chg="addSp delSp modSp add mod modAnim">
        <pc:chgData name="Stewart Gale" userId="3647ddd2-6040-41ae-a96d-232c23482af8" providerId="ADAL" clId="{6D433D90-9F93-4016-B1FB-CC800AB370FF}" dt="2023-08-25T07:49:22.955" v="220" actId="21"/>
        <pc:sldMkLst>
          <pc:docMk/>
          <pc:sldMk cId="1876542434" sldId="669"/>
        </pc:sldMkLst>
      </pc:sldChg>
      <pc:sldChg chg="addSp modSp add mod">
        <pc:chgData name="Stewart Gale" userId="3647ddd2-6040-41ae-a96d-232c23482af8" providerId="ADAL" clId="{6D433D90-9F93-4016-B1FB-CC800AB370FF}" dt="2023-08-25T07:50:58.328" v="253" actId="14100"/>
        <pc:sldMkLst>
          <pc:docMk/>
          <pc:sldMk cId="2887460633" sldId="670"/>
        </pc:sldMkLst>
      </pc:sldChg>
      <pc:sldChg chg="addSp modSp add mod modAnim">
        <pc:chgData name="Stewart Gale" userId="3647ddd2-6040-41ae-a96d-232c23482af8" providerId="ADAL" clId="{6D433D90-9F93-4016-B1FB-CC800AB370FF}" dt="2023-08-25T07:52:55.636" v="280" actId="1076"/>
        <pc:sldMkLst>
          <pc:docMk/>
          <pc:sldMk cId="573866480" sldId="671"/>
        </pc:sldMkLst>
      </pc:sldChg>
      <pc:sldChg chg="addSp modSp add mod">
        <pc:chgData name="Stewart Gale" userId="3647ddd2-6040-41ae-a96d-232c23482af8" providerId="ADAL" clId="{6D433D90-9F93-4016-B1FB-CC800AB370FF}" dt="2023-08-25T07:53:56.450" v="303" actId="1076"/>
        <pc:sldMkLst>
          <pc:docMk/>
          <pc:sldMk cId="3644248095" sldId="672"/>
        </pc:sldMkLst>
      </pc:sldChg>
      <pc:sldChg chg="addSp modSp add mod modAnim">
        <pc:chgData name="Stewart Gale" userId="3647ddd2-6040-41ae-a96d-232c23482af8" providerId="ADAL" clId="{6D433D90-9F93-4016-B1FB-CC800AB370FF}" dt="2023-08-25T07:54:54.267" v="319" actId="20577"/>
        <pc:sldMkLst>
          <pc:docMk/>
          <pc:sldMk cId="1126011965" sldId="673"/>
        </pc:sldMkLst>
      </pc:sldChg>
      <pc:sldMasterChg chg="modSp modSldLayout">
        <pc:chgData name="Stewart Gale" userId="3647ddd2-6040-41ae-a96d-232c23482af8" providerId="ADAL" clId="{6D433D90-9F93-4016-B1FB-CC800AB370FF}" dt="2023-08-25T07:40:49.732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6D433D90-9F93-4016-B1FB-CC800AB370FF}" dt="2023-08-25T07:40:49.732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6D433D90-9F93-4016-B1FB-CC800AB370FF}" dt="2023-08-25T07:40:49.732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6D433D90-9F93-4016-B1FB-CC800AB370FF}" dt="2023-08-25T07:40:49.732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6D433D90-9F93-4016-B1FB-CC800AB370FF}" dt="2023-08-25T07:40:49.732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6D433D90-9F93-4016-B1FB-CC800AB370FF}" dt="2023-08-25T07:40:49.732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6D433D90-9F93-4016-B1FB-CC800AB370FF}" dt="2023-08-25T07:40:49.732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6D433D90-9F93-4016-B1FB-CC800AB370FF}" dt="2023-08-25T07:40:49.732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28/02/2025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260648"/>
            <a:ext cx="1166529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Exponentials and Logs</a:t>
            </a:r>
          </a:p>
          <a:p>
            <a:pPr algn="ctr"/>
            <a:r>
              <a:rPr lang="en-GB" sz="9600" dirty="0"/>
              <a:t>Modelling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14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7 of 9)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552656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FAD8DEC-F4F5-44E1-A90D-B5BB22C84F30}"/>
              </a:ext>
            </a:extLst>
          </p:cNvPr>
          <p:cNvGrpSpPr/>
          <p:nvPr/>
        </p:nvGrpSpPr>
        <p:grpSpPr>
          <a:xfrm>
            <a:off x="1626443" y="3125168"/>
            <a:ext cx="4174909" cy="3439602"/>
            <a:chOff x="335208" y="4062628"/>
            <a:chExt cx="3438029" cy="2394681"/>
          </a:xfrm>
        </p:grpSpPr>
        <p:sp>
          <p:nvSpPr>
            <p:cNvPr id="22" name="Freeform: Shape 21"/>
            <p:cNvSpPr/>
            <p:nvPr/>
          </p:nvSpPr>
          <p:spPr>
            <a:xfrm>
              <a:off x="579048" y="4737100"/>
              <a:ext cx="2583252" cy="1094968"/>
            </a:xfrm>
            <a:custGeom>
              <a:avLst/>
              <a:gdLst>
                <a:gd name="connsiteX0" fmla="*/ 0 w 1968500"/>
                <a:gd name="connsiteY0" fmla="*/ 609600 h 609600"/>
                <a:gd name="connsiteX1" fmla="*/ 1117600 w 1968500"/>
                <a:gd name="connsiteY1" fmla="*/ 355600 h 609600"/>
                <a:gd name="connsiteX2" fmla="*/ 1968500 w 1968500"/>
                <a:gd name="connsiteY2" fmla="*/ 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8500" h="609600">
                  <a:moveTo>
                    <a:pt x="0" y="609600"/>
                  </a:moveTo>
                  <a:cubicBezTo>
                    <a:pt x="394758" y="533400"/>
                    <a:pt x="789517" y="457200"/>
                    <a:pt x="1117600" y="355600"/>
                  </a:cubicBezTo>
                  <a:cubicBezTo>
                    <a:pt x="1445683" y="254000"/>
                    <a:pt x="1707091" y="127000"/>
                    <a:pt x="1968500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FF0000"/>
                </a:solidFill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H="1" flipV="1">
              <a:off x="553616" y="4441119"/>
              <a:ext cx="5008" cy="18379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335208" y="4062628"/>
                  <a:ext cx="448940" cy="407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208" y="4062628"/>
                  <a:ext cx="448940" cy="40712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Arrow Connector 25"/>
            <p:cNvCxnSpPr/>
            <p:nvPr/>
          </p:nvCxnSpPr>
          <p:spPr>
            <a:xfrm flipV="1">
              <a:off x="566316" y="6278084"/>
              <a:ext cx="279142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3324297" y="6007328"/>
                  <a:ext cx="448940" cy="4499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4297" y="6007328"/>
                  <a:ext cx="448940" cy="44998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7311" y="325549"/>
                <a:ext cx="11305256" cy="255454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Suppose the population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200" dirty="0"/>
                  <a:t> in </a:t>
                </a:r>
                <a:r>
                  <a:rPr lang="en-GB" sz="3200" i="1" dirty="0"/>
                  <a:t>The Republic of Dave </a:t>
                </a:r>
                <a:r>
                  <a:rPr lang="en-GB" sz="3200" dirty="0"/>
                  <a:t>is modelled by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=100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where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200" dirty="0"/>
                  <a:t> is the numbers years since </a:t>
                </a:r>
                <a:r>
                  <a:rPr lang="en-GB" sz="3200" i="1" dirty="0"/>
                  <a:t>The Republic</a:t>
                </a:r>
                <a:r>
                  <a:rPr lang="en-GB" sz="3200" dirty="0"/>
                  <a:t> was established.</a:t>
                </a:r>
              </a:p>
              <a:p>
                <a:pPr algn="ctr"/>
                <a:r>
                  <a:rPr lang="en-GB" sz="3200" dirty="0"/>
                  <a:t>a) What is the initial population?</a:t>
                </a:r>
              </a:p>
              <a:p>
                <a:pPr algn="ctr"/>
                <a:r>
                  <a:rPr lang="en-GB" sz="3200" dirty="0"/>
                  <a:t>b) What is the initial rate of population growth?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11" y="325549"/>
                <a:ext cx="11305256" cy="2554545"/>
              </a:xfrm>
              <a:prstGeom prst="rect">
                <a:avLst/>
              </a:prstGeom>
              <a:blipFill>
                <a:blip r:embed="rId4"/>
                <a:stretch>
                  <a:fillRect b="-31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312024" y="3324517"/>
                <a:ext cx="403266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When </a:t>
                </a:r>
                <a14:m>
                  <m:oMath xmlns:m="http://schemas.openxmlformats.org/officeDocument/2006/math">
                    <m:r>
                      <a:rPr lang="en-GB" sz="5400" b="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5400" b="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5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3324517"/>
                <a:ext cx="4032661" cy="923330"/>
              </a:xfrm>
              <a:prstGeom prst="rect">
                <a:avLst/>
              </a:prstGeom>
              <a:blipFill>
                <a:blip r:embed="rId5"/>
                <a:stretch>
                  <a:fillRect l="-2266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649918-87EA-1F0C-A066-4D25ABDC1074}"/>
                  </a:ext>
                </a:extLst>
              </p:cNvPr>
              <p:cNvSpPr txBox="1"/>
              <p:nvPr/>
            </p:nvSpPr>
            <p:spPr>
              <a:xfrm>
                <a:off x="6528048" y="4437111"/>
                <a:ext cx="3888432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=100</m:t>
                      </m:r>
                      <m:sSup>
                        <m:sSupPr>
                          <m:ctrlPr>
                            <a:rPr kumimoji="0" lang="en-GB" sz="5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kumimoji="0" lang="en-GB" sz="5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649918-87EA-1F0C-A066-4D25ABDC1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4437111"/>
                <a:ext cx="3888432" cy="9420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C79E10-38D9-629E-9051-CA78C006852F}"/>
                  </a:ext>
                </a:extLst>
              </p:cNvPr>
              <p:cNvSpPr txBox="1"/>
              <p:nvPr/>
            </p:nvSpPr>
            <p:spPr>
              <a:xfrm>
                <a:off x="6496810" y="5505026"/>
                <a:ext cx="3271598" cy="9420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𝑷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𝟏𝟎𝟎</m:t>
                      </m:r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C79E10-38D9-629E-9051-CA78C0068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810" y="5505026"/>
                <a:ext cx="3271598" cy="9420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06537872-FC68-7F6A-46F6-D0710FDC5D2D}"/>
              </a:ext>
            </a:extLst>
          </p:cNvPr>
          <p:cNvSpPr txBox="1"/>
          <p:nvPr/>
        </p:nvSpPr>
        <p:spPr>
          <a:xfrm>
            <a:off x="611715" y="3309765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21777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7311" y="325549"/>
                <a:ext cx="11305256" cy="255454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Suppose the population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200" dirty="0"/>
                  <a:t> in </a:t>
                </a:r>
                <a:r>
                  <a:rPr lang="en-GB" sz="3200" i="1" dirty="0"/>
                  <a:t>The Republic of Dave </a:t>
                </a:r>
                <a:r>
                  <a:rPr lang="en-GB" sz="3200" dirty="0"/>
                  <a:t>is modelled by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=100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where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200" dirty="0"/>
                  <a:t> is the numbers years since </a:t>
                </a:r>
                <a:r>
                  <a:rPr lang="en-GB" sz="3200" i="1" dirty="0"/>
                  <a:t>The Republic</a:t>
                </a:r>
                <a:r>
                  <a:rPr lang="en-GB" sz="3200" dirty="0"/>
                  <a:t> was established.</a:t>
                </a:r>
              </a:p>
              <a:p>
                <a:pPr algn="ctr"/>
                <a:r>
                  <a:rPr lang="en-GB" sz="3200" dirty="0"/>
                  <a:t>What is the initial population?</a:t>
                </a:r>
              </a:p>
              <a:p>
                <a:pPr algn="ctr"/>
                <a:r>
                  <a:rPr lang="en-GB" sz="3200" dirty="0"/>
                  <a:t>What is the initial rate of population growth?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11" y="325549"/>
                <a:ext cx="11305256" cy="2554545"/>
              </a:xfrm>
              <a:prstGeom prst="rect">
                <a:avLst/>
              </a:prstGeom>
              <a:blipFill>
                <a:blip r:embed="rId2"/>
                <a:stretch>
                  <a:fillRect b="-31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816080" y="3212976"/>
                <a:ext cx="3349402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=300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3212976"/>
                <a:ext cx="3349402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FBD785B3-DA22-ED46-90DA-76FE5BB23725}"/>
              </a:ext>
            </a:extLst>
          </p:cNvPr>
          <p:cNvGrpSpPr/>
          <p:nvPr/>
        </p:nvGrpSpPr>
        <p:grpSpPr>
          <a:xfrm>
            <a:off x="1415480" y="3106624"/>
            <a:ext cx="4174909" cy="3439602"/>
            <a:chOff x="335208" y="4062628"/>
            <a:chExt cx="3438029" cy="2394681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B4C3411-1AFF-2384-CE3D-2DA94990BF9C}"/>
                </a:ext>
              </a:extLst>
            </p:cNvPr>
            <p:cNvSpPr/>
            <p:nvPr/>
          </p:nvSpPr>
          <p:spPr>
            <a:xfrm>
              <a:off x="579048" y="4737100"/>
              <a:ext cx="2583252" cy="1094968"/>
            </a:xfrm>
            <a:custGeom>
              <a:avLst/>
              <a:gdLst>
                <a:gd name="connsiteX0" fmla="*/ 0 w 1968500"/>
                <a:gd name="connsiteY0" fmla="*/ 609600 h 609600"/>
                <a:gd name="connsiteX1" fmla="*/ 1117600 w 1968500"/>
                <a:gd name="connsiteY1" fmla="*/ 355600 h 609600"/>
                <a:gd name="connsiteX2" fmla="*/ 1968500 w 1968500"/>
                <a:gd name="connsiteY2" fmla="*/ 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8500" h="609600">
                  <a:moveTo>
                    <a:pt x="0" y="609600"/>
                  </a:moveTo>
                  <a:cubicBezTo>
                    <a:pt x="394758" y="533400"/>
                    <a:pt x="789517" y="457200"/>
                    <a:pt x="1117600" y="355600"/>
                  </a:cubicBezTo>
                  <a:cubicBezTo>
                    <a:pt x="1445683" y="254000"/>
                    <a:pt x="1707091" y="127000"/>
                    <a:pt x="1968500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FF0000"/>
                </a:soli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5B9FEDFE-2F34-0B41-1E0F-6BCD2E017521}"/>
                </a:ext>
              </a:extLst>
            </p:cNvPr>
            <p:cNvCxnSpPr/>
            <p:nvPr/>
          </p:nvCxnSpPr>
          <p:spPr>
            <a:xfrm flipH="1" flipV="1">
              <a:off x="553616" y="4441119"/>
              <a:ext cx="5008" cy="18379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B0AE5B2-29F3-31A8-CA6E-BCA09C414C3D}"/>
                    </a:ext>
                  </a:extLst>
                </p:cNvPr>
                <p:cNvSpPr txBox="1"/>
                <p:nvPr/>
              </p:nvSpPr>
              <p:spPr>
                <a:xfrm>
                  <a:off x="335208" y="4062628"/>
                  <a:ext cx="448940" cy="407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9B0AE5B2-29F3-31A8-CA6E-BCA09C414C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208" y="4062628"/>
                  <a:ext cx="448940" cy="40712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8A3E5F7D-9FB6-601D-C575-4C4C192F5B55}"/>
                </a:ext>
              </a:extLst>
            </p:cNvPr>
            <p:cNvCxnSpPr/>
            <p:nvPr/>
          </p:nvCxnSpPr>
          <p:spPr>
            <a:xfrm flipV="1">
              <a:off x="566316" y="6278084"/>
              <a:ext cx="279142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B3DF72A-0A8C-AA5D-AC30-BCA6D776AFAC}"/>
                    </a:ext>
                  </a:extLst>
                </p:cNvPr>
                <p:cNvSpPr txBox="1"/>
                <p:nvPr/>
              </p:nvSpPr>
              <p:spPr>
                <a:xfrm>
                  <a:off x="3324297" y="6007328"/>
                  <a:ext cx="448940" cy="4499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B3DF72A-0A8C-AA5D-AC30-BCA6D776AF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4297" y="6007328"/>
                  <a:ext cx="448940" cy="44998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652EE5-6275-7F4A-0ECD-43408DA5180B}"/>
                  </a:ext>
                </a:extLst>
              </p:cNvPr>
              <p:cNvSpPr txBox="1"/>
              <p:nvPr/>
            </p:nvSpPr>
            <p:spPr>
              <a:xfrm>
                <a:off x="7158849" y="4581128"/>
                <a:ext cx="25147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652EE5-6275-7F4A-0ECD-43408DA51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849" y="4581128"/>
                <a:ext cx="2514722" cy="646331"/>
              </a:xfrm>
              <a:prstGeom prst="rect">
                <a:avLst/>
              </a:prstGeom>
              <a:blipFill>
                <a:blip r:embed="rId6"/>
                <a:stretch>
                  <a:fillRect l="-7264" t="-14019" b="-33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59303F-343A-AB5D-9032-B0C8A3017F69}"/>
                  </a:ext>
                </a:extLst>
              </p:cNvPr>
              <p:cNvSpPr txBox="1"/>
              <p:nvPr/>
            </p:nvSpPr>
            <p:spPr>
              <a:xfrm>
                <a:off x="6888088" y="5451452"/>
                <a:ext cx="2753454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𝟑𝟎𝟎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B59303F-343A-AB5D-9032-B0C8A3017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5451452"/>
                <a:ext cx="2753454" cy="11441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D1A9EEBC-EE36-D5E3-C5BA-D98061D49E0A}"/>
              </a:ext>
            </a:extLst>
          </p:cNvPr>
          <p:cNvSpPr txBox="1"/>
          <p:nvPr/>
        </p:nvSpPr>
        <p:spPr>
          <a:xfrm>
            <a:off x="623393" y="342900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313370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1384" y="260648"/>
                <a:ext cx="11305256" cy="63166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The density of a pesticide in a given section of field,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000" dirty="0"/>
                  <a:t> mg/m</a:t>
                </a:r>
                <a:r>
                  <a:rPr lang="en-GB" sz="3000" baseline="30000" dirty="0"/>
                  <a:t>2</a:t>
                </a:r>
                <a:r>
                  <a:rPr lang="en-GB" sz="3000" dirty="0"/>
                  <a:t>, </a:t>
                </a:r>
              </a:p>
              <a:p>
                <a:r>
                  <a:rPr lang="en-GB" sz="3000" dirty="0"/>
                  <a:t>can be modelled by the equation </a:t>
                </a:r>
                <a14:m>
                  <m:oMath xmlns:m="http://schemas.openxmlformats.org/officeDocument/2006/math">
                    <m:r>
                      <a:rPr lang="en-GB" sz="3000" b="1" i="1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𝟏𝟔𝟎</m:t>
                    </m:r>
                    <m:sSup>
                      <m:sSupPr>
                        <m:ctrlPr>
                          <a:rPr lang="en-GB" sz="3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𝟎𝟎𝟔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endParaRPr lang="en-GB" sz="3000" b="1" dirty="0"/>
              </a:p>
              <a:p>
                <a:r>
                  <a:rPr lang="en-GB" sz="3000" dirty="0"/>
                  <a:t>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 is the time in days since the pesticide was first applied.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a. Use this model to estimate the density of pesticide </a:t>
                </a:r>
                <a:r>
                  <a:rPr lang="en-GB" sz="3000" b="1" dirty="0"/>
                  <a:t>after 15 days</a:t>
                </a:r>
                <a:r>
                  <a:rPr lang="en-GB" sz="3000" dirty="0"/>
                  <a:t>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b. Interpret the meaning of the value </a:t>
                </a:r>
                <a:r>
                  <a:rPr lang="en-GB" sz="3000" b="1" dirty="0"/>
                  <a:t>160</a:t>
                </a:r>
                <a:r>
                  <a:rPr lang="en-GB" sz="3000" dirty="0"/>
                  <a:t> in this model.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c. Show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𝒅𝑷</m:t>
                        </m:r>
                      </m:num>
                      <m:den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en-GB" sz="3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𝑘𝑃</m:t>
                    </m:r>
                  </m:oMath>
                </a14:m>
                <a:r>
                  <a:rPr lang="en-GB" sz="3000" dirty="0"/>
                  <a:t>, 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000" dirty="0"/>
                  <a:t> is a constant, and state the value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000" dirty="0"/>
                  <a:t>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d. Interpret the significance of the </a:t>
                </a:r>
                <a:r>
                  <a:rPr lang="en-GB" sz="3000" b="1" dirty="0"/>
                  <a:t>sign</a:t>
                </a:r>
                <a:r>
                  <a:rPr lang="en-GB" sz="3000" dirty="0"/>
                  <a:t> of your answer in part (c).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e. </a:t>
                </a:r>
                <a:r>
                  <a:rPr lang="en-GB" sz="3000" b="1" dirty="0"/>
                  <a:t>Sketch</a:t>
                </a:r>
                <a:r>
                  <a:rPr lang="en-GB" sz="3000" dirty="0"/>
                  <a:t> the graph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000" dirty="0"/>
                  <a:t> against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1305256" cy="6316666"/>
              </a:xfrm>
              <a:prstGeom prst="rect">
                <a:avLst/>
              </a:prstGeom>
              <a:blipFill>
                <a:blip r:embed="rId2"/>
                <a:stretch>
                  <a:fillRect b="-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95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1384" y="260648"/>
                <a:ext cx="11305256" cy="241110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The density of a pesticide in a given section of field,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000" dirty="0"/>
                  <a:t> mg/m</a:t>
                </a:r>
                <a:r>
                  <a:rPr lang="en-GB" sz="3000" baseline="30000" dirty="0"/>
                  <a:t>2</a:t>
                </a:r>
                <a:r>
                  <a:rPr lang="en-GB" sz="3000" dirty="0"/>
                  <a:t>, </a:t>
                </a:r>
              </a:p>
              <a:p>
                <a:r>
                  <a:rPr lang="en-GB" sz="3000" dirty="0"/>
                  <a:t>can be modelled by the equation </a:t>
                </a:r>
                <a14:m>
                  <m:oMath xmlns:m="http://schemas.openxmlformats.org/officeDocument/2006/math">
                    <m:r>
                      <a:rPr lang="en-GB" sz="3000" b="1" i="1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𝟏𝟔𝟎</m:t>
                    </m:r>
                    <m:sSup>
                      <m:sSupPr>
                        <m:ctrlPr>
                          <a:rPr lang="en-GB" sz="3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𝟎𝟎𝟔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endParaRPr lang="en-GB" sz="3000" b="1" dirty="0"/>
              </a:p>
              <a:p>
                <a:r>
                  <a:rPr lang="en-GB" sz="3000" dirty="0"/>
                  <a:t>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 is the time in days since the pesticide was first applied.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a. Use this model to estimate the density of pesticide </a:t>
                </a:r>
                <a:r>
                  <a:rPr lang="en-GB" sz="3000" b="1" dirty="0"/>
                  <a:t>after 15 days</a:t>
                </a:r>
                <a:r>
                  <a:rPr lang="en-GB" sz="3000" dirty="0"/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1305256" cy="2411109"/>
              </a:xfrm>
              <a:prstGeom prst="rect">
                <a:avLst/>
              </a:prstGeom>
              <a:blipFill>
                <a:blip r:embed="rId2"/>
                <a:stretch>
                  <a:fillRect b="-30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AFB9D9-9809-1BBB-EF90-397C4ED8C8B8}"/>
                  </a:ext>
                </a:extLst>
              </p:cNvPr>
              <p:cNvSpPr txBox="1"/>
              <p:nvPr/>
            </p:nvSpPr>
            <p:spPr>
              <a:xfrm>
                <a:off x="2031300" y="3064893"/>
                <a:ext cx="374441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=15</m:t>
                    </m:r>
                  </m:oMath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AFB9D9-9809-1BBB-EF90-397C4ED8C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300" y="3064893"/>
                <a:ext cx="3744416" cy="830997"/>
              </a:xfrm>
              <a:prstGeom prst="rect">
                <a:avLst/>
              </a:prstGeom>
              <a:blipFill>
                <a:blip r:embed="rId3"/>
                <a:stretch>
                  <a:fillRect l="-7329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FDD2A0-C575-9BBF-1251-2CBB70202F0F}"/>
                  </a:ext>
                </a:extLst>
              </p:cNvPr>
              <p:cNvSpPr txBox="1"/>
              <p:nvPr/>
            </p:nvSpPr>
            <p:spPr>
              <a:xfrm>
                <a:off x="1631504" y="5338372"/>
                <a:ext cx="6096000" cy="847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kumimoji="0" lang="en-US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𝒎𝒈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FDD2A0-C575-9BBF-1251-2CBB70202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5338372"/>
                <a:ext cx="6096000" cy="8477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3C942B-99C9-8D23-B355-BBC48419B379}"/>
                  </a:ext>
                </a:extLst>
              </p:cNvPr>
              <p:cNvSpPr txBox="1"/>
              <p:nvPr/>
            </p:nvSpPr>
            <p:spPr>
              <a:xfrm>
                <a:off x="1559496" y="4186244"/>
                <a:ext cx="6096000" cy="861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=160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−0.006(15)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E3C942B-99C9-8D23-B355-BBC48419B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4186244"/>
                <a:ext cx="6096000" cy="8617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A09EA4C-0F8D-BA6E-77B3-C25961F08282}"/>
              </a:ext>
            </a:extLst>
          </p:cNvPr>
          <p:cNvSpPr txBox="1"/>
          <p:nvPr/>
        </p:nvSpPr>
        <p:spPr>
          <a:xfrm>
            <a:off x="695400" y="314096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87654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1384" y="260648"/>
                <a:ext cx="11305256" cy="241110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The density of a pesticide in a given section of field,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000" dirty="0"/>
                  <a:t> mg/m</a:t>
                </a:r>
                <a:r>
                  <a:rPr lang="en-GB" sz="3000" baseline="30000" dirty="0"/>
                  <a:t>2</a:t>
                </a:r>
                <a:r>
                  <a:rPr lang="en-GB" sz="3000" dirty="0"/>
                  <a:t>, </a:t>
                </a:r>
              </a:p>
              <a:p>
                <a:r>
                  <a:rPr lang="en-GB" sz="3000" dirty="0"/>
                  <a:t>can be modelled by the equation </a:t>
                </a:r>
                <a14:m>
                  <m:oMath xmlns:m="http://schemas.openxmlformats.org/officeDocument/2006/math">
                    <m:r>
                      <a:rPr lang="en-GB" sz="3000" b="1" i="1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𝟏𝟔𝟎</m:t>
                    </m:r>
                    <m:sSup>
                      <m:sSupPr>
                        <m:ctrlPr>
                          <a:rPr lang="en-GB" sz="3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𝟎𝟎𝟔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endParaRPr lang="en-GB" sz="3000" b="1" dirty="0"/>
              </a:p>
              <a:p>
                <a:r>
                  <a:rPr lang="en-GB" sz="3000" dirty="0"/>
                  <a:t>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 is the time in days since the pesticide was first applied.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b. Interpret the meaning of the value </a:t>
                </a:r>
                <a:r>
                  <a:rPr lang="en-GB" sz="3000" b="1" dirty="0"/>
                  <a:t>160</a:t>
                </a:r>
                <a:r>
                  <a:rPr lang="en-GB" sz="3000" dirty="0"/>
                  <a:t> in this model.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1305256" cy="2411109"/>
              </a:xfrm>
              <a:prstGeom prst="rect">
                <a:avLst/>
              </a:prstGeom>
              <a:blipFill>
                <a:blip r:embed="rId2"/>
                <a:stretch>
                  <a:fillRect b="-30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5108EC-1812-F734-599E-8D2D47D3D90F}"/>
                  </a:ext>
                </a:extLst>
              </p:cNvPr>
              <p:cNvSpPr txBox="1"/>
              <p:nvPr/>
            </p:nvSpPr>
            <p:spPr>
              <a:xfrm>
                <a:off x="1301080" y="3169011"/>
                <a:ext cx="545671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then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𝑃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=160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D5108EC-1812-F734-599E-8D2D47D3D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080" y="3169011"/>
                <a:ext cx="5456718" cy="646331"/>
              </a:xfrm>
              <a:prstGeom prst="rect">
                <a:avLst/>
              </a:prstGeom>
              <a:blipFill>
                <a:blip r:embed="rId3"/>
                <a:stretch>
                  <a:fillRect l="-3348" t="-15094" r="-3906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1B559C0-1FB3-95C1-EFB1-746BB4EAF9A1}"/>
              </a:ext>
            </a:extLst>
          </p:cNvPr>
          <p:cNvSpPr txBox="1"/>
          <p:nvPr/>
        </p:nvSpPr>
        <p:spPr>
          <a:xfrm>
            <a:off x="1271464" y="4186244"/>
            <a:ext cx="103987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Thus 160 is the initial density of pesticide in the field.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C5A1BC-4518-8AA9-4F5A-46CCC835B268}"/>
              </a:ext>
            </a:extLst>
          </p:cNvPr>
          <p:cNvSpPr txBox="1"/>
          <p:nvPr/>
        </p:nvSpPr>
        <p:spPr>
          <a:xfrm>
            <a:off x="581000" y="3261343"/>
            <a:ext cx="5464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887460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1384" y="260648"/>
                <a:ext cx="11305256" cy="26233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The density of a pesticide in a given section of field,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000" dirty="0"/>
                  <a:t> mg/m</a:t>
                </a:r>
                <a:r>
                  <a:rPr lang="en-GB" sz="3000" baseline="30000" dirty="0"/>
                  <a:t>2</a:t>
                </a:r>
                <a:r>
                  <a:rPr lang="en-GB" sz="3000" dirty="0"/>
                  <a:t>, </a:t>
                </a:r>
              </a:p>
              <a:p>
                <a:r>
                  <a:rPr lang="en-GB" sz="3000" dirty="0"/>
                  <a:t>can be modelled by the equation </a:t>
                </a:r>
                <a14:m>
                  <m:oMath xmlns:m="http://schemas.openxmlformats.org/officeDocument/2006/math">
                    <m:r>
                      <a:rPr lang="en-GB" sz="3000" b="1" i="1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𝟏𝟔𝟎</m:t>
                    </m:r>
                    <m:sSup>
                      <m:sSupPr>
                        <m:ctrlPr>
                          <a:rPr lang="en-GB" sz="3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𝟎𝟎𝟔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endParaRPr lang="en-GB" sz="3000" b="1" dirty="0"/>
              </a:p>
              <a:p>
                <a:r>
                  <a:rPr lang="en-GB" sz="3000" dirty="0"/>
                  <a:t>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 is the time in days since the pesticide was first applied.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c. Show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𝒅𝑷</m:t>
                        </m:r>
                      </m:num>
                      <m:den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en-GB" sz="3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𝑘𝑃</m:t>
                    </m:r>
                  </m:oMath>
                </a14:m>
                <a:r>
                  <a:rPr lang="en-GB" sz="3000" dirty="0"/>
                  <a:t>, 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000" dirty="0"/>
                  <a:t> is a constant, and state the value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3000" dirty="0"/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1305256" cy="26233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56992FC-1701-3935-093D-7A9384DCA3FB}"/>
                  </a:ext>
                </a:extLst>
              </p:cNvPr>
              <p:cNvSpPr txBox="1"/>
              <p:nvPr/>
            </p:nvSpPr>
            <p:spPr>
              <a:xfrm>
                <a:off x="1689043" y="3162896"/>
                <a:ext cx="6096000" cy="11442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160×−0.006</m:t>
                          </m:r>
                        </m:e>
                      </m:d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−0.006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56992FC-1701-3935-093D-7A9384DCA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043" y="3162896"/>
                <a:ext cx="6096000" cy="11442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46F43F-BC3E-B09E-4067-97DFCC7B74A0}"/>
                  </a:ext>
                </a:extLst>
              </p:cNvPr>
              <p:cNvSpPr txBox="1"/>
              <p:nvPr/>
            </p:nvSpPr>
            <p:spPr>
              <a:xfrm>
                <a:off x="1415480" y="4607437"/>
                <a:ext cx="4464496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=−0.96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−0.006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46F43F-BC3E-B09E-4067-97DFCC7B74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4607437"/>
                <a:ext cx="4464496" cy="11441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6D2651C-FD03-A1F2-A008-1D1BFADDB6F5}"/>
              </a:ext>
            </a:extLst>
          </p:cNvPr>
          <p:cNvSpPr txBox="1"/>
          <p:nvPr/>
        </p:nvSpPr>
        <p:spPr>
          <a:xfrm>
            <a:off x="581000" y="3261343"/>
            <a:ext cx="5464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91651D-8713-2662-0182-105D4FD3EDB8}"/>
                  </a:ext>
                </a:extLst>
              </p:cNvPr>
              <p:cNvSpPr txBox="1"/>
              <p:nvPr/>
            </p:nvSpPr>
            <p:spPr>
              <a:xfrm>
                <a:off x="1686017" y="6030562"/>
                <a:ext cx="28556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91651D-8713-2662-0182-105D4FD3E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017" y="6030562"/>
                <a:ext cx="285564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86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1384" y="260648"/>
                <a:ext cx="11305256" cy="241110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The density of a pesticide in a given section of field,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000" dirty="0"/>
                  <a:t> mg/m</a:t>
                </a:r>
                <a:r>
                  <a:rPr lang="en-GB" sz="3000" baseline="30000" dirty="0"/>
                  <a:t>2</a:t>
                </a:r>
                <a:r>
                  <a:rPr lang="en-GB" sz="3000" dirty="0"/>
                  <a:t>, </a:t>
                </a:r>
              </a:p>
              <a:p>
                <a:r>
                  <a:rPr lang="en-GB" sz="3000" dirty="0"/>
                  <a:t>can be modelled by the equation </a:t>
                </a:r>
                <a14:m>
                  <m:oMath xmlns:m="http://schemas.openxmlformats.org/officeDocument/2006/math">
                    <m:r>
                      <a:rPr lang="en-GB" sz="3000" b="1" i="1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𝟏𝟔𝟎</m:t>
                    </m:r>
                    <m:sSup>
                      <m:sSupPr>
                        <m:ctrlPr>
                          <a:rPr lang="en-GB" sz="3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𝟎𝟎𝟔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endParaRPr lang="en-GB" sz="3000" b="1" dirty="0"/>
              </a:p>
              <a:p>
                <a:r>
                  <a:rPr lang="en-GB" sz="3000" dirty="0"/>
                  <a:t>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 is the time in days since the pesticide was first applied.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d. Interpret the significance of the </a:t>
                </a:r>
                <a:r>
                  <a:rPr lang="en-GB" sz="3000" b="1" dirty="0"/>
                  <a:t>sign</a:t>
                </a:r>
                <a:r>
                  <a:rPr lang="en-GB" sz="3000" dirty="0"/>
                  <a:t> of your answer in part (c).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1305256" cy="2411109"/>
              </a:xfrm>
              <a:prstGeom prst="rect">
                <a:avLst/>
              </a:prstGeom>
              <a:blipFill>
                <a:blip r:embed="rId2"/>
                <a:stretch>
                  <a:fillRect b="-30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84B0F77-923E-0A90-71BE-A8B1F6EE85B9}"/>
              </a:ext>
            </a:extLst>
          </p:cNvPr>
          <p:cNvSpPr txBox="1"/>
          <p:nvPr/>
        </p:nvSpPr>
        <p:spPr>
          <a:xfrm>
            <a:off x="1487488" y="3140968"/>
            <a:ext cx="98650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/>
              <a:t>The rate is negative, </a:t>
            </a:r>
          </a:p>
          <a:p>
            <a:r>
              <a:rPr lang="en-GB" sz="4400" dirty="0"/>
              <a:t>thus the density of pesticide is decreasing.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28B101-0315-2632-2412-50A242171FF3}"/>
              </a:ext>
            </a:extLst>
          </p:cNvPr>
          <p:cNvSpPr txBox="1"/>
          <p:nvPr/>
        </p:nvSpPr>
        <p:spPr>
          <a:xfrm>
            <a:off x="581000" y="3261343"/>
            <a:ext cx="5464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d)</a:t>
            </a:r>
          </a:p>
        </p:txBody>
      </p:sp>
    </p:spTree>
    <p:extLst>
      <p:ext uri="{BB962C8B-B14F-4D97-AF65-F5344CB8AC3E}">
        <p14:creationId xmlns:p14="http://schemas.microsoft.com/office/powerpoint/2010/main" val="3644248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1384" y="260648"/>
                <a:ext cx="11305256" cy="241110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The density of a pesticide in a given section of field,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000" dirty="0"/>
                  <a:t> mg/m</a:t>
                </a:r>
                <a:r>
                  <a:rPr lang="en-GB" sz="3000" baseline="30000" dirty="0"/>
                  <a:t>2</a:t>
                </a:r>
                <a:r>
                  <a:rPr lang="en-GB" sz="3000" dirty="0"/>
                  <a:t>, </a:t>
                </a:r>
              </a:p>
              <a:p>
                <a:r>
                  <a:rPr lang="en-GB" sz="3000" dirty="0"/>
                  <a:t>can be modelled by the equation </a:t>
                </a:r>
                <a14:m>
                  <m:oMath xmlns:m="http://schemas.openxmlformats.org/officeDocument/2006/math">
                    <m:r>
                      <a:rPr lang="en-GB" sz="3000" b="1" i="1"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𝟏𝟔𝟎</m:t>
                    </m:r>
                    <m:sSup>
                      <m:sSupPr>
                        <m:ctrlPr>
                          <a:rPr lang="en-GB" sz="3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𝟎𝟎𝟔</m:t>
                        </m:r>
                        <m:r>
                          <a:rPr lang="en-GB" sz="3000" b="1" i="1">
                            <a:latin typeface="Cambria Math" panose="02040503050406030204" pitchFamily="18" charset="0"/>
                          </a:rPr>
                          <m:t>𝒕</m:t>
                        </m:r>
                      </m:sup>
                    </m:sSup>
                  </m:oMath>
                </a14:m>
                <a:endParaRPr lang="en-GB" sz="3000" b="1" dirty="0"/>
              </a:p>
              <a:p>
                <a:r>
                  <a:rPr lang="en-GB" sz="3000" dirty="0"/>
                  <a:t>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 is the time in days since the pesticide was first applied.</a:t>
                </a:r>
              </a:p>
              <a:p>
                <a:endParaRPr lang="en-GB" sz="3000" dirty="0"/>
              </a:p>
              <a:p>
                <a:r>
                  <a:rPr lang="en-GB" sz="3000" dirty="0"/>
                  <a:t>e. </a:t>
                </a:r>
                <a:r>
                  <a:rPr lang="en-GB" sz="3000" b="1" dirty="0"/>
                  <a:t>Sketch</a:t>
                </a:r>
                <a:r>
                  <a:rPr lang="en-GB" sz="3000" dirty="0"/>
                  <a:t> the graph of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000" dirty="0"/>
                  <a:t> against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000" dirty="0"/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1305256" cy="2411109"/>
              </a:xfrm>
              <a:prstGeom prst="rect">
                <a:avLst/>
              </a:prstGeom>
              <a:blipFill>
                <a:blip r:embed="rId2"/>
                <a:stretch>
                  <a:fillRect b="-30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BDF09B82-72C6-CE2D-4DC9-364361443034}"/>
              </a:ext>
            </a:extLst>
          </p:cNvPr>
          <p:cNvGrpSpPr/>
          <p:nvPr/>
        </p:nvGrpSpPr>
        <p:grpSpPr>
          <a:xfrm>
            <a:off x="3395700" y="2973070"/>
            <a:ext cx="5616624" cy="3643995"/>
            <a:chOff x="6589492" y="3847661"/>
            <a:chExt cx="3673125" cy="2410315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CB93175-2057-2DD4-8471-0097A45010F4}"/>
                </a:ext>
              </a:extLst>
            </p:cNvPr>
            <p:cNvSpPr/>
            <p:nvPr/>
          </p:nvSpPr>
          <p:spPr>
            <a:xfrm flipH="1">
              <a:off x="7106529" y="4890433"/>
              <a:ext cx="2621351" cy="1094968"/>
            </a:xfrm>
            <a:custGeom>
              <a:avLst/>
              <a:gdLst>
                <a:gd name="connsiteX0" fmla="*/ 0 w 1968500"/>
                <a:gd name="connsiteY0" fmla="*/ 609600 h 609600"/>
                <a:gd name="connsiteX1" fmla="*/ 1117600 w 1968500"/>
                <a:gd name="connsiteY1" fmla="*/ 355600 h 609600"/>
                <a:gd name="connsiteX2" fmla="*/ 1968500 w 1968500"/>
                <a:gd name="connsiteY2" fmla="*/ 0 h 609600"/>
                <a:gd name="connsiteX0" fmla="*/ 0 w 1978178"/>
                <a:gd name="connsiteY0" fmla="*/ 581318 h 581318"/>
                <a:gd name="connsiteX1" fmla="*/ 1127278 w 1978178"/>
                <a:gd name="connsiteY1" fmla="*/ 355600 h 581318"/>
                <a:gd name="connsiteX2" fmla="*/ 1978178 w 1978178"/>
                <a:gd name="connsiteY2" fmla="*/ 0 h 581318"/>
                <a:gd name="connsiteX0" fmla="*/ 0 w 1978178"/>
                <a:gd name="connsiteY0" fmla="*/ 581318 h 581318"/>
                <a:gd name="connsiteX1" fmla="*/ 1127278 w 1978178"/>
                <a:gd name="connsiteY1" fmla="*/ 355600 h 581318"/>
                <a:gd name="connsiteX2" fmla="*/ 1978178 w 1978178"/>
                <a:gd name="connsiteY2" fmla="*/ 0 h 581318"/>
                <a:gd name="connsiteX0" fmla="*/ 0 w 1997533"/>
                <a:gd name="connsiteY0" fmla="*/ 609600 h 609600"/>
                <a:gd name="connsiteX1" fmla="*/ 1146633 w 1997533"/>
                <a:gd name="connsiteY1" fmla="*/ 355600 h 609600"/>
                <a:gd name="connsiteX2" fmla="*/ 1997533 w 1997533"/>
                <a:gd name="connsiteY2" fmla="*/ 0 h 609600"/>
                <a:gd name="connsiteX0" fmla="*/ 0 w 1997533"/>
                <a:gd name="connsiteY0" fmla="*/ 609600 h 609600"/>
                <a:gd name="connsiteX1" fmla="*/ 1146633 w 1997533"/>
                <a:gd name="connsiteY1" fmla="*/ 355600 h 609600"/>
                <a:gd name="connsiteX2" fmla="*/ 1997533 w 1997533"/>
                <a:gd name="connsiteY2" fmla="*/ 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7533" h="609600">
                  <a:moveTo>
                    <a:pt x="0" y="609600"/>
                  </a:moveTo>
                  <a:cubicBezTo>
                    <a:pt x="597990" y="526330"/>
                    <a:pt x="813711" y="457200"/>
                    <a:pt x="1146633" y="355600"/>
                  </a:cubicBezTo>
                  <a:cubicBezTo>
                    <a:pt x="1479555" y="254000"/>
                    <a:pt x="1736124" y="127000"/>
                    <a:pt x="1997533" y="0"/>
                  </a:cubicBezTo>
                </a:path>
              </a:pathLst>
            </a:cu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CAA397D-5354-0BD1-CC70-D9F2DF1169E3}"/>
                </a:ext>
              </a:extLst>
            </p:cNvPr>
            <p:cNvCxnSpPr/>
            <p:nvPr/>
          </p:nvCxnSpPr>
          <p:spPr>
            <a:xfrm flipH="1" flipV="1">
              <a:off x="7106496" y="4226153"/>
              <a:ext cx="5008" cy="18379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9C348FF5-7122-95FF-7507-B350046107BD}"/>
                    </a:ext>
                  </a:extLst>
                </p:cNvPr>
                <p:cNvSpPr txBox="1"/>
                <p:nvPr/>
              </p:nvSpPr>
              <p:spPr>
                <a:xfrm>
                  <a:off x="6888088" y="3847661"/>
                  <a:ext cx="448940" cy="427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9C348FF5-7122-95FF-7507-B350046107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8088" y="3847661"/>
                  <a:ext cx="448940" cy="42751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19AE146-278E-0BE8-502D-5C1CC520B654}"/>
                </a:ext>
              </a:extLst>
            </p:cNvPr>
            <p:cNvCxnSpPr/>
            <p:nvPr/>
          </p:nvCxnSpPr>
          <p:spPr>
            <a:xfrm flipV="1">
              <a:off x="7119196" y="6063117"/>
              <a:ext cx="279142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828DAA1-4E4F-4A8B-215E-5186C66A9BF5}"/>
                    </a:ext>
                  </a:extLst>
                </p:cNvPr>
                <p:cNvSpPr txBox="1"/>
                <p:nvPr/>
              </p:nvSpPr>
              <p:spPr>
                <a:xfrm>
                  <a:off x="9813677" y="5830461"/>
                  <a:ext cx="448940" cy="4275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828DAA1-4E4F-4A8B-215E-5186C66A9B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13677" y="5830461"/>
                  <a:ext cx="448940" cy="42751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D9B8F3-7CBA-12AC-AA3E-BAE80E9CC085}"/>
                </a:ext>
              </a:extLst>
            </p:cNvPr>
            <p:cNvSpPr txBox="1"/>
            <p:nvPr/>
          </p:nvSpPr>
          <p:spPr>
            <a:xfrm>
              <a:off x="6589492" y="4719209"/>
              <a:ext cx="552596" cy="386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160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2ECDDC6-3A63-B98A-294B-DBE7E402535F}"/>
              </a:ext>
            </a:extLst>
          </p:cNvPr>
          <p:cNvSpPr txBox="1"/>
          <p:nvPr/>
        </p:nvSpPr>
        <p:spPr>
          <a:xfrm>
            <a:off x="581000" y="3261343"/>
            <a:ext cx="5464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e)</a:t>
            </a:r>
          </a:p>
        </p:txBody>
      </p:sp>
    </p:spTree>
    <p:extLst>
      <p:ext uri="{BB962C8B-B14F-4D97-AF65-F5344CB8AC3E}">
        <p14:creationId xmlns:p14="http://schemas.microsoft.com/office/powerpoint/2010/main" val="1126011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41616</TotalTime>
  <Words>609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1570</cp:revision>
  <dcterms:created xsi:type="dcterms:W3CDTF">2013-02-28T07:36:55Z</dcterms:created>
  <dcterms:modified xsi:type="dcterms:W3CDTF">2025-02-28T04:00:54Z</dcterms:modified>
</cp:coreProperties>
</file>