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76" r:id="rId2"/>
    <p:sldId id="582" r:id="rId3"/>
    <p:sldId id="566" r:id="rId4"/>
    <p:sldId id="577" r:id="rId5"/>
    <p:sldId id="567" r:id="rId6"/>
    <p:sldId id="583" r:id="rId7"/>
    <p:sldId id="568" r:id="rId8"/>
    <p:sldId id="584" r:id="rId9"/>
    <p:sldId id="570" r:id="rId10"/>
    <p:sldId id="575" r:id="rId11"/>
    <p:sldId id="578" r:id="rId12"/>
    <p:sldId id="579" r:id="rId13"/>
    <p:sldId id="580" r:id="rId14"/>
    <p:sldId id="585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639EEE-860A-47DC-9695-67C07FC87DE3}" v="491" dt="2025-09-09T06:10:41.8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88534" autoAdjust="0"/>
  </p:normalViewPr>
  <p:slideViewPr>
    <p:cSldViewPr>
      <p:cViewPr varScale="1">
        <p:scale>
          <a:sx n="85" d="100"/>
          <a:sy n="85" d="100"/>
        </p:scale>
        <p:origin x="48" y="17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789ACE-9C8B-434B-894E-5A86F9D6F4CB}"/>
    <pc:docChg chg="modSld">
      <pc:chgData name="Stewart Gale" userId="3647ddd2-6040-41ae-a96d-232c23482af8" providerId="ADAL" clId="{06789ACE-9C8B-434B-894E-5A86F9D6F4CB}" dt="2025-09-09T06:10:41.802" v="12" actId="20577"/>
      <pc:docMkLst>
        <pc:docMk/>
      </pc:docMkLst>
      <pc:sldChg chg="modSp modAnim">
        <pc:chgData name="Stewart Gale" userId="3647ddd2-6040-41ae-a96d-232c23482af8" providerId="ADAL" clId="{06789ACE-9C8B-434B-894E-5A86F9D6F4CB}" dt="2025-09-09T06:10:41.802" v="12" actId="20577"/>
        <pc:sldMkLst>
          <pc:docMk/>
          <pc:sldMk cId="985877986" sldId="575"/>
        </pc:sldMkLst>
        <pc:spChg chg="mod">
          <ac:chgData name="Stewart Gale" userId="3647ddd2-6040-41ae-a96d-232c23482af8" providerId="ADAL" clId="{06789ACE-9C8B-434B-894E-5A86F9D6F4CB}" dt="2025-09-09T06:10:41.802" v="12" actId="20577"/>
          <ac:spMkLst>
            <pc:docMk/>
            <pc:sldMk cId="985877986" sldId="575"/>
            <ac:spMk id="16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09T06:10:41.455" v="11" actId="20577"/>
          <ac:spMkLst>
            <pc:docMk/>
            <pc:sldMk cId="985877986" sldId="575"/>
            <ac:spMk id="17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09T06:10:28.780" v="7" actId="20577"/>
          <ac:spMkLst>
            <pc:docMk/>
            <pc:sldMk cId="985877986" sldId="575"/>
            <ac:spMk id="18" creationId="{00000000-0000-0000-0000-000000000000}"/>
          </ac:spMkLst>
        </pc:spChg>
      </pc:sldChg>
    </pc:docChg>
  </pc:docChgLst>
  <pc:docChgLst>
    <pc:chgData name="Stewart Gale" userId="3647ddd2-6040-41ae-a96d-232c23482af8" providerId="ADAL" clId="{3D57F582-2130-421F-8789-5FBFF017B448}"/>
    <pc:docChg chg="custSel delSld modSld sldOrd">
      <pc:chgData name="Stewart Gale" userId="3647ddd2-6040-41ae-a96d-232c23482af8" providerId="ADAL" clId="{3D57F582-2130-421F-8789-5FBFF017B448}" dt="2022-10-11T08:07:22.437" v="295" actId="20577"/>
      <pc:docMkLst>
        <pc:docMk/>
      </pc:docMkLst>
      <pc:sldChg chg="del ord">
        <pc:chgData name="Stewart Gale" userId="3647ddd2-6040-41ae-a96d-232c23482af8" providerId="ADAL" clId="{3D57F582-2130-421F-8789-5FBFF017B448}" dt="2021-10-04T10:22:21.494" v="252" actId="47"/>
        <pc:sldMkLst>
          <pc:docMk/>
          <pc:sldMk cId="840240550" sldId="544"/>
        </pc:sldMkLst>
      </pc:sldChg>
      <pc:sldChg chg="ord">
        <pc:chgData name="Stewart Gale" userId="3647ddd2-6040-41ae-a96d-232c23482af8" providerId="ADAL" clId="{3D57F582-2130-421F-8789-5FBFF017B448}" dt="2021-10-04T10:11:15.034" v="2"/>
        <pc:sldMkLst>
          <pc:docMk/>
          <pc:sldMk cId="1398502476" sldId="566"/>
        </pc:sldMkLst>
      </pc:sldChg>
      <pc:sldChg chg="addSp delSp modSp mod delAnim modAnim">
        <pc:chgData name="Stewart Gale" userId="3647ddd2-6040-41ae-a96d-232c23482af8" providerId="ADAL" clId="{3D57F582-2130-421F-8789-5FBFF017B448}" dt="2022-10-03T07:46:54.408" v="290" actId="20577"/>
        <pc:sldMkLst>
          <pc:docMk/>
          <pc:sldMk cId="4131563218" sldId="567"/>
        </pc:sldMkLst>
      </pc:sldChg>
      <pc:sldChg chg="addSp delSp modSp mod delAnim modAnim">
        <pc:chgData name="Stewart Gale" userId="3647ddd2-6040-41ae-a96d-232c23482af8" providerId="ADAL" clId="{3D57F582-2130-421F-8789-5FBFF017B448}" dt="2021-10-04T10:22:13.619" v="251"/>
        <pc:sldMkLst>
          <pc:docMk/>
          <pc:sldMk cId="1124069365" sldId="568"/>
        </pc:sldMkLst>
      </pc:sldChg>
      <pc:sldChg chg="modSp modAnim">
        <pc:chgData name="Stewart Gale" userId="3647ddd2-6040-41ae-a96d-232c23482af8" providerId="ADAL" clId="{3D57F582-2130-421F-8789-5FBFF017B448}" dt="2022-10-03T07:58:20.034" v="293" actId="20577"/>
        <pc:sldMkLst>
          <pc:docMk/>
          <pc:sldMk cId="985877986" sldId="575"/>
        </pc:sldMkLst>
      </pc:sldChg>
      <pc:sldChg chg="modSp mod">
        <pc:chgData name="Stewart Gale" userId="3647ddd2-6040-41ae-a96d-232c23482af8" providerId="ADAL" clId="{3D57F582-2130-421F-8789-5FBFF017B448}" dt="2022-10-11T08:07:22.437" v="295" actId="20577"/>
        <pc:sldMkLst>
          <pc:docMk/>
          <pc:sldMk cId="1862987025" sldId="576"/>
        </pc:sldMkLst>
      </pc:sldChg>
      <pc:sldChg chg="addSp delSp modSp mod delAnim modAnim">
        <pc:chgData name="Stewart Gale" userId="3647ddd2-6040-41ae-a96d-232c23482af8" providerId="ADAL" clId="{3D57F582-2130-421F-8789-5FBFF017B448}" dt="2021-10-04T10:14:46.249" v="98" actId="1036"/>
        <pc:sldMkLst>
          <pc:docMk/>
          <pc:sldMk cId="3892490841" sldId="577"/>
        </pc:sldMkLst>
      </pc:sldChg>
    </pc:docChg>
  </pc:docChgLst>
  <pc:docChgLst>
    <pc:chgData name="Stewart Gale" userId="3647ddd2-6040-41ae-a96d-232c23482af8" providerId="ADAL" clId="{90639EEE-860A-47DC-9695-67C07FC87DE3}"/>
    <pc:docChg chg="undo custSel addSld delSld modSld sldOrd modMainMaster modNotesMaster">
      <pc:chgData name="Stewart Gale" userId="3647ddd2-6040-41ae-a96d-232c23482af8" providerId="ADAL" clId="{90639EEE-860A-47DC-9695-67C07FC87DE3}" dt="2023-10-02T04:34:27.843" v="864" actId="20577"/>
      <pc:docMkLst>
        <pc:docMk/>
      </pc:docMkLst>
      <pc:sldChg chg="delSp modSp mod modAnim">
        <pc:chgData name="Stewart Gale" userId="3647ddd2-6040-41ae-a96d-232c23482af8" providerId="ADAL" clId="{90639EEE-860A-47DC-9695-67C07FC87DE3}" dt="2023-07-15T17:14:56.335" v="13"/>
        <pc:sldMkLst>
          <pc:docMk/>
          <pc:sldMk cId="1398502476" sldId="566"/>
        </pc:sldMkLst>
      </pc:sldChg>
      <pc:sldChg chg="addSp delSp modSp mod delAnim">
        <pc:chgData name="Stewart Gale" userId="3647ddd2-6040-41ae-a96d-232c23482af8" providerId="ADAL" clId="{90639EEE-860A-47DC-9695-67C07FC87DE3}" dt="2023-07-15T17:27:56.695" v="149" actId="1076"/>
        <pc:sldMkLst>
          <pc:docMk/>
          <pc:sldMk cId="4131563218" sldId="567"/>
        </pc:sldMkLst>
      </pc:sldChg>
      <pc:sldChg chg="addSp delSp modSp mod">
        <pc:chgData name="Stewart Gale" userId="3647ddd2-6040-41ae-a96d-232c23482af8" providerId="ADAL" clId="{90639EEE-860A-47DC-9695-67C07FC87DE3}" dt="2023-07-15T17:36:24.365" v="255" actId="207"/>
        <pc:sldMkLst>
          <pc:docMk/>
          <pc:sldMk cId="1124069365" sldId="568"/>
        </pc:sldMkLst>
      </pc:sldChg>
      <pc:sldChg chg="delSp modSp mod">
        <pc:chgData name="Stewart Gale" userId="3647ddd2-6040-41ae-a96d-232c23482af8" providerId="ADAL" clId="{90639EEE-860A-47DC-9695-67C07FC87DE3}" dt="2023-07-16T10:13:57.651" v="496" actId="1076"/>
        <pc:sldMkLst>
          <pc:docMk/>
          <pc:sldMk cId="3422476660" sldId="570"/>
        </pc:sldMkLst>
      </pc:sldChg>
      <pc:sldChg chg="modSp del">
        <pc:chgData name="Stewart Gale" userId="3647ddd2-6040-41ae-a96d-232c23482af8" providerId="ADAL" clId="{90639EEE-860A-47DC-9695-67C07FC87DE3}" dt="2023-07-15T17:35:29.933" v="245" actId="47"/>
        <pc:sldMkLst>
          <pc:docMk/>
          <pc:sldMk cId="1632210601" sldId="572"/>
        </pc:sldMkLst>
      </pc:sldChg>
      <pc:sldChg chg="delSp modSp mod">
        <pc:chgData name="Stewart Gale" userId="3647ddd2-6040-41ae-a96d-232c23482af8" providerId="ADAL" clId="{90639EEE-860A-47DC-9695-67C07FC87DE3}" dt="2023-07-15T17:41:54.287" v="385" actId="1076"/>
        <pc:sldMkLst>
          <pc:docMk/>
          <pc:sldMk cId="985877986" sldId="575"/>
        </pc:sldMkLst>
      </pc:sldChg>
      <pc:sldChg chg="delSp modSp mod">
        <pc:chgData name="Stewart Gale" userId="3647ddd2-6040-41ae-a96d-232c23482af8" providerId="ADAL" clId="{90639EEE-860A-47DC-9695-67C07FC87DE3}" dt="2023-07-15T17:49:45.172" v="492" actId="1076"/>
        <pc:sldMkLst>
          <pc:docMk/>
          <pc:sldMk cId="1862987025" sldId="576"/>
        </pc:sldMkLst>
      </pc:sldChg>
      <pc:sldChg chg="delSp modSp mod modAnim">
        <pc:chgData name="Stewart Gale" userId="3647ddd2-6040-41ae-a96d-232c23482af8" providerId="ADAL" clId="{90639EEE-860A-47DC-9695-67C07FC87DE3}" dt="2023-07-15T17:28:06.952" v="150" actId="1076"/>
        <pc:sldMkLst>
          <pc:docMk/>
          <pc:sldMk cId="3892490841" sldId="577"/>
        </pc:sldMkLst>
      </pc:sldChg>
      <pc:sldChg chg="addSp delSp modSp mod modAnim">
        <pc:chgData name="Stewart Gale" userId="3647ddd2-6040-41ae-a96d-232c23482af8" providerId="ADAL" clId="{90639EEE-860A-47DC-9695-67C07FC87DE3}" dt="2023-10-02T04:21:49.358" v="862"/>
        <pc:sldMkLst>
          <pc:docMk/>
          <pc:sldMk cId="1013071666" sldId="578"/>
        </pc:sldMkLst>
      </pc:sldChg>
      <pc:sldChg chg="addSp delSp modSp mod modAnim">
        <pc:chgData name="Stewart Gale" userId="3647ddd2-6040-41ae-a96d-232c23482af8" providerId="ADAL" clId="{90639EEE-860A-47DC-9695-67C07FC87DE3}" dt="2023-07-15T17:47:42.610" v="476"/>
        <pc:sldMkLst>
          <pc:docMk/>
          <pc:sldMk cId="965545881" sldId="579"/>
        </pc:sldMkLst>
      </pc:sldChg>
      <pc:sldChg chg="delSp modSp mod">
        <pc:chgData name="Stewart Gale" userId="3647ddd2-6040-41ae-a96d-232c23482af8" providerId="ADAL" clId="{90639EEE-860A-47DC-9695-67C07FC87DE3}" dt="2023-07-16T15:08:04.961" v="835" actId="14100"/>
        <pc:sldMkLst>
          <pc:docMk/>
          <pc:sldMk cId="4034205703" sldId="580"/>
        </pc:sldMkLst>
      </pc:sldChg>
      <pc:sldChg chg="new del">
        <pc:chgData name="Stewart Gale" userId="3647ddd2-6040-41ae-a96d-232c23482af8" providerId="ADAL" clId="{90639EEE-860A-47DC-9695-67C07FC87DE3}" dt="2023-07-15T17:16:36.564" v="16" actId="47"/>
        <pc:sldMkLst>
          <pc:docMk/>
          <pc:sldMk cId="3768068276" sldId="581"/>
        </pc:sldMkLst>
      </pc:sldChg>
      <pc:sldChg chg="addSp delSp modSp add mod ord">
        <pc:chgData name="Stewart Gale" userId="3647ddd2-6040-41ae-a96d-232c23482af8" providerId="ADAL" clId="{90639EEE-860A-47DC-9695-67C07FC87DE3}" dt="2023-07-15T17:37:32.994" v="322" actId="1076"/>
        <pc:sldMkLst>
          <pc:docMk/>
          <pc:sldMk cId="977445721" sldId="582"/>
        </pc:sldMkLst>
      </pc:sldChg>
      <pc:sldChg chg="addSp delSp modSp add mod delAnim modAnim">
        <pc:chgData name="Stewart Gale" userId="3647ddd2-6040-41ae-a96d-232c23482af8" providerId="ADAL" clId="{90639EEE-860A-47DC-9695-67C07FC87DE3}" dt="2023-10-02T04:10:19.198" v="847" actId="20577"/>
        <pc:sldMkLst>
          <pc:docMk/>
          <pc:sldMk cId="1898864653" sldId="583"/>
        </pc:sldMkLst>
      </pc:sldChg>
      <pc:sldChg chg="modSp add mod">
        <pc:chgData name="Stewart Gale" userId="3647ddd2-6040-41ae-a96d-232c23482af8" providerId="ADAL" clId="{90639EEE-860A-47DC-9695-67C07FC87DE3}" dt="2023-07-15T17:41:06.599" v="370" actId="1076"/>
        <pc:sldMkLst>
          <pc:docMk/>
          <pc:sldMk cId="1480257923" sldId="584"/>
        </pc:sldMkLst>
      </pc:sldChg>
      <pc:sldChg chg="addSp delSp modSp add mod delAnim modAnim">
        <pc:chgData name="Stewart Gale" userId="3647ddd2-6040-41ae-a96d-232c23482af8" providerId="ADAL" clId="{90639EEE-860A-47DC-9695-67C07FC87DE3}" dt="2023-10-02T04:34:27.843" v="864" actId="20577"/>
        <pc:sldMkLst>
          <pc:docMk/>
          <pc:sldMk cId="604792711" sldId="585"/>
        </pc:sldMkLst>
      </pc:sldChg>
      <pc:sldMasterChg chg="modSp modSldLayout">
        <pc:chgData name="Stewart Gale" userId="3647ddd2-6040-41ae-a96d-232c23482af8" providerId="ADAL" clId="{90639EEE-860A-47DC-9695-67C07FC87DE3}" dt="2023-07-15T17:13:53.481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90639EEE-860A-47DC-9695-67C07FC87DE3}" dt="2023-07-15T17:13:53.481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90639EEE-860A-47DC-9695-67C07FC87DE3}" dt="2023-07-15T17:13:53.481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90639EEE-860A-47DC-9695-67C07FC87DE3}" dt="2023-07-15T17:13:53.481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90639EEE-860A-47DC-9695-67C07FC87DE3}" dt="2023-07-15T17:13:53.481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90639EEE-860A-47DC-9695-67C07FC87DE3}" dt="2023-07-15T17:13:53.481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90639EEE-860A-47DC-9695-67C07FC87DE3}" dt="2023-07-15T17:13:53.481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90639EEE-860A-47DC-9695-67C07FC87DE3}" dt="2023-07-15T17:13:53.481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5763D-33ED-40DA-BB52-29D94D66D3F6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D220E-4EEA-4736-87CA-86E2004072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348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1424" y="166568"/>
            <a:ext cx="1036915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Trigonometry and Modelling</a:t>
            </a:r>
            <a:endParaRPr lang="en-GB" sz="3200" b="1" dirty="0"/>
          </a:p>
          <a:p>
            <a:pPr algn="ctr"/>
            <a:r>
              <a:rPr lang="en-GB" sz="8000" dirty="0"/>
              <a:t>Double Angle Formulae</a:t>
            </a:r>
          </a:p>
          <a:p>
            <a:pPr algn="ctr"/>
            <a:endParaRPr lang="en-GB" dirty="0"/>
          </a:p>
          <a:p>
            <a:pPr algn="ctr"/>
            <a:r>
              <a:rPr lang="en-GB" sz="8000" dirty="0"/>
              <a:t>Chapter 7 </a:t>
            </a:r>
          </a:p>
          <a:p>
            <a:pPr algn="ctr"/>
            <a:r>
              <a:rPr lang="en-GB" sz="8000" dirty="0"/>
              <a:t>(Part 2 of 6)</a:t>
            </a:r>
          </a:p>
        </p:txBody>
      </p:sp>
    </p:spTree>
    <p:extLst>
      <p:ext uri="{BB962C8B-B14F-4D97-AF65-F5344CB8AC3E}">
        <p14:creationId xmlns:p14="http://schemas.microsoft.com/office/powerpoint/2010/main" val="1862987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9FFA710-447E-4877-BA54-E0ED5E598F46}"/>
              </a:ext>
            </a:extLst>
          </p:cNvPr>
          <p:cNvSpPr txBox="1"/>
          <p:nvPr/>
        </p:nvSpPr>
        <p:spPr>
          <a:xfrm>
            <a:off x="659396" y="476672"/>
            <a:ext cx="10873208" cy="1446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5 cos 2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b="1" dirty="0"/>
              <a:t> + 3 sin 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b="1" dirty="0"/>
              <a:t> = 4</a:t>
            </a:r>
          </a:p>
          <a:p>
            <a:pPr algn="ctr"/>
            <a:r>
              <a:rPr lang="en-GB" sz="4400" dirty="0"/>
              <a:t>Rewrite </a:t>
            </a:r>
            <a:r>
              <a:rPr lang="en-GB" sz="4400"/>
              <a:t>as a quadratic </a:t>
            </a:r>
            <a:r>
              <a:rPr lang="en-GB" sz="4400" dirty="0"/>
              <a:t>that you could solve.</a:t>
            </a:r>
            <a:endParaRPr lang="en-GB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3668078" y="2191618"/>
            <a:ext cx="52338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5 </a:t>
            </a:r>
            <a:r>
              <a:rPr lang="en-GB" sz="4800" dirty="0">
                <a:solidFill>
                  <a:srgbClr val="FF0000"/>
                </a:solidFill>
              </a:rPr>
              <a:t>cos 2</a:t>
            </a:r>
            <a:r>
              <a:rPr lang="en-GB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FF0000"/>
                </a:solidFill>
              </a:rPr>
              <a:t> </a:t>
            </a:r>
            <a:r>
              <a:rPr lang="en-GB" sz="4800" dirty="0">
                <a:solidFill>
                  <a:prstClr val="black"/>
                </a:solidFill>
              </a:rPr>
              <a:t>+ 3 sin </a:t>
            </a:r>
            <a:r>
              <a:rPr lang="en-GB" sz="4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prstClr val="black"/>
                </a:solidFill>
              </a:rPr>
              <a:t> = 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67486" y="3311169"/>
            <a:ext cx="67361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5 (</a:t>
            </a:r>
            <a:r>
              <a:rPr lang="en-GB" sz="4800" dirty="0">
                <a:solidFill>
                  <a:srgbClr val="FF0000"/>
                </a:solidFill>
              </a:rPr>
              <a:t>1 – 2 sin</a:t>
            </a:r>
            <a:r>
              <a:rPr lang="en-GB" sz="4800" baseline="30000" dirty="0">
                <a:solidFill>
                  <a:srgbClr val="FF0000"/>
                </a:solidFill>
              </a:rPr>
              <a:t>2</a:t>
            </a:r>
            <a:r>
              <a:rPr lang="en-GB" sz="4800" dirty="0">
                <a:solidFill>
                  <a:srgbClr val="FF0000"/>
                </a:solidFill>
              </a:rPr>
              <a:t> </a:t>
            </a:r>
            <a:r>
              <a:rPr lang="en-GB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prstClr val="black"/>
                </a:solidFill>
              </a:rPr>
              <a:t>) + 3 sin </a:t>
            </a:r>
            <a:r>
              <a:rPr lang="en-GB" sz="4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prstClr val="black"/>
                </a:solidFill>
              </a:rPr>
              <a:t> = 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05121" y="4367602"/>
            <a:ext cx="62247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5</a:t>
            </a:r>
            <a:r>
              <a:rPr lang="en-GB" sz="4800" dirty="0">
                <a:solidFill>
                  <a:srgbClr val="FF0000"/>
                </a:solidFill>
              </a:rPr>
              <a:t> </a:t>
            </a:r>
            <a:r>
              <a:rPr lang="en-GB" sz="4800" dirty="0"/>
              <a:t>– 10 sin</a:t>
            </a:r>
            <a:r>
              <a:rPr lang="en-GB" sz="4800" baseline="30000" dirty="0"/>
              <a:t>2</a:t>
            </a:r>
            <a:r>
              <a:rPr lang="en-GB" sz="4800" dirty="0"/>
              <a:t>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prstClr val="black"/>
                </a:solidFill>
              </a:rPr>
              <a:t> + 3 sin </a:t>
            </a:r>
            <a:r>
              <a:rPr lang="en-GB" sz="4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prstClr val="black"/>
                </a:solidFill>
              </a:rPr>
              <a:t> = 4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05120" y="5466995"/>
            <a:ext cx="62247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/>
              <a:t>10 sin</a:t>
            </a:r>
            <a:r>
              <a:rPr lang="en-GB" sz="4800" baseline="30000" dirty="0"/>
              <a:t>2</a:t>
            </a:r>
            <a:r>
              <a:rPr lang="en-GB" sz="4800" dirty="0"/>
              <a:t>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</a:t>
            </a:r>
            <a:r>
              <a:rPr lang="en-GB" sz="4800" dirty="0">
                <a:solidFill>
                  <a:prstClr val="black"/>
                </a:solidFill>
              </a:rPr>
              <a:t>– 3 sin </a:t>
            </a:r>
            <a:r>
              <a:rPr lang="en-GB" sz="4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prstClr val="black"/>
                </a:solidFill>
              </a:rPr>
              <a:t> – 1 = 0</a:t>
            </a:r>
          </a:p>
        </p:txBody>
      </p:sp>
    </p:spTree>
    <p:extLst>
      <p:ext uri="{BB962C8B-B14F-4D97-AF65-F5344CB8AC3E}">
        <p14:creationId xmlns:p14="http://schemas.microsoft.com/office/powerpoint/2010/main" val="98587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6B559E-8284-4921-B8D6-07BC3D37C378}"/>
                  </a:ext>
                </a:extLst>
              </p:cNvPr>
              <p:cNvSpPr txBox="1"/>
              <p:nvPr/>
            </p:nvSpPr>
            <p:spPr>
              <a:xfrm>
                <a:off x="2495600" y="404664"/>
                <a:ext cx="7272808" cy="11755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Prove that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/>
                          </a:rPr>
                          <m:t>1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800" i="1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8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GB" sz="4800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4800" i="1">
                                <a:latin typeface="Cambria Math"/>
                              </a:rPr>
                              <m:t>2</m:t>
                            </m:r>
                            <m:r>
                              <a:rPr lang="en-GB" sz="4800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80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4800" i="1">
                                <a:latin typeface="Cambria Math"/>
                              </a:rPr>
                              <m:t>2</m:t>
                            </m:r>
                            <m:r>
                              <a:rPr lang="en-GB" sz="4800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den>
                    </m:f>
                    <m:r>
                      <a:rPr lang="en-GB" sz="4800" i="1">
                        <a:latin typeface="Cambria Math"/>
                      </a:rPr>
                      <m:t>≡</m:t>
                    </m:r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GB" sz="4800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6B559E-8284-4921-B8D6-07BC3D37C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404664"/>
                <a:ext cx="7272808" cy="1175515"/>
              </a:xfrm>
              <a:prstGeom prst="rect">
                <a:avLst/>
              </a:prstGeom>
              <a:blipFill>
                <a:blip r:embed="rId2"/>
                <a:stretch>
                  <a:fillRect l="-1776" b="-63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E89626-62B9-4B61-A423-31668DD4680B}"/>
                  </a:ext>
                </a:extLst>
              </p:cNvPr>
              <p:cNvSpPr txBox="1"/>
              <p:nvPr/>
            </p:nvSpPr>
            <p:spPr>
              <a:xfrm>
                <a:off x="1199456" y="2251814"/>
                <a:ext cx="4968552" cy="3525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/>
                            </a:rPr>
                            <m:t>1−</m:t>
                          </m:r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1−2</m:t>
                              </m:r>
                              <m:func>
                                <m:funcPr>
                                  <m:ctrlPr>
                                    <a:rPr lang="en-GB" sz="4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44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4400">
                                          <a:solidFill>
                                            <a:srgbClr val="0000FF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GB" sz="4400" i="1">
                                          <a:solidFill>
                                            <a:srgbClr val="0000FF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44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num>
                        <m:den>
                          <m:r>
                            <a:rPr lang="en-GB" sz="4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endParaRPr lang="en-GB" sz="4400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/>
                        </a:rPr>
                        <m:t>≡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1 −1+</m:t>
                          </m:r>
                          <m:r>
                            <a:rPr lang="en-GB" sz="4400" i="1">
                              <a:latin typeface="Cambria Math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400"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4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400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GB" sz="4400" i="1">
                              <a:latin typeface="Cambria Math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400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400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br>
                  <a:rPr lang="en-GB" sz="4400" i="1" dirty="0">
                    <a:latin typeface="Cambria Math"/>
                  </a:rPr>
                </a:br>
                <a:endParaRPr lang="en-GB" sz="44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E89626-62B9-4B61-A423-31668DD46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251814"/>
                <a:ext cx="4968552" cy="35254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F98D83-7522-A6D8-AC81-FFDB755CC0FF}"/>
                  </a:ext>
                </a:extLst>
              </p:cNvPr>
              <p:cNvSpPr txBox="1"/>
              <p:nvPr/>
            </p:nvSpPr>
            <p:spPr>
              <a:xfrm>
                <a:off x="6888088" y="2107798"/>
                <a:ext cx="3960440" cy="1451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≡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func>
                            <m:func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0" lang="en-GB" sz="4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kumimoji="0" lang="en-GB" sz="4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func>
                            <m:func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4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4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br>
                  <a:rPr kumimoji="0" lang="en-GB" sz="4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/>
                    <a:ea typeface="+mn-ea"/>
                    <a:cs typeface="+mn-cs"/>
                  </a:rPr>
                </a:br>
                <a:endParaRPr kumimoji="0" lang="en-GB" sz="4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F98D83-7522-A6D8-AC81-FFDB755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2107798"/>
                <a:ext cx="3960440" cy="14511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3CA63D-20DC-B5CC-6176-FEB3D217F082}"/>
                  </a:ext>
                </a:extLst>
              </p:cNvPr>
              <p:cNvSpPr txBox="1"/>
              <p:nvPr/>
            </p:nvSpPr>
            <p:spPr>
              <a:xfrm>
                <a:off x="6904612" y="5777266"/>
                <a:ext cx="218390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≡</m:t>
                      </m:r>
                      <m:func>
                        <m:func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tan</m:t>
                          </m:r>
                        </m:fName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3CA63D-20DC-B5CC-6176-FEB3D217F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4612" y="5777266"/>
                <a:ext cx="2183904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6D6EDCC-725B-8944-7064-B4CFD7092811}"/>
                  </a:ext>
                </a:extLst>
              </p:cNvPr>
              <p:cNvSpPr txBox="1"/>
              <p:nvPr/>
            </p:nvSpPr>
            <p:spPr>
              <a:xfrm>
                <a:off x="6888088" y="4014540"/>
                <a:ext cx="2448272" cy="13702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≡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func>
                            <m:func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𝑠𝑖𝑛</m:t>
                              </m:r>
                            </m:fName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func>
                            <m:func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4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br>
                  <a:rPr kumimoji="0" lang="en-GB" sz="4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/>
                    <a:ea typeface="+mn-ea"/>
                    <a:cs typeface="+mn-cs"/>
                  </a:rPr>
                </a:br>
                <a:endParaRPr kumimoji="0" lang="en-GB" sz="4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6D6EDCC-725B-8944-7064-B4CFD7092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4014540"/>
                <a:ext cx="2448272" cy="13702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07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60DDD5B-AF6C-4FCC-84D6-1327DB9064F7}"/>
                  </a:ext>
                </a:extLst>
              </p:cNvPr>
              <p:cNvSpPr txBox="1"/>
              <p:nvPr/>
            </p:nvSpPr>
            <p:spPr>
              <a:xfrm>
                <a:off x="1775520" y="271951"/>
                <a:ext cx="8424936" cy="11408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Prove that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GB" sz="4800" i="1">
                            <a:latin typeface="Cambria Math"/>
                          </a:rPr>
                          <m:t>2</m:t>
                        </m:r>
                        <m:r>
                          <a:rPr lang="en-GB" sz="4800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GB" sz="4800" i="1">
                        <a:latin typeface="Cambria Math"/>
                      </a:rPr>
                      <m:t>≡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/>
                          </a:rPr>
                          <m:t>2</m:t>
                        </m:r>
                      </m:num>
                      <m:den>
                        <m:func>
                          <m:func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800">
                                <a:latin typeface="Cambria Math"/>
                              </a:rPr>
                              <m:t>cot</m:t>
                            </m:r>
                          </m:fName>
                          <m:e>
                            <m:r>
                              <a:rPr lang="en-GB" sz="4800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800" i="1">
                            <a:latin typeface="Cambria Math"/>
                          </a:rPr>
                          <m:t>−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func>
                          <m:func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800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GB" sz="4800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60DDD5B-AF6C-4FCC-84D6-1327DB9064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71951"/>
                <a:ext cx="8424936" cy="1140825"/>
              </a:xfrm>
              <a:prstGeom prst="rect">
                <a:avLst/>
              </a:prstGeom>
              <a:blipFill>
                <a:blip r:embed="rId2"/>
                <a:stretch>
                  <a:fillRect b="-65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36D4FF-FAC1-462A-9D36-6820FC28B2C4}"/>
                  </a:ext>
                </a:extLst>
              </p:cNvPr>
              <p:cNvSpPr txBox="1"/>
              <p:nvPr/>
            </p:nvSpPr>
            <p:spPr>
              <a:xfrm>
                <a:off x="4475820" y="1650760"/>
                <a:ext cx="3024336" cy="1254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/>
                        </a:rPr>
                        <m:t>≡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GB" sz="4000" i="1">
                              <a:latin typeface="Cambria Math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000">
                                      <a:latin typeface="Cambria Math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4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000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36D4FF-FAC1-462A-9D36-6820FC28B2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820" y="1650760"/>
                <a:ext cx="3024336" cy="12541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BE9BE3-CD5E-1F2E-ABBB-45077B11753A}"/>
                  </a:ext>
                </a:extLst>
              </p:cNvPr>
              <p:cNvSpPr txBox="1"/>
              <p:nvPr/>
            </p:nvSpPr>
            <p:spPr>
              <a:xfrm>
                <a:off x="4230301" y="5348172"/>
                <a:ext cx="3984104" cy="12488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≡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func>
                            <m:func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cot</m:t>
                              </m:r>
                            </m:fName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func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func>
                            <m:func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tan</m:t>
                              </m:r>
                            </m:fName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3BE9BE3-CD5E-1F2E-ABBB-45077B1175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301" y="5348172"/>
                <a:ext cx="3984104" cy="12488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199B63-7F41-EDA2-C8AE-7B7E6D65087B}"/>
                  </a:ext>
                </a:extLst>
              </p:cNvPr>
              <p:cNvSpPr txBox="1"/>
              <p:nvPr/>
            </p:nvSpPr>
            <p:spPr>
              <a:xfrm>
                <a:off x="4475820" y="3356992"/>
                <a:ext cx="3456384" cy="17454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≡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f>
                            <m:f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40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func>
                            <m:func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tan</m:t>
                              </m:r>
                            </m:fName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199B63-7F41-EDA2-C8AE-7B7E6D6508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820" y="3356992"/>
                <a:ext cx="3456384" cy="17454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554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EF5100-B03F-4C8D-B3EC-04F7BDB7DBA0}"/>
                  </a:ext>
                </a:extLst>
              </p:cNvPr>
              <p:cNvSpPr txBox="1"/>
              <p:nvPr/>
            </p:nvSpPr>
            <p:spPr>
              <a:xfrm>
                <a:off x="1055440" y="332656"/>
                <a:ext cx="10225136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Prove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4800"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𝑐𝑜𝑠𝑒𝑐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 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≡</m:t>
                    </m:r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EF5100-B03F-4C8D-B3EC-04F7BDB7DB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32656"/>
                <a:ext cx="10225136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411050-20C8-4866-B68F-5E66F1039907}"/>
                  </a:ext>
                </a:extLst>
              </p:cNvPr>
              <p:cNvSpPr txBox="1"/>
              <p:nvPr/>
            </p:nvSpPr>
            <p:spPr>
              <a:xfrm>
                <a:off x="1055440" y="1653754"/>
                <a:ext cx="4176464" cy="4871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≡ 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−1+1</m:t>
                          </m:r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411050-20C8-4866-B68F-5E66F1039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1653754"/>
                <a:ext cx="4176464" cy="48715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248129" y="1653754"/>
                <a:ext cx="3366120" cy="46420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4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4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9" y="1653754"/>
                <a:ext cx="3366120" cy="4642040"/>
              </a:xfrm>
              <a:prstGeom prst="rect">
                <a:avLst/>
              </a:prstGeom>
              <a:blipFill>
                <a:blip r:embed="rId4"/>
                <a:stretch>
                  <a:fillRect r="-28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6312024" y="1713285"/>
            <a:ext cx="0" cy="47525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20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3CFDDC1-B547-87D5-D98D-BCA26BCD19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b="61628"/>
          <a:stretch/>
        </p:blipFill>
        <p:spPr bwMode="auto">
          <a:xfrm>
            <a:off x="1099401" y="223256"/>
            <a:ext cx="9469052" cy="221303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08B022-9A1F-A8AF-2B9A-2F6BF787B34D}"/>
                  </a:ext>
                </a:extLst>
              </p:cNvPr>
              <p:cNvSpPr txBox="1"/>
              <p:nvPr/>
            </p:nvSpPr>
            <p:spPr>
              <a:xfrm>
                <a:off x="974999" y="3680194"/>
                <a:ext cx="883911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3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22.5</m:t>
                        </m:r>
                      </m:e>
                    </m:func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+ </m:t>
                            </m:r>
                            <m:r>
                              <m:rPr>
                                <m:sty m:val="p"/>
                              </m:rPr>
                              <a:rPr lang="en-GB" sz="36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22.5</m:t>
                        </m:r>
                      </m:e>
                    </m:func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+2</m:t>
                    </m:r>
                    <m:func>
                      <m:funcPr>
                        <m:ctrlPr>
                          <a:rPr lang="en-GB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22.5</m:t>
                        </m:r>
                        <m:func>
                          <m:funcPr>
                            <m:ctrlPr>
                              <a:rPr lang="en-GB" sz="3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600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3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22.5</m:t>
                            </m:r>
                          </m:e>
                        </m:func>
                      </m:e>
                    </m:func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08B022-9A1F-A8AF-2B9A-2F6BF787B3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999" y="3680194"/>
                <a:ext cx="8839112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839764-2D38-0505-6C66-CE67CF8DC9CC}"/>
                  </a:ext>
                </a:extLst>
              </p:cNvPr>
              <p:cNvSpPr txBox="1"/>
              <p:nvPr/>
            </p:nvSpPr>
            <p:spPr>
              <a:xfrm>
                <a:off x="1112273" y="2674526"/>
                <a:ext cx="871296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fName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22.5</m:t>
                          </m:r>
                        </m:e>
                      </m:func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22.5)</m:t>
                          </m:r>
                        </m:e>
                      </m:func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22.5+</m:t>
                          </m:r>
                          <m:func>
                            <m:funcPr>
                              <m:ctrlP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22.5)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839764-2D38-0505-6C66-CE67CF8DC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273" y="2674526"/>
                <a:ext cx="871296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01D29E6-08DE-A3FE-9742-F81434932609}"/>
                  </a:ext>
                </a:extLst>
              </p:cNvPr>
              <p:cNvSpPr txBox="1"/>
              <p:nvPr/>
            </p:nvSpPr>
            <p:spPr>
              <a:xfrm>
                <a:off x="911424" y="4709598"/>
                <a:ext cx="495337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22.5</m:t>
                          </m:r>
                          <m:func>
                            <m:funcPr>
                              <m:ctrlP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22.5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01D29E6-08DE-A3FE-9742-F814349326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709598"/>
                <a:ext cx="49533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F9F954-8830-B366-B5BE-FED3BCCC1584}"/>
                  </a:ext>
                </a:extLst>
              </p:cNvPr>
              <p:cNvSpPr txBox="1"/>
              <p:nvPr/>
            </p:nvSpPr>
            <p:spPr>
              <a:xfrm>
                <a:off x="2207568" y="4246847"/>
                <a:ext cx="2808312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 b="0" i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sz="2400" b="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2400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+ </m:t>
                            </m:r>
                            <m:r>
                              <a:rPr lang="en-GB" sz="2400" b="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GB" sz="2400" b="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F9F954-8830-B366-B5BE-FED3BCCC1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4246847"/>
                <a:ext cx="2808312" cy="470000"/>
              </a:xfrm>
              <a:prstGeom prst="rect">
                <a:avLst/>
              </a:prstGeom>
              <a:blipFill>
                <a:blip r:embed="rId6"/>
                <a:stretch>
                  <a:fillRect l="-4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7F11CE-CFB1-324F-B239-386EF18F20FD}"/>
                  </a:ext>
                </a:extLst>
              </p:cNvPr>
              <p:cNvSpPr txBox="1"/>
              <p:nvPr/>
            </p:nvSpPr>
            <p:spPr>
              <a:xfrm>
                <a:off x="2144312" y="5303789"/>
                <a:ext cx="355254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7F11CE-CFB1-324F-B239-386EF18F2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312" y="5303789"/>
                <a:ext cx="355254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5C71B84-E3A4-73B1-9780-DEFBB4719AD5}"/>
                  </a:ext>
                </a:extLst>
              </p:cNvPr>
              <p:cNvSpPr txBox="1"/>
              <p:nvPr/>
            </p:nvSpPr>
            <p:spPr>
              <a:xfrm>
                <a:off x="911424" y="5832407"/>
                <a:ext cx="300916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1+</m:t>
                      </m:r>
                      <m:func>
                        <m:funcPr>
                          <m:ctrlP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5C71B84-E3A4-73B1-9780-DEFBB4719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5832407"/>
                <a:ext cx="300916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5BAB225-A51B-0831-B23C-336AA887CCFF}"/>
                  </a:ext>
                </a:extLst>
              </p:cNvPr>
              <p:cNvSpPr txBox="1"/>
              <p:nvPr/>
            </p:nvSpPr>
            <p:spPr>
              <a:xfrm>
                <a:off x="4022945" y="5397564"/>
                <a:ext cx="2304256" cy="12559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1+</m:t>
                      </m:r>
                      <m:f>
                        <m:fPr>
                          <m:ctrlP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5BAB225-A51B-0831-B23C-336AA887CC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945" y="5397564"/>
                <a:ext cx="2304256" cy="12559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479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60818" y="5157192"/>
                <a:ext cx="5868453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𝐭𝐚𝐧</m:t>
                          </m:r>
                        </m:fName>
                        <m:e>
                          <m:d>
                            <m:dPr>
                              <m:ctrlPr>
                                <a:rPr lang="en-GB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GB" sz="4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4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400" i="1">
                                  <a:latin typeface="Cambria Math"/>
                                </a:rPr>
                                <m:t>𝐴</m:t>
                              </m:r>
                            </m:e>
                          </m:func>
                        </m:num>
                        <m:den>
                          <m:r>
                            <a:rPr lang="en-GB" sz="4400" i="1">
                              <a:latin typeface="Cambria Math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400">
                                      <a:latin typeface="Cambria Math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4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400" i="1">
                                  <a:latin typeface="Cambria Math"/>
                                </a:rPr>
                                <m:t>𝐴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0818" y="5157192"/>
                <a:ext cx="5868453" cy="13644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1D65443-7F56-4433-9880-7D2C952F3803}"/>
              </a:ext>
            </a:extLst>
          </p:cNvPr>
          <p:cNvSpPr txBox="1"/>
          <p:nvPr/>
        </p:nvSpPr>
        <p:spPr>
          <a:xfrm>
            <a:off x="2205561" y="260648"/>
            <a:ext cx="7878579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Double-Angle Formulae</a:t>
            </a:r>
            <a:endParaRPr lang="en-GB" sz="5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836970" y="1484784"/>
                <a:ext cx="6552283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GB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GB" sz="4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6970" y="1484784"/>
                <a:ext cx="6552283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567608" y="2780928"/>
                <a:ext cx="7504568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GB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GB" sz="44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4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br>
                  <a:rPr lang="en-GB" sz="4400" i="1" dirty="0">
                    <a:solidFill>
                      <a:prstClr val="black"/>
                    </a:solidFill>
                    <a:latin typeface="Cambria Math"/>
                  </a:rPr>
                </a:br>
                <a:r>
                  <a:rPr lang="en-GB" sz="4400" i="1" dirty="0">
                    <a:solidFill>
                      <a:prstClr val="black"/>
                    </a:solidFill>
                    <a:latin typeface="Cambria Math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GB" sz="4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  <m:func>
                      <m:func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40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cos</m:t>
                            </m:r>
                          </m:e>
                          <m:sup>
                            <m:r>
                              <a:rPr lang="en-GB" sz="4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  <m:r>
                      <a:rPr lang="en-GB" sz="4400" i="1">
                        <a:solidFill>
                          <a:prstClr val="black"/>
                        </a:solidFill>
                        <a:latin typeface="Cambria Math"/>
                      </a:rPr>
                      <m:t>−1</m:t>
                    </m:r>
                  </m:oMath>
                </a14:m>
                <a:br>
                  <a:rPr lang="en-GB" sz="4400" i="1" dirty="0">
                    <a:solidFill>
                      <a:prstClr val="black"/>
                    </a:solidFill>
                    <a:latin typeface="Cambria Math"/>
                  </a:rPr>
                </a:br>
                <a:r>
                  <a:rPr lang="en-GB" sz="4400" i="1" dirty="0">
                    <a:solidFill>
                      <a:prstClr val="black"/>
                    </a:solidFill>
                    <a:latin typeface="Cambria Math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GB" sz="4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/>
                      </a:rPr>
                      <m:t>1−2</m:t>
                    </m:r>
                    <m:func>
                      <m:func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40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GB" sz="4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2780928"/>
                <a:ext cx="7504568" cy="21236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04261297-2D04-2E1E-2439-C219943EEED1}"/>
              </a:ext>
            </a:extLst>
          </p:cNvPr>
          <p:cNvSpPr txBox="1"/>
          <p:nvPr/>
        </p:nvSpPr>
        <p:spPr>
          <a:xfrm>
            <a:off x="8976320" y="5440828"/>
            <a:ext cx="2808312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Not in the formula booklet!</a:t>
            </a:r>
          </a:p>
        </p:txBody>
      </p:sp>
    </p:spTree>
    <p:extLst>
      <p:ext uri="{BB962C8B-B14F-4D97-AF65-F5344CB8AC3E}">
        <p14:creationId xmlns:p14="http://schemas.microsoft.com/office/powerpoint/2010/main" val="977445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51384" y="620688"/>
                <a:ext cx="10873208" cy="5509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The double angle formulae are </a:t>
                </a:r>
              </a:p>
              <a:p>
                <a:pPr algn="ctr"/>
                <a:r>
                  <a:rPr lang="en-GB" sz="5400" dirty="0"/>
                  <a:t>not in the formula booklet!</a:t>
                </a:r>
              </a:p>
              <a:p>
                <a:pPr algn="ctr"/>
                <a:endParaRPr lang="en-GB" sz="2800" dirty="0"/>
              </a:p>
              <a:p>
                <a:pPr algn="ctr"/>
                <a:r>
                  <a:rPr lang="en-GB" sz="5400" dirty="0"/>
                  <a:t>However they are all easily derivable </a:t>
                </a:r>
              </a:p>
              <a:p>
                <a:pPr algn="ctr"/>
                <a:r>
                  <a:rPr lang="en-GB" sz="5400" dirty="0"/>
                  <a:t>from the Addition Angle Formulae.</a:t>
                </a:r>
              </a:p>
              <a:p>
                <a:pPr algn="ctr"/>
                <a:endParaRPr lang="en-GB" sz="5400" dirty="0"/>
              </a:p>
              <a:p>
                <a:pPr algn="ctr"/>
                <a:r>
                  <a:rPr lang="en-GB" sz="5400" dirty="0"/>
                  <a:t> Just set </a:t>
                </a:r>
                <a14:m>
                  <m:oMath xmlns:m="http://schemas.openxmlformats.org/officeDocument/2006/math">
                    <m:r>
                      <a:rPr lang="en-GB" sz="5400" b="1" i="1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620688"/>
                <a:ext cx="10873208" cy="5509200"/>
              </a:xfrm>
              <a:prstGeom prst="rect">
                <a:avLst/>
              </a:prstGeom>
              <a:blipFill>
                <a:blip r:embed="rId2"/>
                <a:stretch>
                  <a:fillRect l="-729" t="-3097" r="-2186" b="-58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850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59396" y="764704"/>
                <a:ext cx="1087320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d>
                          <m:dPr>
                            <m:ctrlP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d>
                      </m:e>
                    </m:fun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endParaRPr lang="en-GB" sz="4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96" y="764704"/>
                <a:ext cx="1087320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A82E7F6-9457-4882-AB2B-963525DDCDBF}"/>
                  </a:ext>
                </a:extLst>
              </p:cNvPr>
              <p:cNvSpPr/>
              <p:nvPr/>
            </p:nvSpPr>
            <p:spPr>
              <a:xfrm>
                <a:off x="911424" y="3385927"/>
                <a:ext cx="1036915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d>
                          <m:dPr>
                            <m:ctrlP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d>
                      </m:e>
                    </m:fun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endParaRPr lang="en-GB" sz="4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A82E7F6-9457-4882-AB2B-963525DDCD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385927"/>
                <a:ext cx="1036915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CC796A0-F23F-4CCA-AD12-41E5FA6851F3}"/>
                  </a:ext>
                </a:extLst>
              </p:cNvPr>
              <p:cNvSpPr/>
              <p:nvPr/>
            </p:nvSpPr>
            <p:spPr>
              <a:xfrm>
                <a:off x="1415480" y="5013176"/>
                <a:ext cx="676875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d>
                          <m:dPr>
                            <m:ctrlP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d>
                      </m:e>
                    </m:fun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endParaRPr lang="en-GB" sz="4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CC796A0-F23F-4CCA-AD12-41E5FA6851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5013176"/>
                <a:ext cx="676875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F733C9-279B-4661-A66D-55E81F15D083}"/>
                  </a:ext>
                </a:extLst>
              </p:cNvPr>
              <p:cNvSpPr txBox="1"/>
              <p:nvPr/>
            </p:nvSpPr>
            <p:spPr>
              <a:xfrm>
                <a:off x="4511824" y="2106093"/>
                <a:ext cx="2592288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400" dirty="0">
                    <a:solidFill>
                      <a:schemeClr val="bg1"/>
                    </a:solidFill>
                  </a:rPr>
                  <a:t>Let</a:t>
                </a:r>
                <a:r>
                  <a:rPr lang="en-GB" sz="44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endParaRPr lang="en-GB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F733C9-279B-4661-A66D-55E81F15D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2106093"/>
                <a:ext cx="2592288" cy="769441"/>
              </a:xfrm>
              <a:prstGeom prst="rect">
                <a:avLst/>
              </a:prstGeom>
              <a:blipFill>
                <a:blip r:embed="rId5"/>
                <a:stretch>
                  <a:fillRect l="-7765" t="-15748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249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F776501-DFA1-49C2-B45F-695FA5B9D4CC}"/>
                  </a:ext>
                </a:extLst>
              </p:cNvPr>
              <p:cNvSpPr/>
              <p:nvPr/>
            </p:nvSpPr>
            <p:spPr>
              <a:xfrm>
                <a:off x="551384" y="692696"/>
                <a:ext cx="1058517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d>
                      </m:e>
                    </m:fun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US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endParaRPr lang="en-GB" sz="4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F776501-DFA1-49C2-B45F-695FA5B9D4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692696"/>
                <a:ext cx="10585176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6117532-7353-4DB6-9BEC-4DDF7658F79D}"/>
                  </a:ext>
                </a:extLst>
              </p:cNvPr>
              <p:cNvSpPr/>
              <p:nvPr/>
            </p:nvSpPr>
            <p:spPr>
              <a:xfrm>
                <a:off x="659396" y="3346540"/>
                <a:ext cx="1058517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d>
                      </m:e>
                    </m:fun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endParaRPr lang="en-GB" sz="4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6117532-7353-4DB6-9BEC-4DDF7658F7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96" y="3346540"/>
                <a:ext cx="1058517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B6D2469-FED4-43B8-B742-8F1872E6378F}"/>
                  </a:ext>
                </a:extLst>
              </p:cNvPr>
              <p:cNvSpPr/>
              <p:nvPr/>
            </p:nvSpPr>
            <p:spPr>
              <a:xfrm>
                <a:off x="1271464" y="5074732"/>
                <a:ext cx="755209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d>
                      </m:e>
                    </m:fun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  <m:r>
                      <a:rPr lang="en-US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8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</m:oMath>
                </a14:m>
                <a:endParaRPr lang="en-GB" sz="4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B6D2469-FED4-43B8-B742-8F1872E637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5074732"/>
                <a:ext cx="7552095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E7FE84-2422-A25B-21F1-416A88DEBA76}"/>
                  </a:ext>
                </a:extLst>
              </p:cNvPr>
              <p:cNvSpPr txBox="1"/>
              <p:nvPr/>
            </p:nvSpPr>
            <p:spPr>
              <a:xfrm>
                <a:off x="4727848" y="2050396"/>
                <a:ext cx="2664295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400" dirty="0">
                    <a:solidFill>
                      <a:schemeClr val="bg1"/>
                    </a:solidFill>
                  </a:rPr>
                  <a:t>Let</a:t>
                </a:r>
                <a:r>
                  <a:rPr lang="en-GB" sz="44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endParaRPr lang="en-GB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E7FE84-2422-A25B-21F1-416A88DEB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2050396"/>
                <a:ext cx="2664295" cy="769441"/>
              </a:xfrm>
              <a:prstGeom prst="rect">
                <a:avLst/>
              </a:prstGeom>
              <a:blipFill>
                <a:blip r:embed="rId5"/>
                <a:stretch>
                  <a:fillRect l="-6407" t="-15748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156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21081" y="2191645"/>
                <a:ext cx="532859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200" b="1" dirty="0">
                    <a:solidFill>
                      <a:schemeClr val="tx1"/>
                    </a:solidFill>
                  </a:rPr>
                  <a:t>Using: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2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=1−</m:t>
                    </m:r>
                    <m:func>
                      <m:funcPr>
                        <m:ctrlP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</m:oMath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81" y="2191645"/>
                <a:ext cx="5328592" cy="584775"/>
              </a:xfrm>
              <a:prstGeom prst="rect">
                <a:avLst/>
              </a:prstGeom>
              <a:blipFill>
                <a:blip r:embed="rId2"/>
                <a:stretch>
                  <a:fillRect t="-12632" b="-3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108244" y="3517991"/>
                <a:ext cx="6048671" cy="15808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(1 −</m:t>
                              </m:r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3200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𝐜𝐨𝐬</m:t>
                              </m:r>
                            </m:e>
                            <m:sup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</m:func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2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8244" y="3517991"/>
                <a:ext cx="6048671" cy="15808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19336" y="3517992"/>
                <a:ext cx="5823379" cy="15808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=(1−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 b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 b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32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1−2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36" y="3517992"/>
                <a:ext cx="5823379" cy="15808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>
            <a:cxnSpLocks/>
          </p:cNvCxnSpPr>
          <p:nvPr/>
        </p:nvCxnSpPr>
        <p:spPr>
          <a:xfrm>
            <a:off x="6023992" y="2060848"/>
            <a:ext cx="0" cy="42484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 flipH="1">
            <a:off x="3173407" y="1346309"/>
            <a:ext cx="2922593" cy="62483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</p:cNvCxnSpPr>
          <p:nvPr/>
        </p:nvCxnSpPr>
        <p:spPr>
          <a:xfrm>
            <a:off x="6096000" y="1334564"/>
            <a:ext cx="2808312" cy="72628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5A9DC6A-18EF-9CD3-0EC2-FC38A51253BE}"/>
                  </a:ext>
                </a:extLst>
              </p:cNvPr>
              <p:cNvSpPr/>
              <p:nvPr/>
            </p:nvSpPr>
            <p:spPr>
              <a:xfrm>
                <a:off x="1845633" y="457041"/>
                <a:ext cx="755209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d>
                      </m:e>
                    </m:fun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  <m:r>
                      <a:rPr lang="en-US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8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</m:oMath>
                </a14:m>
                <a:endParaRPr lang="en-GB" sz="4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5A9DC6A-18EF-9CD3-0EC2-FC38A51253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633" y="457041"/>
                <a:ext cx="7552095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19CE169-64F0-B0A9-F717-EF56F76BCF8C}"/>
                  </a:ext>
                </a:extLst>
              </p:cNvPr>
              <p:cNvSpPr/>
              <p:nvPr/>
            </p:nvSpPr>
            <p:spPr>
              <a:xfrm>
                <a:off x="6312024" y="2276872"/>
                <a:ext cx="532859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200" b="1" dirty="0">
                    <a:solidFill>
                      <a:schemeClr val="tx1"/>
                    </a:solidFill>
                  </a:rPr>
                  <a:t>Using: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2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=1−</m:t>
                    </m:r>
                    <m:func>
                      <m:funcPr>
                        <m:ctrlP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2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</m:oMath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19CE169-64F0-B0A9-F717-EF56F76BCF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2276872"/>
                <a:ext cx="5328592" cy="584775"/>
              </a:xfrm>
              <a:prstGeom prst="rect">
                <a:avLst/>
              </a:prstGeom>
              <a:blipFill>
                <a:blip r:embed="rId6"/>
                <a:stretch>
                  <a:fillRect t="-12632" b="-3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86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927648" y="3284984"/>
                <a:ext cx="6696744" cy="1364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fName>
                        <m:e>
                          <m:d>
                            <m:dPr>
                              <m:ctrlP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num>
                        <m:den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284984"/>
                <a:ext cx="6696744" cy="13644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9913DC2-8D99-4BF4-9B3E-2404B735135E}"/>
                  </a:ext>
                </a:extLst>
              </p:cNvPr>
              <p:cNvSpPr/>
              <p:nvPr/>
            </p:nvSpPr>
            <p:spPr>
              <a:xfrm>
                <a:off x="2170499" y="281455"/>
                <a:ext cx="7632848" cy="1364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fName>
                        <m:e>
                          <m:d>
                            <m:dPr>
                              <m:ctrlP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</m:d>
                        </m:e>
                      </m:func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</m:num>
                        <m:den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9913DC2-8D99-4BF4-9B3E-2404B73513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0499" y="281455"/>
                <a:ext cx="7632848" cy="1364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5547F7F-3ED0-4921-8DF6-D9806AFBA539}"/>
                  </a:ext>
                </a:extLst>
              </p:cNvPr>
              <p:cNvSpPr txBox="1"/>
              <p:nvPr/>
            </p:nvSpPr>
            <p:spPr>
              <a:xfrm>
                <a:off x="3071664" y="5267074"/>
                <a:ext cx="5544616" cy="1364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𝒕𝒂𝒏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2 </m:t>
                              </m:r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num>
                        <m:den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4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ta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440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n</m:t>
                                  </m:r>
                                </m:e>
                                <m:sup>
                                  <m:r>
                                    <a:rPr lang="en-GB" sz="44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5547F7F-3ED0-4921-8DF6-D9806AFBA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5267074"/>
                <a:ext cx="5544616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B92F72-451B-8305-CC4E-EFBCB1E1F79C}"/>
                  </a:ext>
                </a:extLst>
              </p:cNvPr>
              <p:cNvSpPr txBox="1"/>
              <p:nvPr/>
            </p:nvSpPr>
            <p:spPr>
              <a:xfrm>
                <a:off x="4871864" y="2080705"/>
                <a:ext cx="2664295" cy="76944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400" dirty="0">
                    <a:solidFill>
                      <a:schemeClr val="bg1"/>
                    </a:solidFill>
                  </a:rPr>
                  <a:t>Let</a:t>
                </a:r>
                <a:r>
                  <a:rPr lang="en-GB" sz="44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endParaRPr lang="en-GB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B92F72-451B-8305-CC4E-EFBCB1E1F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2080705"/>
                <a:ext cx="2664295" cy="769441"/>
              </a:xfrm>
              <a:prstGeom prst="rect">
                <a:avLst/>
              </a:prstGeom>
              <a:blipFill>
                <a:blip r:embed="rId5"/>
                <a:stretch>
                  <a:fillRect l="-6178" t="-15748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406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46801" y="5157192"/>
                <a:ext cx="5868453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𝐭𝐚𝐧</m:t>
                          </m:r>
                        </m:fName>
                        <m:e>
                          <m:d>
                            <m:dPr>
                              <m:ctrlPr>
                                <a:rPr lang="en-GB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GB" sz="4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4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400" i="1">
                                  <a:latin typeface="Cambria Math"/>
                                </a:rPr>
                                <m:t>𝐴</m:t>
                              </m:r>
                            </m:e>
                          </m:func>
                        </m:num>
                        <m:den>
                          <m:r>
                            <a:rPr lang="en-GB" sz="4400" i="1">
                              <a:latin typeface="Cambria Math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400">
                                      <a:latin typeface="Cambria Math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4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400" i="1">
                                  <a:latin typeface="Cambria Math"/>
                                </a:rPr>
                                <m:t>𝐴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801" y="5157192"/>
                <a:ext cx="5868453" cy="13644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1D65443-7F56-4433-9880-7D2C952F3803}"/>
              </a:ext>
            </a:extLst>
          </p:cNvPr>
          <p:cNvSpPr txBox="1"/>
          <p:nvPr/>
        </p:nvSpPr>
        <p:spPr>
          <a:xfrm>
            <a:off x="1991544" y="260648"/>
            <a:ext cx="7878579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Double-Angle Formulae</a:t>
            </a:r>
            <a:endParaRPr lang="en-GB" sz="5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622953" y="1484784"/>
                <a:ext cx="6552283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GB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GB" sz="4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953" y="1484784"/>
                <a:ext cx="6552283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53591" y="2780928"/>
                <a:ext cx="7504568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GB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GB" sz="44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4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br>
                  <a:rPr lang="en-GB" sz="4400" i="1" dirty="0">
                    <a:solidFill>
                      <a:prstClr val="black"/>
                    </a:solidFill>
                    <a:latin typeface="Cambria Math"/>
                  </a:rPr>
                </a:br>
                <a:r>
                  <a:rPr lang="en-GB" sz="4400" i="1" dirty="0">
                    <a:solidFill>
                      <a:prstClr val="black"/>
                    </a:solidFill>
                    <a:latin typeface="Cambria Math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GB" sz="4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  <m:func>
                      <m:func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40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cos</m:t>
                            </m:r>
                          </m:e>
                          <m:sup>
                            <m:r>
                              <a:rPr lang="en-GB" sz="4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  <m:r>
                      <a:rPr lang="en-GB" sz="4400" i="1">
                        <a:solidFill>
                          <a:prstClr val="black"/>
                        </a:solidFill>
                        <a:latin typeface="Cambria Math"/>
                      </a:rPr>
                      <m:t>−1</m:t>
                    </m:r>
                  </m:oMath>
                </a14:m>
                <a:br>
                  <a:rPr lang="en-GB" sz="4400" i="1" dirty="0">
                    <a:solidFill>
                      <a:prstClr val="black"/>
                    </a:solidFill>
                    <a:latin typeface="Cambria Math"/>
                  </a:rPr>
                </a:br>
                <a:r>
                  <a:rPr lang="en-GB" sz="4400" i="1" dirty="0">
                    <a:solidFill>
                      <a:prstClr val="black"/>
                    </a:solidFill>
                    <a:latin typeface="Cambria Math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GB" sz="4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/>
                      </a:rPr>
                      <m:t>1−2</m:t>
                    </m:r>
                    <m:func>
                      <m:func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40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GB" sz="4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591" y="2780928"/>
                <a:ext cx="7504568" cy="21236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0257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FFA710-447E-4877-BA54-E0ED5E598F46}"/>
                  </a:ext>
                </a:extLst>
              </p:cNvPr>
              <p:cNvSpPr txBox="1"/>
              <p:nvPr/>
            </p:nvSpPr>
            <p:spPr>
              <a:xfrm>
                <a:off x="1189521" y="322738"/>
                <a:ext cx="9812958" cy="92333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b="1" dirty="0"/>
                  <a:t>Show</a:t>
                </a:r>
                <a:r>
                  <a:rPr lang="en-GB" sz="5400" dirty="0"/>
                  <a:t> (sin A + cos A)</a:t>
                </a:r>
                <a:r>
                  <a:rPr lang="en-GB" sz="5400" baseline="30000" dirty="0"/>
                  <a:t>2</a:t>
                </a:r>
                <a:r>
                  <a:rPr lang="en-GB" sz="5400" dirty="0"/>
                  <a:t> </a:t>
                </a:r>
                <a14:m>
                  <m:oMath xmlns:m="http://schemas.openxmlformats.org/officeDocument/2006/math"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GB" sz="5400" dirty="0"/>
                  <a:t> 1 + sin 2A</a:t>
                </a:r>
                <a:endParaRPr lang="en-GB" sz="4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FFA710-447E-4877-BA54-E0ED5E598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521" y="322738"/>
                <a:ext cx="9812958" cy="923330"/>
              </a:xfrm>
              <a:prstGeom prst="rect">
                <a:avLst/>
              </a:prstGeom>
              <a:blipFill>
                <a:blip r:embed="rId2"/>
                <a:stretch>
                  <a:fillRect l="-60" t="-7910" r="-120" b="-27119"/>
                </a:stretch>
              </a:blipFill>
              <a:ln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/>
          <p:cNvSpPr/>
          <p:nvPr/>
        </p:nvSpPr>
        <p:spPr>
          <a:xfrm>
            <a:off x="695400" y="1552885"/>
            <a:ext cx="7171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/>
              <a:t>(sin A + cos A)(sin A + cos A)</a:t>
            </a:r>
            <a:endParaRPr lang="en-GB" sz="4400" b="1" dirty="0"/>
          </a:p>
        </p:txBody>
      </p:sp>
      <p:sp>
        <p:nvSpPr>
          <p:cNvPr id="35" name="Rectangle 34"/>
          <p:cNvSpPr/>
          <p:nvPr/>
        </p:nvSpPr>
        <p:spPr>
          <a:xfrm>
            <a:off x="729976" y="2625939"/>
            <a:ext cx="106304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800" dirty="0"/>
              <a:t>= </a:t>
            </a:r>
            <a:r>
              <a:rPr lang="en-GB" sz="4800" dirty="0">
                <a:solidFill>
                  <a:srgbClr val="0000FF"/>
                </a:solidFill>
              </a:rPr>
              <a:t>sin</a:t>
            </a:r>
            <a:r>
              <a:rPr lang="en-GB" sz="4800" baseline="30000" dirty="0">
                <a:solidFill>
                  <a:srgbClr val="0000FF"/>
                </a:solidFill>
              </a:rPr>
              <a:t>2</a:t>
            </a:r>
            <a:r>
              <a:rPr lang="en-GB" sz="4800" dirty="0">
                <a:solidFill>
                  <a:srgbClr val="0000FF"/>
                </a:solidFill>
              </a:rPr>
              <a:t> A </a:t>
            </a:r>
            <a:r>
              <a:rPr lang="en-GB" sz="4800" dirty="0"/>
              <a:t>+ </a:t>
            </a:r>
            <a:r>
              <a:rPr lang="en-GB" sz="4800" dirty="0">
                <a:solidFill>
                  <a:srgbClr val="00B050"/>
                </a:solidFill>
              </a:rPr>
              <a:t>sin A cos A </a:t>
            </a:r>
            <a:r>
              <a:rPr lang="en-GB" sz="4800" dirty="0"/>
              <a:t>+ </a:t>
            </a:r>
            <a:r>
              <a:rPr lang="en-GB" sz="4800" dirty="0">
                <a:solidFill>
                  <a:srgbClr val="00B050"/>
                </a:solidFill>
              </a:rPr>
              <a:t>cos A sin A </a:t>
            </a:r>
            <a:r>
              <a:rPr lang="en-GB" sz="4800" dirty="0"/>
              <a:t>+ </a:t>
            </a:r>
            <a:r>
              <a:rPr lang="en-GB" sz="4800" dirty="0">
                <a:solidFill>
                  <a:srgbClr val="0000FF"/>
                </a:solidFill>
              </a:rPr>
              <a:t>cos</a:t>
            </a:r>
            <a:r>
              <a:rPr lang="en-GB" sz="4800" baseline="30000" dirty="0">
                <a:solidFill>
                  <a:srgbClr val="0000FF"/>
                </a:solidFill>
              </a:rPr>
              <a:t>2</a:t>
            </a:r>
            <a:r>
              <a:rPr lang="en-GB" sz="4800" dirty="0">
                <a:solidFill>
                  <a:srgbClr val="0000FF"/>
                </a:solidFill>
              </a:rPr>
              <a:t> A</a:t>
            </a:r>
            <a:endParaRPr lang="en-GB" sz="4400" b="1" dirty="0">
              <a:solidFill>
                <a:srgbClr val="0000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29976" y="3684072"/>
            <a:ext cx="78415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800" dirty="0"/>
              <a:t>= </a:t>
            </a:r>
            <a:r>
              <a:rPr lang="en-GB" sz="4800" dirty="0">
                <a:solidFill>
                  <a:srgbClr val="0000FF"/>
                </a:solidFill>
              </a:rPr>
              <a:t>sin</a:t>
            </a:r>
            <a:r>
              <a:rPr lang="en-GB" sz="4800" baseline="30000" dirty="0">
                <a:solidFill>
                  <a:srgbClr val="0000FF"/>
                </a:solidFill>
              </a:rPr>
              <a:t>2</a:t>
            </a:r>
            <a:r>
              <a:rPr lang="en-GB" sz="4800" dirty="0">
                <a:solidFill>
                  <a:srgbClr val="0000FF"/>
                </a:solidFill>
              </a:rPr>
              <a:t> A </a:t>
            </a:r>
            <a:r>
              <a:rPr lang="en-GB" sz="4800" dirty="0"/>
              <a:t>+ </a:t>
            </a:r>
            <a:r>
              <a:rPr lang="en-GB" sz="4800" dirty="0">
                <a:solidFill>
                  <a:srgbClr val="00B050"/>
                </a:solidFill>
              </a:rPr>
              <a:t>2 sin A cos A </a:t>
            </a:r>
            <a:r>
              <a:rPr lang="en-GB" sz="4800" dirty="0"/>
              <a:t>+ </a:t>
            </a:r>
            <a:r>
              <a:rPr lang="en-GB" sz="4800" dirty="0">
                <a:solidFill>
                  <a:srgbClr val="0000FF"/>
                </a:solidFill>
              </a:rPr>
              <a:t>cos</a:t>
            </a:r>
            <a:r>
              <a:rPr lang="en-GB" sz="4800" baseline="30000" dirty="0">
                <a:solidFill>
                  <a:srgbClr val="0000FF"/>
                </a:solidFill>
              </a:rPr>
              <a:t>2</a:t>
            </a:r>
            <a:r>
              <a:rPr lang="en-GB" sz="4800" dirty="0">
                <a:solidFill>
                  <a:srgbClr val="0000FF"/>
                </a:solidFill>
              </a:rPr>
              <a:t> A</a:t>
            </a:r>
            <a:endParaRPr lang="en-GB" sz="4400" b="1" dirty="0">
              <a:solidFill>
                <a:srgbClr val="0000FF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28739" y="4742205"/>
            <a:ext cx="78415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/>
              <a:t>= </a:t>
            </a:r>
            <a:r>
              <a:rPr lang="en-GB" sz="4800" dirty="0">
                <a:solidFill>
                  <a:srgbClr val="0000FF"/>
                </a:solidFill>
              </a:rPr>
              <a:t>sin</a:t>
            </a:r>
            <a:r>
              <a:rPr lang="en-GB" sz="4800" baseline="30000" dirty="0">
                <a:solidFill>
                  <a:srgbClr val="0000FF"/>
                </a:solidFill>
              </a:rPr>
              <a:t>2</a:t>
            </a:r>
            <a:r>
              <a:rPr lang="en-GB" sz="4800" dirty="0">
                <a:solidFill>
                  <a:srgbClr val="0000FF"/>
                </a:solidFill>
              </a:rPr>
              <a:t> A + cos</a:t>
            </a:r>
            <a:r>
              <a:rPr lang="en-GB" sz="4800" baseline="30000" dirty="0">
                <a:solidFill>
                  <a:srgbClr val="0000FF"/>
                </a:solidFill>
              </a:rPr>
              <a:t>2</a:t>
            </a:r>
            <a:r>
              <a:rPr lang="en-GB" sz="4800" dirty="0">
                <a:solidFill>
                  <a:srgbClr val="0000FF"/>
                </a:solidFill>
              </a:rPr>
              <a:t> A </a:t>
            </a:r>
            <a:r>
              <a:rPr lang="en-GB" sz="4800" dirty="0"/>
              <a:t>+ </a:t>
            </a:r>
            <a:r>
              <a:rPr lang="en-GB" sz="4800" dirty="0">
                <a:solidFill>
                  <a:srgbClr val="00B050"/>
                </a:solidFill>
              </a:rPr>
              <a:t>2 sin A cos A</a:t>
            </a:r>
            <a:endParaRPr lang="en-GB" sz="4400" b="1" dirty="0">
              <a:solidFill>
                <a:srgbClr val="00B05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95400" y="5733256"/>
            <a:ext cx="3179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/>
              <a:t>= </a:t>
            </a:r>
            <a:r>
              <a:rPr lang="en-GB" sz="4800" dirty="0">
                <a:solidFill>
                  <a:srgbClr val="0000FF"/>
                </a:solidFill>
              </a:rPr>
              <a:t>1</a:t>
            </a:r>
            <a:r>
              <a:rPr lang="en-GB" sz="4800" dirty="0"/>
              <a:t> + </a:t>
            </a:r>
            <a:r>
              <a:rPr lang="en-GB" sz="4800" dirty="0">
                <a:solidFill>
                  <a:srgbClr val="00B050"/>
                </a:solidFill>
              </a:rPr>
              <a:t>sin 2A</a:t>
            </a:r>
            <a:endParaRPr lang="en-GB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47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45303</TotalTime>
  <Words>437</Words>
  <Application>Microsoft Office PowerPoint</Application>
  <PresentationFormat>Widescreen</PresentationFormat>
  <Paragraphs>82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1069</cp:revision>
  <cp:lastPrinted>2019-10-01T06:36:53Z</cp:lastPrinted>
  <dcterms:created xsi:type="dcterms:W3CDTF">2013-02-28T07:36:55Z</dcterms:created>
  <dcterms:modified xsi:type="dcterms:W3CDTF">2025-09-09T06:10:55Z</dcterms:modified>
</cp:coreProperties>
</file>