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758" r:id="rId2"/>
    <p:sldId id="725" r:id="rId3"/>
    <p:sldId id="761" r:id="rId4"/>
    <p:sldId id="759" r:id="rId5"/>
    <p:sldId id="760" r:id="rId6"/>
    <p:sldId id="726" r:id="rId7"/>
    <p:sldId id="763" r:id="rId8"/>
    <p:sldId id="7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B91DAC-9EEE-4A76-A42C-DB2D8BE16A0D}" v="39" dt="2024-06-21T04:28:48.9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29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6B91DAC-9EEE-4A76-A42C-DB2D8BE16A0D}"/>
    <pc:docChg chg="undo custSel modSld sldOrd modMainMaster modNotesMaster">
      <pc:chgData name="Stewart Gale" userId="3647ddd2-6040-41ae-a96d-232c23482af8" providerId="ADAL" clId="{06B91DAC-9EEE-4A76-A42C-DB2D8BE16A0D}" dt="2025-08-27T10:43:25.342" v="180"/>
      <pc:docMkLst>
        <pc:docMk/>
      </pc:docMkLst>
      <pc:sldChg chg="addSp delSp modSp mod">
        <pc:chgData name="Stewart Gale" userId="3647ddd2-6040-41ae-a96d-232c23482af8" providerId="ADAL" clId="{06B91DAC-9EEE-4A76-A42C-DB2D8BE16A0D}" dt="2024-06-20T11:02:27.149" v="163" actId="1076"/>
        <pc:sldMkLst>
          <pc:docMk/>
          <pc:sldMk cId="3935041632" sldId="725"/>
        </pc:sldMkLst>
      </pc:sldChg>
      <pc:sldChg chg="delSp modSp mod">
        <pc:chgData name="Stewart Gale" userId="3647ddd2-6040-41ae-a96d-232c23482af8" providerId="ADAL" clId="{06B91DAC-9EEE-4A76-A42C-DB2D8BE16A0D}" dt="2024-06-20T11:00:36.371" v="114" actId="1076"/>
        <pc:sldMkLst>
          <pc:docMk/>
          <pc:sldMk cId="271899270" sldId="726"/>
        </pc:sldMkLst>
      </pc:sldChg>
      <pc:sldChg chg="delSp modSp mod">
        <pc:chgData name="Stewart Gale" userId="3647ddd2-6040-41ae-a96d-232c23482af8" providerId="ADAL" clId="{06B91DAC-9EEE-4A76-A42C-DB2D8BE16A0D}" dt="2024-06-20T10:55:59.540" v="5" actId="1076"/>
        <pc:sldMkLst>
          <pc:docMk/>
          <pc:sldMk cId="4263915525" sldId="758"/>
        </pc:sldMkLst>
      </pc:sldChg>
      <pc:sldChg chg="delSp modSp mod modAnim">
        <pc:chgData name="Stewart Gale" userId="3647ddd2-6040-41ae-a96d-232c23482af8" providerId="ADAL" clId="{06B91DAC-9EEE-4A76-A42C-DB2D8BE16A0D}" dt="2024-06-21T04:29:35.593" v="175" actId="1076"/>
        <pc:sldMkLst>
          <pc:docMk/>
          <pc:sldMk cId="1975705487" sldId="759"/>
        </pc:sldMkLst>
      </pc:sldChg>
      <pc:sldChg chg="delSp modSp mod">
        <pc:chgData name="Stewart Gale" userId="3647ddd2-6040-41ae-a96d-232c23482af8" providerId="ADAL" clId="{06B91DAC-9EEE-4A76-A42C-DB2D8BE16A0D}" dt="2024-06-21T04:29:45.447" v="178" actId="1076"/>
        <pc:sldMkLst>
          <pc:docMk/>
          <pc:sldMk cId="682081205" sldId="760"/>
        </pc:sldMkLst>
      </pc:sldChg>
      <pc:sldChg chg="delSp modSp mod">
        <pc:chgData name="Stewart Gale" userId="3647ddd2-6040-41ae-a96d-232c23482af8" providerId="ADAL" clId="{06B91DAC-9EEE-4A76-A42C-DB2D8BE16A0D}" dt="2024-06-20T10:58:17.645" v="42" actId="1076"/>
        <pc:sldMkLst>
          <pc:docMk/>
          <pc:sldMk cId="709879493" sldId="761"/>
        </pc:sldMkLst>
      </pc:sldChg>
      <pc:sldChg chg="delSp modSp mod">
        <pc:chgData name="Stewart Gale" userId="3647ddd2-6040-41ae-a96d-232c23482af8" providerId="ADAL" clId="{06B91DAC-9EEE-4A76-A42C-DB2D8BE16A0D}" dt="2024-06-20T11:01:34.967" v="143" actId="1076"/>
        <pc:sldMkLst>
          <pc:docMk/>
          <pc:sldMk cId="2279824529" sldId="762"/>
        </pc:sldMkLst>
      </pc:sldChg>
      <pc:sldChg chg="delSp modSp mod ord">
        <pc:chgData name="Stewart Gale" userId="3647ddd2-6040-41ae-a96d-232c23482af8" providerId="ADAL" clId="{06B91DAC-9EEE-4A76-A42C-DB2D8BE16A0D}" dt="2025-08-27T10:43:25.342" v="180"/>
        <pc:sldMkLst>
          <pc:docMk/>
          <pc:sldMk cId="2118086496" sldId="763"/>
        </pc:sldMkLst>
      </pc:sldChg>
      <pc:sldMasterChg chg="modSp modSldLayout">
        <pc:chgData name="Stewart Gale" userId="3647ddd2-6040-41ae-a96d-232c23482af8" providerId="ADAL" clId="{06B91DAC-9EEE-4A76-A42C-DB2D8BE16A0D}" dt="2024-06-20T10:55:48.450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06B91DAC-9EEE-4A76-A42C-DB2D8BE16A0D}" dt="2024-06-20T10:55:48.450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06B91DAC-9EEE-4A76-A42C-DB2D8BE16A0D}" dt="2024-06-20T10:55:48.450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06B91DAC-9EEE-4A76-A42C-DB2D8BE16A0D}" dt="2024-06-20T10:55:48.450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06B91DAC-9EEE-4A76-A42C-DB2D8BE16A0D}" dt="2024-06-20T10:55:48.450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06B91DAC-9EEE-4A76-A42C-DB2D8BE16A0D}" dt="2024-06-20T10:55:48.450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06B91DAC-9EEE-4A76-A42C-DB2D8BE16A0D}" dt="2024-06-20T10:55:48.450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06B91DAC-9EEE-4A76-A42C-DB2D8BE16A0D}" dt="2024-06-20T10:55:48.450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  <pc:docChgLst>
    <pc:chgData name="Stewart Gale" userId="3647ddd2-6040-41ae-a96d-232c23482af8" providerId="ADAL" clId="{C548B17C-BA20-4BEE-A79C-EAE0EE21B801}"/>
    <pc:docChg chg="custSel modSld">
      <pc:chgData name="Stewart Gale" userId="3647ddd2-6040-41ae-a96d-232c23482af8" providerId="ADAL" clId="{C548B17C-BA20-4BEE-A79C-EAE0EE21B801}" dt="2021-05-03T09:42:50.703" v="20" actId="478"/>
      <pc:docMkLst>
        <pc:docMk/>
      </pc:docMkLst>
      <pc:sldChg chg="modSp mod">
        <pc:chgData name="Stewart Gale" userId="3647ddd2-6040-41ae-a96d-232c23482af8" providerId="ADAL" clId="{C548B17C-BA20-4BEE-A79C-EAE0EE21B801}" dt="2021-04-28T05:27:50.173" v="18" actId="14100"/>
        <pc:sldMkLst>
          <pc:docMk/>
          <pc:sldMk cId="4263915525" sldId="758"/>
        </pc:sldMkLst>
      </pc:sldChg>
      <pc:sldChg chg="addSp delSp mod">
        <pc:chgData name="Stewart Gale" userId="3647ddd2-6040-41ae-a96d-232c23482af8" providerId="ADAL" clId="{C548B17C-BA20-4BEE-A79C-EAE0EE21B801}" dt="2021-05-03T09:42:50.703" v="20" actId="478"/>
        <pc:sldMkLst>
          <pc:docMk/>
          <pc:sldMk cId="2279824529" sldId="7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27/08/2025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27/08/2025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27/08/2025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27/08/2025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27/08/2025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27/08/2025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27/08/2025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27/08/2025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27/08/2025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27/08/2025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27/08/2025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27/08/2025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27/08/2025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3432" y="120402"/>
            <a:ext cx="1000911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Normal Distribution </a:t>
            </a:r>
          </a:p>
          <a:p>
            <a:pPr algn="ctr"/>
            <a:r>
              <a:rPr lang="en-GB" sz="8000" dirty="0"/>
              <a:t>Inverse Normal Distribution</a:t>
            </a:r>
          </a:p>
          <a:p>
            <a:pPr algn="ctr"/>
            <a:endParaRPr lang="en-GB" sz="2400" dirty="0"/>
          </a:p>
          <a:p>
            <a:pPr algn="ctr"/>
            <a:r>
              <a:rPr lang="en-GB" sz="8000" dirty="0"/>
              <a:t>Chapter 3 </a:t>
            </a:r>
          </a:p>
          <a:p>
            <a:pPr algn="ctr"/>
            <a:r>
              <a:rPr lang="en-GB" sz="8000" dirty="0"/>
              <a:t>(Part 3 of 7)</a:t>
            </a:r>
          </a:p>
        </p:txBody>
      </p:sp>
    </p:spTree>
    <p:extLst>
      <p:ext uri="{BB962C8B-B14F-4D97-AF65-F5344CB8AC3E}">
        <p14:creationId xmlns:p14="http://schemas.microsoft.com/office/powerpoint/2010/main" val="4263915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51484" y="404664"/>
            <a:ext cx="9289032" cy="193899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Given the probability (area) </a:t>
            </a:r>
          </a:p>
          <a:p>
            <a:pPr algn="ctr"/>
            <a:r>
              <a:rPr lang="en-GB" sz="6000" b="1" dirty="0">
                <a:solidFill>
                  <a:schemeClr val="bg1"/>
                </a:solidFill>
              </a:rPr>
              <a:t>find the boundary value.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4801" r="4918" b="6197"/>
          <a:stretch/>
        </p:blipFill>
        <p:spPr>
          <a:xfrm>
            <a:off x="3431704" y="2420888"/>
            <a:ext cx="5544616" cy="430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041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991544" y="182861"/>
            <a:ext cx="7740352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Inverse Normal Distribution</a:t>
            </a:r>
            <a:endParaRPr lang="en-GB" sz="48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4801" r="4918" b="6197"/>
          <a:stretch/>
        </p:blipFill>
        <p:spPr>
          <a:xfrm>
            <a:off x="4367808" y="1120824"/>
            <a:ext cx="3672408" cy="28492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/>
              <p:nvPr/>
            </p:nvSpPr>
            <p:spPr>
              <a:xfrm>
                <a:off x="4295800" y="4077072"/>
                <a:ext cx="4176464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GB" sz="2800" dirty="0"/>
                  <a:t>Press MENU</a:t>
                </a:r>
              </a:p>
              <a:p>
                <a:pPr marL="342900" indent="-342900">
                  <a:buAutoNum type="arabicPeriod"/>
                </a:pPr>
                <a:r>
                  <a:rPr lang="en-GB" sz="2800" dirty="0"/>
                  <a:t>Choose DISTRIBUTION </a:t>
                </a:r>
              </a:p>
              <a:p>
                <a:pPr marL="342900" indent="-342900">
                  <a:buAutoNum type="arabicPeriod"/>
                </a:pPr>
                <a:r>
                  <a:rPr lang="en-GB" sz="2800" dirty="0"/>
                  <a:t>Choose Inverse Normal</a:t>
                </a:r>
              </a:p>
              <a:p>
                <a:pPr marL="342900" indent="-342900">
                  <a:buAutoNum type="arabicPeriod"/>
                </a:pPr>
                <a:r>
                  <a:rPr lang="en-GB" sz="2800" dirty="0"/>
                  <a:t>Area = Probability</a:t>
                </a:r>
              </a:p>
              <a:p>
                <a:r>
                  <a:rPr lang="en-GB" sz="2800" dirty="0"/>
                  <a:t>5.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/>
                  <a:t> Standard Deviation </a:t>
                </a:r>
              </a:p>
              <a:p>
                <a:r>
                  <a:rPr lang="en-GB" sz="2800" dirty="0"/>
                  <a:t>6.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/>
                  <a:t> Mean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077072"/>
                <a:ext cx="4176464" cy="2677656"/>
              </a:xfrm>
              <a:prstGeom prst="rect">
                <a:avLst/>
              </a:prstGeom>
              <a:blipFill>
                <a:blip r:embed="rId3"/>
                <a:stretch>
                  <a:fillRect l="-3066" t="-2506" b="-56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472" y="1772816"/>
            <a:ext cx="1820908" cy="386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879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39616" y="260648"/>
                <a:ext cx="7128792" cy="251068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20,3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4000" dirty="0"/>
              </a:p>
              <a:p>
                <a:pPr algn="ctr"/>
                <a:r>
                  <a:rPr lang="en-GB" sz="3600" dirty="0"/>
                  <a:t>Find, correct to two decimal places, </a:t>
                </a:r>
              </a:p>
              <a:p>
                <a:pPr algn="ctr"/>
                <a:r>
                  <a:rPr lang="en-GB" sz="3600" dirty="0"/>
                  <a:t>the value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3600" dirty="0"/>
                  <a:t> such that: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=0.75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260648"/>
                <a:ext cx="7128792" cy="25106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15780" y="5847172"/>
                <a:ext cx="327636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800" dirty="0"/>
                  <a:t> = </a:t>
                </a:r>
                <a:r>
                  <a:rPr lang="en-GB" sz="4800" b="1" dirty="0"/>
                  <a:t>22.0235</a:t>
                </a:r>
                <a:endParaRPr lang="en-GB" sz="4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5780" y="5847172"/>
                <a:ext cx="3276364" cy="830997"/>
              </a:xfrm>
              <a:prstGeom prst="rect">
                <a:avLst/>
              </a:prstGeom>
              <a:blipFill>
                <a:blip r:embed="rId3"/>
                <a:stretch>
                  <a:fillRect t="-16058" r="-4461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t="4468" r="5555" b="6778"/>
          <a:stretch/>
        </p:blipFill>
        <p:spPr>
          <a:xfrm>
            <a:off x="2279576" y="2987318"/>
            <a:ext cx="3672408" cy="28605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/>
              <p:nvPr/>
            </p:nvSpPr>
            <p:spPr>
              <a:xfrm>
                <a:off x="6582054" y="3031981"/>
                <a:ext cx="3888432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b="1" dirty="0"/>
                  <a:t>Inverse Normal</a:t>
                </a:r>
              </a:p>
              <a:p>
                <a:r>
                  <a:rPr lang="en-GB" sz="4000" dirty="0"/>
                  <a:t>Area = 0.75</a:t>
                </a:r>
              </a:p>
              <a:p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dirty="0"/>
                  <a:t> 3</a:t>
                </a:r>
              </a:p>
              <a:p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dirty="0"/>
                  <a:t> 20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2054" y="3031981"/>
                <a:ext cx="3888432" cy="2554545"/>
              </a:xfrm>
              <a:prstGeom prst="rect">
                <a:avLst/>
              </a:prstGeom>
              <a:blipFill>
                <a:blip r:embed="rId5"/>
                <a:stretch>
                  <a:fillRect l="-5643" t="-4296" b="-93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570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62119" y="188640"/>
                <a:ext cx="7894321" cy="263379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20,3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4000" dirty="0"/>
              </a:p>
              <a:p>
                <a:pPr algn="ctr"/>
                <a:r>
                  <a:rPr lang="en-GB" sz="4000" dirty="0"/>
                  <a:t>Find, correct to two decimal places, </a:t>
                </a:r>
              </a:p>
              <a:p>
                <a:pPr algn="ctr"/>
                <a:r>
                  <a:rPr lang="en-GB" sz="4000" dirty="0"/>
                  <a:t>the values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000" dirty="0"/>
                  <a:t> such that: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&gt;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=0.4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119" y="188640"/>
                <a:ext cx="7894321" cy="26337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7545" r="6187" b="6938"/>
          <a:stretch/>
        </p:blipFill>
        <p:spPr>
          <a:xfrm>
            <a:off x="2162119" y="3165078"/>
            <a:ext cx="3558256" cy="26884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719736" y="5826886"/>
                <a:ext cx="22345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000" dirty="0"/>
                  <a:t> = </a:t>
                </a:r>
                <a:r>
                  <a:rPr lang="en-GB" sz="4000" b="1" dirty="0"/>
                  <a:t>20.76</a:t>
                </a:r>
                <a:endParaRPr lang="en-GB" sz="4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5826886"/>
                <a:ext cx="2234580" cy="707886"/>
              </a:xfrm>
              <a:prstGeom prst="rect">
                <a:avLst/>
              </a:prstGeom>
              <a:blipFill>
                <a:blip r:embed="rId4"/>
                <a:stretch>
                  <a:fillRect t="-15517" r="-4360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/>
              <p:nvPr/>
            </p:nvSpPr>
            <p:spPr>
              <a:xfrm>
                <a:off x="6471627" y="2996952"/>
                <a:ext cx="3528392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b="1" dirty="0"/>
                  <a:t>Inverse Normal</a:t>
                </a:r>
              </a:p>
              <a:p>
                <a:r>
                  <a:rPr lang="en-GB" sz="4000" dirty="0"/>
                  <a:t>Area = 0.6</a:t>
                </a:r>
              </a:p>
              <a:p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dirty="0"/>
                  <a:t> 3</a:t>
                </a:r>
              </a:p>
              <a:p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dirty="0"/>
                  <a:t> 20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1627" y="2996952"/>
                <a:ext cx="3528392" cy="2554545"/>
              </a:xfrm>
              <a:prstGeom prst="rect">
                <a:avLst/>
              </a:prstGeom>
              <a:blipFill>
                <a:blip r:embed="rId5"/>
                <a:stretch>
                  <a:fillRect l="-6228" t="-4296" r="-2595" b="-93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208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9376" y="260886"/>
                <a:ext cx="11449272" cy="182569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If the IQ of a population is distributed using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100,15</m:t>
                            </m:r>
                          </m:e>
                          <m:sup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3600" dirty="0"/>
                  <a:t>. </a:t>
                </a:r>
              </a:p>
              <a:p>
                <a:r>
                  <a:rPr lang="en-GB" sz="3600" dirty="0"/>
                  <a:t>Determine the IQ corresponding to the top 30% </a:t>
                </a:r>
              </a:p>
              <a:p>
                <a:r>
                  <a:rPr lang="en-GB" sz="3600" dirty="0"/>
                  <a:t>of the population.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0886"/>
                <a:ext cx="11449272" cy="1825693"/>
              </a:xfrm>
              <a:prstGeom prst="rect">
                <a:avLst/>
              </a:prstGeom>
              <a:blipFill>
                <a:blip r:embed="rId2"/>
                <a:stretch>
                  <a:fillRect l="-52" r="-413" b="-672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9416" y="5706269"/>
                <a:ext cx="415538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=0.7</m:t>
                      </m:r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5706269"/>
                <a:ext cx="4155388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5260" r="3616" b="6721"/>
          <a:stretch/>
        </p:blipFill>
        <p:spPr>
          <a:xfrm>
            <a:off x="932500" y="2348880"/>
            <a:ext cx="4094504" cy="30888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888088" y="5321548"/>
                <a:ext cx="467358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𝟏𝟎𝟕</m:t>
                    </m:r>
                    <m:r>
                      <a:rPr lang="en-GB" sz="4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𝟖𝟕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(2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5321548"/>
                <a:ext cx="4673588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/>
              <p:nvPr/>
            </p:nvSpPr>
            <p:spPr>
              <a:xfrm>
                <a:off x="6888088" y="2365531"/>
                <a:ext cx="3453841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b="1" dirty="0"/>
                  <a:t>Inverse Normal</a:t>
                </a:r>
              </a:p>
              <a:p>
                <a:r>
                  <a:rPr lang="en-GB" sz="4000" dirty="0"/>
                  <a:t>Area =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0.7</m:t>
                    </m:r>
                  </m:oMath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dirty="0"/>
                  <a:t> 15</a:t>
                </a:r>
              </a:p>
              <a:p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dirty="0"/>
                  <a:t> 100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2365531"/>
                <a:ext cx="3453841" cy="2554545"/>
              </a:xfrm>
              <a:prstGeom prst="rect">
                <a:avLst/>
              </a:prstGeom>
              <a:blipFill>
                <a:blip r:embed="rId6"/>
                <a:stretch>
                  <a:fillRect l="-6349" t="-4296" r="-4586" b="-93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89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5360" y="246234"/>
                <a:ext cx="11593288" cy="127169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If the IQ of a population is distributed using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100,15</m:t>
                            </m:r>
                          </m:e>
                          <m:sup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3600" dirty="0"/>
                  <a:t>. </a:t>
                </a:r>
              </a:p>
              <a:p>
                <a:r>
                  <a:rPr lang="en-GB" sz="3600" dirty="0"/>
                  <a:t>Determine the interquartile range of IQs.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46234"/>
                <a:ext cx="11593288" cy="1271695"/>
              </a:xfrm>
              <a:prstGeom prst="rect">
                <a:avLst/>
              </a:prstGeom>
              <a:blipFill>
                <a:blip r:embed="rId2"/>
                <a:stretch>
                  <a:fillRect b="-978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312024" y="1844824"/>
                <a:ext cx="4896544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=0.25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=89.88</m:t>
                      </m:r>
                    </m:oMath>
                  </m:oMathPara>
                </a14:m>
                <a:endParaRPr lang="en-GB" sz="3600" dirty="0"/>
              </a:p>
              <a:p>
                <a:endParaRPr lang="en-GB" sz="3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=0.75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=110.12</m:t>
                      </m:r>
                    </m:oMath>
                  </m:oMathPara>
                </a14:m>
                <a:endParaRPr lang="en-GB" sz="3600" dirty="0"/>
              </a:p>
              <a:p>
                <a:endParaRPr lang="en-GB" sz="3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𝐼𝑄𝑅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=110.12−89.88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𝐼𝑄𝑅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𝟐𝟒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1844824"/>
                <a:ext cx="4896544" cy="45243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r="5619"/>
          <a:stretch/>
        </p:blipFill>
        <p:spPr>
          <a:xfrm>
            <a:off x="368896" y="1772816"/>
            <a:ext cx="5256584" cy="463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8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07568" y="164070"/>
                <a:ext cx="7964634" cy="263379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20,3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4000" dirty="0"/>
              </a:p>
              <a:p>
                <a:pPr algn="ctr"/>
                <a:r>
                  <a:rPr lang="en-GB" sz="4000" dirty="0"/>
                  <a:t>Find, correct to two decimal places, </a:t>
                </a:r>
              </a:p>
              <a:p>
                <a:pPr algn="ctr"/>
                <a:r>
                  <a:rPr lang="en-GB" sz="4000" dirty="0"/>
                  <a:t>the values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000" dirty="0"/>
                  <a:t> such that: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16&lt;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=0.3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164070"/>
                <a:ext cx="7964634" cy="26337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6195" r="4082" b="7628"/>
          <a:stretch/>
        </p:blipFill>
        <p:spPr>
          <a:xfrm>
            <a:off x="515893" y="3068960"/>
            <a:ext cx="3384376" cy="25202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/>
              <p:nvPr/>
            </p:nvSpPr>
            <p:spPr>
              <a:xfrm>
                <a:off x="4223792" y="3118315"/>
                <a:ext cx="2448272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 dirty="0"/>
                  <a:t>Normal CD</a:t>
                </a:r>
              </a:p>
              <a:p>
                <a:r>
                  <a:rPr lang="en-GB" sz="3200" dirty="0"/>
                  <a:t>Lower = -100</a:t>
                </a:r>
              </a:p>
              <a:p>
                <a:r>
                  <a:rPr lang="en-GB" sz="3200" dirty="0"/>
                  <a:t>Upper = 16</a:t>
                </a:r>
              </a:p>
              <a:p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3</a:t>
                </a:r>
              </a:p>
              <a:p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20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3118315"/>
                <a:ext cx="2448272" cy="2554545"/>
              </a:xfrm>
              <a:prstGeom prst="rect">
                <a:avLst/>
              </a:prstGeom>
              <a:blipFill>
                <a:blip r:embed="rId4"/>
                <a:stretch>
                  <a:fillRect l="-6484" t="-3103" r="-1746" b="-71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256240" y="5266074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3600" dirty="0"/>
                  <a:t> = </a:t>
                </a:r>
                <a14:m>
                  <m:oMath xmlns:m="http://schemas.openxmlformats.org/officeDocument/2006/math">
                    <m:r>
                      <a:rPr lang="en-GB" sz="3600" b="1" i="1">
                        <a:latin typeface="Cambria Math" panose="02040503050406030204" pitchFamily="18" charset="0"/>
                      </a:rPr>
                      <m:t>𝟏𝟗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𝟏𝟕</m:t>
                    </m:r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240" y="5266074"/>
                <a:ext cx="2232248" cy="646331"/>
              </a:xfrm>
              <a:prstGeom prst="rect">
                <a:avLst/>
              </a:prstGeom>
              <a:blipFill>
                <a:blip r:embed="rId5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/>
              <p:nvPr/>
            </p:nvSpPr>
            <p:spPr>
              <a:xfrm>
                <a:off x="8256240" y="3074582"/>
                <a:ext cx="2952328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 dirty="0"/>
                  <a:t>Inverse Normal</a:t>
                </a:r>
              </a:p>
              <a:p>
                <a:r>
                  <a:rPr lang="en-GB" sz="3200" dirty="0"/>
                  <a:t>Area =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0.39121</m:t>
                    </m:r>
                  </m:oMath>
                </a14:m>
                <a:endParaRPr lang="en-GB" sz="3200" dirty="0"/>
              </a:p>
              <a:p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3</a:t>
                </a:r>
              </a:p>
              <a:p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20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240" y="3074582"/>
                <a:ext cx="2952328" cy="2062103"/>
              </a:xfrm>
              <a:prstGeom prst="rect">
                <a:avLst/>
              </a:prstGeom>
              <a:blipFill>
                <a:blip r:embed="rId6"/>
                <a:stretch>
                  <a:fillRect l="-5155" t="-3835" b="-8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151784" y="5912405"/>
                <a:ext cx="363567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&lt;16</m:t>
                          </m:r>
                        </m:e>
                      </m:d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=0.09121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5912405"/>
                <a:ext cx="363567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982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30586</TotalTime>
  <Words>278</Words>
  <Application>Microsoft Office PowerPoint</Application>
  <PresentationFormat>Widescreen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1227</cp:revision>
  <dcterms:created xsi:type="dcterms:W3CDTF">2013-02-28T07:36:55Z</dcterms:created>
  <dcterms:modified xsi:type="dcterms:W3CDTF">2025-08-27T10:43:34Z</dcterms:modified>
</cp:coreProperties>
</file>