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47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28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47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01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05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08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95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175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6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02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1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21D7A-FF67-4581-A2FB-D5FC06D6ED9D}" type="datetimeFigureOut">
              <a:rPr lang="en-GB" smtClean="0"/>
              <a:t>09/02/2020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20360-4E98-4E08-B62C-1DAC74FE2F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82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860746"/>
              </p:ext>
            </p:extLst>
          </p:nvPr>
        </p:nvGraphicFramePr>
        <p:xfrm>
          <a:off x="171570" y="1176445"/>
          <a:ext cx="11505270" cy="5304888"/>
        </p:xfrm>
        <a:graphic>
          <a:graphicData uri="http://schemas.openxmlformats.org/drawingml/2006/table">
            <a:tbl>
              <a:tblPr/>
              <a:tblGrid>
                <a:gridCol w="821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2180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914301">
                <a:tc gridSpan="14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Abigail, Betty, Cynthia, and Donald all began piano lessons last year.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28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113">
                <a:tc gridSpan="14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Cynthia took twice as many lessons as Betty.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113">
                <a:tc gridSpan="14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Abigail took 4 lessons more than Donald but 3 fewer than Cynthia.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113">
                <a:tc gridSpan="14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Donald took 15 lessons altogether.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28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3113">
                <a:tc gridSpan="14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How many lessons 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did</a:t>
                      </a:r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they each take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28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01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28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907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01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791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7507" y="4225519"/>
            <a:ext cx="2548503" cy="23995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41470" y="127406"/>
            <a:ext cx="61654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6600" b="1" dirty="0">
                <a:solidFill>
                  <a:srgbClr val="000000"/>
                </a:solidFill>
                <a:latin typeface="Arial" panose="020B0604020202020204" pitchFamily="34" charset="0"/>
              </a:rPr>
              <a:t>Piano Lessons</a:t>
            </a:r>
            <a:endParaRPr lang="en-GB" sz="6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29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7440" y="2050472"/>
            <a:ext cx="75978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 smtClean="0"/>
              <a:t>ANSWERS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4787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9580" y="61238"/>
            <a:ext cx="297909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smtClean="0">
                <a:solidFill>
                  <a:srgbClr val="FF0000"/>
                </a:solidFill>
              </a:rPr>
              <a:t>D </a:t>
            </a:r>
            <a:r>
              <a:rPr lang="en-GB" sz="5400" b="1" dirty="0" smtClean="0">
                <a:solidFill>
                  <a:srgbClr val="FF0000"/>
                </a:solidFill>
              </a:rPr>
              <a:t>= 15</a:t>
            </a:r>
          </a:p>
          <a:p>
            <a:endParaRPr lang="en-GB" sz="1600" dirty="0">
              <a:solidFill>
                <a:srgbClr val="FF0000"/>
              </a:solidFill>
            </a:endParaRPr>
          </a:p>
          <a:p>
            <a:r>
              <a:rPr lang="en-GB" sz="5400" dirty="0" smtClean="0">
                <a:solidFill>
                  <a:schemeClr val="accent4">
                    <a:lumMod val="75000"/>
                  </a:schemeClr>
                </a:solidFill>
              </a:rPr>
              <a:t>A = D + 4 </a:t>
            </a:r>
            <a:endParaRPr lang="en-GB" sz="54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GB" sz="5400" b="1" dirty="0" smtClean="0">
                <a:solidFill>
                  <a:schemeClr val="accent4">
                    <a:lumMod val="75000"/>
                  </a:schemeClr>
                </a:solidFill>
              </a:rPr>
              <a:t>A </a:t>
            </a:r>
            <a:r>
              <a:rPr lang="en-GB" sz="5400" b="1" dirty="0" smtClean="0">
                <a:solidFill>
                  <a:schemeClr val="accent4">
                    <a:lumMod val="75000"/>
                  </a:schemeClr>
                </a:solidFill>
              </a:rPr>
              <a:t>= 19</a:t>
            </a:r>
          </a:p>
          <a:p>
            <a:endParaRPr lang="en-GB" sz="1600" dirty="0" smtClean="0">
              <a:solidFill>
                <a:srgbClr val="FF0000"/>
              </a:solidFill>
            </a:endParaRPr>
          </a:p>
          <a:p>
            <a:r>
              <a:rPr lang="en-GB" sz="5400" dirty="0" smtClean="0">
                <a:solidFill>
                  <a:srgbClr val="00B050"/>
                </a:solidFill>
              </a:rPr>
              <a:t>C – 3 = A </a:t>
            </a:r>
            <a:endParaRPr lang="en-GB" sz="5400" dirty="0" smtClean="0">
              <a:solidFill>
                <a:srgbClr val="00B050"/>
              </a:solidFill>
            </a:endParaRPr>
          </a:p>
          <a:p>
            <a:r>
              <a:rPr lang="en-GB" sz="5400" b="1" dirty="0" smtClean="0">
                <a:solidFill>
                  <a:srgbClr val="00B050"/>
                </a:solidFill>
              </a:rPr>
              <a:t>C </a:t>
            </a:r>
            <a:r>
              <a:rPr lang="en-GB" sz="5400" b="1" dirty="0" smtClean="0">
                <a:solidFill>
                  <a:srgbClr val="00B050"/>
                </a:solidFill>
              </a:rPr>
              <a:t>= </a:t>
            </a:r>
            <a:r>
              <a:rPr lang="en-GB" sz="5400" b="1" dirty="0" smtClean="0">
                <a:solidFill>
                  <a:srgbClr val="00B050"/>
                </a:solidFill>
              </a:rPr>
              <a:t>22</a:t>
            </a:r>
          </a:p>
          <a:p>
            <a:endParaRPr lang="en-GB" sz="1600" dirty="0" smtClean="0">
              <a:solidFill>
                <a:srgbClr val="FF0000"/>
              </a:solidFill>
            </a:endParaRPr>
          </a:p>
          <a:p>
            <a:r>
              <a:rPr lang="en-GB" sz="5400" dirty="0" smtClean="0">
                <a:solidFill>
                  <a:srgbClr val="7030A0"/>
                </a:solidFill>
              </a:rPr>
              <a:t>C </a:t>
            </a:r>
            <a:r>
              <a:rPr lang="en-GB" sz="5400" dirty="0" smtClean="0">
                <a:solidFill>
                  <a:srgbClr val="7030A0"/>
                </a:solidFill>
              </a:rPr>
              <a:t>= 2B </a:t>
            </a:r>
            <a:endParaRPr lang="en-GB" sz="5400" dirty="0" smtClean="0">
              <a:solidFill>
                <a:srgbClr val="7030A0"/>
              </a:solidFill>
            </a:endParaRPr>
          </a:p>
          <a:p>
            <a:r>
              <a:rPr lang="en-GB" sz="5400" b="1" dirty="0" smtClean="0">
                <a:solidFill>
                  <a:srgbClr val="7030A0"/>
                </a:solidFill>
              </a:rPr>
              <a:t>B </a:t>
            </a:r>
            <a:r>
              <a:rPr lang="en-GB" sz="5400" b="1" dirty="0" smtClean="0">
                <a:solidFill>
                  <a:srgbClr val="7030A0"/>
                </a:solidFill>
              </a:rPr>
              <a:t>= 11</a:t>
            </a:r>
          </a:p>
        </p:txBody>
      </p:sp>
    </p:spTree>
    <p:extLst>
      <p:ext uri="{BB962C8B-B14F-4D97-AF65-F5344CB8AC3E}">
        <p14:creationId xmlns:p14="http://schemas.microsoft.com/office/powerpoint/2010/main" val="282175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83</Words>
  <Application>Microsoft Office PowerPoint</Application>
  <PresentationFormat>Widescreen</PresentationFormat>
  <Paragraphs>121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2016-02-09T12:10:17Z</dcterms:created>
  <dcterms:modified xsi:type="dcterms:W3CDTF">2020-02-09T15:36:39Z</dcterms:modified>
</cp:coreProperties>
</file>