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72" r:id="rId2"/>
    <p:sldId id="256" r:id="rId3"/>
    <p:sldId id="301" r:id="rId4"/>
    <p:sldId id="258" r:id="rId5"/>
    <p:sldId id="302" r:id="rId6"/>
    <p:sldId id="261" r:id="rId7"/>
    <p:sldId id="303" r:id="rId8"/>
    <p:sldId id="262" r:id="rId9"/>
    <p:sldId id="304" r:id="rId10"/>
    <p:sldId id="264" r:id="rId11"/>
    <p:sldId id="305" r:id="rId12"/>
    <p:sldId id="266" r:id="rId13"/>
    <p:sldId id="306" r:id="rId14"/>
    <p:sldId id="268" r:id="rId15"/>
    <p:sldId id="307" r:id="rId16"/>
    <p:sldId id="270" r:id="rId17"/>
    <p:sldId id="308" r:id="rId18"/>
    <p:sldId id="273" r:id="rId19"/>
    <p:sldId id="309" r:id="rId20"/>
    <p:sldId id="275" r:id="rId21"/>
    <p:sldId id="310" r:id="rId22"/>
    <p:sldId id="277" r:id="rId23"/>
    <p:sldId id="311" r:id="rId24"/>
    <p:sldId id="283" r:id="rId25"/>
    <p:sldId id="299" r:id="rId26"/>
    <p:sldId id="285" r:id="rId27"/>
    <p:sldId id="30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53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8BBEC2E-B621-4705-874E-0DCA47625F6F}"/>
    <pc:docChg chg="modSld">
      <pc:chgData name="Stewart Gale" userId="3647ddd2-6040-41ae-a96d-232c23482af8" providerId="ADAL" clId="{D8BBEC2E-B621-4705-874E-0DCA47625F6F}" dt="2022-08-22T17:47:56.028" v="13" actId="20577"/>
      <pc:docMkLst>
        <pc:docMk/>
      </pc:docMkLst>
      <pc:sldChg chg="modSp mod">
        <pc:chgData name="Stewart Gale" userId="3647ddd2-6040-41ae-a96d-232c23482af8" providerId="ADAL" clId="{D8BBEC2E-B621-4705-874E-0DCA47625F6F}" dt="2022-08-22T17:47:56.028" v="13" actId="20577"/>
        <pc:sldMkLst>
          <pc:docMk/>
          <pc:sldMk cId="3220382278" sldId="272"/>
        </pc:sldMkLst>
        <pc:spChg chg="mod">
          <ac:chgData name="Stewart Gale" userId="3647ddd2-6040-41ae-a96d-232c23482af8" providerId="ADAL" clId="{D8BBEC2E-B621-4705-874E-0DCA47625F6F}" dt="2022-08-22T17:47:56.028" v="13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  <pc:docChgLst>
    <pc:chgData name="Stewart Gale" userId="3647ddd2-6040-41ae-a96d-232c23482af8" providerId="ADAL" clId="{2A49DB1C-F6EE-4D6D-8883-69A008460DF2}"/>
    <pc:docChg chg="modSld">
      <pc:chgData name="Stewart Gale" userId="3647ddd2-6040-41ae-a96d-232c23482af8" providerId="ADAL" clId="{2A49DB1C-F6EE-4D6D-8883-69A008460DF2}" dt="2021-05-27T07:21:42.231" v="18" actId="1076"/>
      <pc:docMkLst>
        <pc:docMk/>
      </pc:docMkLst>
      <pc:sldChg chg="modSp mod">
        <pc:chgData name="Stewart Gale" userId="3647ddd2-6040-41ae-a96d-232c23482af8" providerId="ADAL" clId="{2A49DB1C-F6EE-4D6D-8883-69A008460DF2}" dt="2021-05-27T07:21:42.231" v="18" actId="1076"/>
        <pc:sldMkLst>
          <pc:docMk/>
          <pc:sldMk cId="965399272" sldId="303"/>
        </pc:sldMkLst>
        <pc:graphicFrameChg chg="mod modGraphic">
          <ac:chgData name="Stewart Gale" userId="3647ddd2-6040-41ae-a96d-232c23482af8" providerId="ADAL" clId="{2A49DB1C-F6EE-4D6D-8883-69A008460DF2}" dt="2021-05-27T07:21:42.231" v="18" actId="1076"/>
          <ac:graphicFrameMkLst>
            <pc:docMk/>
            <pc:sldMk cId="965399272" sldId="303"/>
            <ac:graphicFrameMk id="7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281" y="350196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Assessment</a:t>
            </a:r>
            <a:r>
              <a:rPr lang="en-GB" sz="11500" dirty="0"/>
              <a:t> .Delta 1 </a:t>
            </a:r>
          </a:p>
          <a:p>
            <a:pPr algn="ctr"/>
            <a:r>
              <a:rPr lang="en-GB" sz="11500" dirty="0"/>
              <a:t> Unit 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343359" y="3550920"/>
            <a:ext cx="2727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Metric and Imperial </a:t>
            </a:r>
          </a:p>
          <a:p>
            <a:r>
              <a:rPr lang="en-GB" sz="2400" b="1" dirty="0"/>
              <a:t>Ratios - Sharing</a:t>
            </a:r>
          </a:p>
          <a:p>
            <a:r>
              <a:rPr lang="en-GB" sz="2400" b="1" dirty="0"/>
              <a:t>Ratios – Fractions </a:t>
            </a:r>
          </a:p>
          <a:p>
            <a:r>
              <a:rPr lang="en-GB" sz="2400" b="1" dirty="0"/>
              <a:t>Proportion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Metric to Imperial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890" t="23895" r="7122" b="54477"/>
          <a:stretch/>
        </p:blipFill>
        <p:spPr>
          <a:xfrm>
            <a:off x="361505" y="1424763"/>
            <a:ext cx="11103705" cy="209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3444" y="306239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50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cm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If 1 inch = 2.5 cm, 20 inches = 20 × 2.5 = 50 cm.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60cm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by 3, as they have rounded up 2.5.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40.5cm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by 2, and then adding 0.5.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22.5m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numbers,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Metric to Imperial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890" t="23895" r="7122" b="58411"/>
          <a:stretch/>
        </p:blipFill>
        <p:spPr>
          <a:xfrm>
            <a:off x="579214" y="923330"/>
            <a:ext cx="11103705" cy="171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00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Metric to Imperial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093" t="10756" r="16803" b="48779"/>
          <a:stretch/>
        </p:blipFill>
        <p:spPr>
          <a:xfrm>
            <a:off x="1197782" y="1222745"/>
            <a:ext cx="9796436" cy="449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6877" y="2807214"/>
          <a:ext cx="11666649" cy="3858804"/>
        </p:xfrm>
        <a:graphic>
          <a:graphicData uri="http://schemas.openxmlformats.org/drawingml/2006/table">
            <a:tbl>
              <a:tblPr/>
              <a:tblGrid>
                <a:gridCol w="312870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3794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31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680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1 mile = 1760 yards = 1760 × 3 = 5280 feet, then 5280 feet = 5280 × 12 = 63,360. Dividing this by 2 gives us 31 680 inches for half a mile.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2640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feet in half a mile.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10560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1760 × 12, but has ignored the conversion from yards to feet.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63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360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inches in 1 mile.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Metric to Imperial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9745" t="10756" r="32517" b="60258"/>
          <a:stretch/>
        </p:blipFill>
        <p:spPr>
          <a:xfrm>
            <a:off x="893134" y="750501"/>
            <a:ext cx="3147238" cy="18129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7093" t="42516" r="16803" b="48779"/>
          <a:stretch/>
        </p:blipFill>
        <p:spPr>
          <a:xfrm>
            <a:off x="4185530" y="1306571"/>
            <a:ext cx="7095613" cy="70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84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Metric to Imperial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084" t="13314" r="8503" b="63028"/>
          <a:stretch/>
        </p:blipFill>
        <p:spPr>
          <a:xfrm>
            <a:off x="776175" y="926689"/>
            <a:ext cx="10934033" cy="2354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BEED96-8ADC-464D-A9FF-94A20A1AA858}"/>
              </a:ext>
            </a:extLst>
          </p:cNvPr>
          <p:cNvSpPr txBox="1"/>
          <p:nvPr/>
        </p:nvSpPr>
        <p:spPr>
          <a:xfrm>
            <a:off x="1745673" y="3429000"/>
            <a:ext cx="8334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How many ounces in a kilogram?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72150603"/>
                  </p:ext>
                </p:extLst>
              </p:nvPr>
            </p:nvGraphicFramePr>
            <p:xfrm>
              <a:off x="403917" y="3228263"/>
              <a:ext cx="11384161" cy="2870230"/>
            </p:xfrm>
            <a:graphic>
              <a:graphicData uri="http://schemas.openxmlformats.org/drawingml/2006/table">
                <a:tbl>
                  <a:tblPr/>
                  <a:tblGrid>
                    <a:gridCol w="3050263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333898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35.2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1 kilogram is 2.2 pounds, which is 2.2 × 16 = 35.2 ounces.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18.2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16 and 2.2, rather than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7.27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divided 16 by 2.2, rather than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72150603"/>
                  </p:ext>
                </p:extLst>
              </p:nvPr>
            </p:nvGraphicFramePr>
            <p:xfrm>
              <a:off x="403917" y="3228263"/>
              <a:ext cx="11384161" cy="2870230"/>
            </p:xfrm>
            <a:graphic>
              <a:graphicData uri="http://schemas.openxmlformats.org/drawingml/2006/table">
                <a:tbl>
                  <a:tblPr/>
                  <a:tblGrid>
                    <a:gridCol w="3050263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333898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" t="-83495" r="-273253" b="-287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1 kilogram is 2.2 pounds, which is 2.2 × 16 = 35.2 ounces.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" t="-263107" r="-273253" b="-1077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16 and 2.2, rather than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" t="-366667" r="-273253" b="-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divided 16 by 2.2, rather than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Metric to Imperial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8452" t="15114" r="29715" b="63622"/>
          <a:stretch/>
        </p:blipFill>
        <p:spPr>
          <a:xfrm>
            <a:off x="4634882" y="1846660"/>
            <a:ext cx="3054972" cy="11646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5FEE82-F041-4640-9EE6-BADE15DAF4DE}"/>
              </a:ext>
            </a:extLst>
          </p:cNvPr>
          <p:cNvSpPr txBox="1"/>
          <p:nvPr/>
        </p:nvSpPr>
        <p:spPr>
          <a:xfrm>
            <a:off x="1889760" y="923330"/>
            <a:ext cx="8334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How many ounces in a kilogram?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645209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Ratios and Sharing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043" t="29056" r="31708" b="62849"/>
          <a:stretch/>
        </p:blipFill>
        <p:spPr>
          <a:xfrm>
            <a:off x="797442" y="1073888"/>
            <a:ext cx="10329824" cy="152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15099" y="3094293"/>
          <a:ext cx="11294509" cy="3493044"/>
        </p:xfrm>
        <a:graphic>
          <a:graphicData uri="http://schemas.openxmlformats.org/drawingml/2006/table">
            <a:tbl>
              <a:tblPr/>
              <a:tblGrid>
                <a:gridCol w="2909665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8484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140:490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One part is 630/(2+7) = 70, then we have 70 × 2 = 140 and 70 × 7 = 490.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315:90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the whole by the individual parts i.e. 630/2 and 630/7.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90:360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the whole by 7 for one part, rather than 2 + 7 = 9.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70:560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in the ratio 1:8.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Ratios and Sharing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043" t="29056" r="31708" b="62849"/>
          <a:stretch/>
        </p:blipFill>
        <p:spPr>
          <a:xfrm>
            <a:off x="797442" y="1073888"/>
            <a:ext cx="10329824" cy="152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65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Ratios and Sharing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766" t="22151" r="6076" b="61570"/>
          <a:stretch/>
        </p:blipFill>
        <p:spPr>
          <a:xfrm>
            <a:off x="461630" y="967562"/>
            <a:ext cx="11268739" cy="165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59" y="2740676"/>
          <a:ext cx="10909475" cy="385880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£36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One part is £45/ 5 = £9, and then we have 9 × 4 = £36.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£25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by the total number of parts, rather than Tom's parts.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by the total number of parts, rather than Tom's parts, and then multiplied by his brothers proportion.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£180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Tom's part by 4. They have not divided by 5 first.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Ratios and Sharing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766" t="22151" r="6076" b="61570"/>
          <a:stretch/>
        </p:blipFill>
        <p:spPr>
          <a:xfrm>
            <a:off x="461628" y="923330"/>
            <a:ext cx="11268739" cy="165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13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Metric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046" t="23773" r="16545" b="62046"/>
          <a:stretch/>
        </p:blipFill>
        <p:spPr>
          <a:xfrm>
            <a:off x="248317" y="1246909"/>
            <a:ext cx="11695365" cy="196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Ratios and Fractions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006" t="19012" r="14796" b="61686"/>
          <a:stretch/>
        </p:blipFill>
        <p:spPr>
          <a:xfrm>
            <a:off x="661417" y="1095152"/>
            <a:ext cx="10869166" cy="23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92866" y="2871010"/>
          <a:ext cx="11270630" cy="3736884"/>
        </p:xfrm>
        <a:graphic>
          <a:graphicData uri="http://schemas.openxmlformats.org/drawingml/2006/table">
            <a:tbl>
              <a:tblPr/>
              <a:tblGrid>
                <a:gridCol w="295110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19521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3:4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For every 7 students, 3 are boys and 4 are girls. The ratio is then 3:4.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3:7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total number of students for the parts, rather than the number of girls.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3:11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numerator and denominator to get the number of parts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4:3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written the ratio of girls to boys.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Ratios and Fractions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7006" t="20613" r="14796" b="64710"/>
          <a:stretch/>
        </p:blipFill>
        <p:spPr>
          <a:xfrm>
            <a:off x="793598" y="868592"/>
            <a:ext cx="10869166" cy="175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39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Ratios and Fractions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6432" y="926432"/>
            <a:ext cx="107682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895" t="19593" r="9128" b="62035"/>
          <a:stretch/>
        </p:blipFill>
        <p:spPr>
          <a:xfrm>
            <a:off x="318976" y="1032756"/>
            <a:ext cx="11567708" cy="194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363685" y="2647725"/>
              <a:ext cx="11464630" cy="3868034"/>
            </p:xfrm>
            <a:graphic>
              <a:graphicData uri="http://schemas.openxmlformats.org/drawingml/2006/table">
                <a:tbl>
                  <a:tblPr/>
                  <a:tblGrid>
                    <a:gridCol w="2984315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48031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total number of parts is 5 + 1 = 6, so the drink is 1/6th water.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worked out the total number of parts for the denominator.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fraction of yoghurt.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Not enough</a:t>
                          </a:r>
                          <a:r>
                            <a:rPr lang="en-GB" sz="20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information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think we need the volume of the drink.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6097939"/>
                  </p:ext>
                </p:extLst>
              </p:nvPr>
            </p:nvGraphicFramePr>
            <p:xfrm>
              <a:off x="363685" y="2647725"/>
              <a:ext cx="11464630" cy="3868034"/>
            </p:xfrm>
            <a:graphic>
              <a:graphicData uri="http://schemas.openxmlformats.org/drawingml/2006/table">
                <a:tbl>
                  <a:tblPr/>
                  <a:tblGrid>
                    <a:gridCol w="2984315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48031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72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4" t="-74138" r="-284490" b="-3870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total number of parts is 5 + 1 = 6, so the drink is 1/6th water.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4" t="-200704" r="-284490" b="-1577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worked out the total number of parts for the denominator.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61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4" t="-368103" r="-284490" b="-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fraction of yoghurt.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Not enough</a:t>
                          </a:r>
                          <a:r>
                            <a:rPr lang="en-GB" sz="20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information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think we need the volume of the drink.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Ratios and Fractions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895" t="22101" r="9128" b="64346"/>
          <a:stretch/>
        </p:blipFill>
        <p:spPr>
          <a:xfrm>
            <a:off x="485837" y="1041990"/>
            <a:ext cx="1106164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16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Proportion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756" t="19477" r="72936" b="55640"/>
          <a:stretch/>
        </p:blipFill>
        <p:spPr>
          <a:xfrm>
            <a:off x="393404" y="1212111"/>
            <a:ext cx="3168504" cy="27750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5754" t="16916" b="17683"/>
          <a:stretch/>
        </p:blipFill>
        <p:spPr>
          <a:xfrm>
            <a:off x="3561908" y="1578935"/>
            <a:ext cx="7986307" cy="204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79031" y="2700669"/>
          <a:ext cx="11033938" cy="3980724"/>
        </p:xfrm>
        <a:graphic>
          <a:graphicData uri="http://schemas.openxmlformats.org/drawingml/2006/table">
            <a:tbl>
              <a:tblPr/>
              <a:tblGrid>
                <a:gridCol w="295642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07751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6729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64852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£4.90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 cupcake costs £2.10/3 = £0.70,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so 7 cupcakes costs £0.70 × 7 = £4.90.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37482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4660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£14.70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£2.10 as the cost of 1 cupcake.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64852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£31.50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made a calculation error.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They may have multiplied all numbers together.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4660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£6.20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£2.10 by 3, rather than dividing.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Proportion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756" t="20953" r="19768" b="57439"/>
          <a:stretch/>
        </p:blipFill>
        <p:spPr>
          <a:xfrm>
            <a:off x="2105244" y="838269"/>
            <a:ext cx="7814933" cy="170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33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Proportion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465" t="18605" r="12616" b="62674"/>
          <a:stretch/>
        </p:blipFill>
        <p:spPr>
          <a:xfrm>
            <a:off x="202018" y="990484"/>
            <a:ext cx="11698753" cy="213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43826" y="2340865"/>
          <a:ext cx="11550097" cy="4224564"/>
        </p:xfrm>
        <a:graphic>
          <a:graphicData uri="http://schemas.openxmlformats.org/drawingml/2006/table">
            <a:tbl>
              <a:tblPr/>
              <a:tblGrid>
                <a:gridCol w="28459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70415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192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If 24 tiles can be laid in 3/4 of an hour, then 24/3=8 tiles can be laid in 1/4 hour. This means 8 x 4 = 32 tiles can be laid in 1 hour and therefore that 32 x 6 = 192 tiles can be laid in 6 hours.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You have found the number of tiles that can be laid in 1 hour! :) You just needed to multiply this by 6 to find the number that can be laid in 6 hours!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You have successfully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that it will be necessary to multiply by 6! :) However, you've missed out the first step: the thing you need to multiply by 6 is the number of tiles that can be laid in 1 hour, not in 3/4 of an hour.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To find how many tiles can be laid in 1 hour, we need to divide the number that can be laid in 3/4 of an hour by 3 and then multiply it by 4 (and then, as you successfully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, the answer needs to be multiplied by 6 to find how many tiles can be laid in 6 hours. However, it looks as though you divided by 4 and then multiplied by 3 instead.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Proportion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465" t="20628" r="12616" b="65975"/>
          <a:stretch/>
        </p:blipFill>
        <p:spPr>
          <a:xfrm>
            <a:off x="343826" y="754911"/>
            <a:ext cx="11232767" cy="146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1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3444" y="306239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There are 1000 ml in a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litre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0.001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litres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in a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millimetre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millilitres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centilitres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centilitres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litres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Metric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046" t="23773" r="16545" b="62046"/>
          <a:stretch/>
        </p:blipFill>
        <p:spPr>
          <a:xfrm>
            <a:off x="1340587" y="1155560"/>
            <a:ext cx="9510825" cy="159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0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Metric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667" t="25871" r="18530" b="65045"/>
          <a:stretch/>
        </p:blipFill>
        <p:spPr>
          <a:xfrm>
            <a:off x="244654" y="1201479"/>
            <a:ext cx="11483058" cy="128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2" y="2817846"/>
          <a:ext cx="10909475" cy="373688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1,000,000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tonne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is 1000 kg, and 1kg is 1000 grams.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So, 1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tonne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= 1000 × 1000 = 1,000,000 grams.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0.000001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number of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tonnes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in a gram.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number of kilograms in a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tonne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1000 + 1000,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Metric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667" t="25871" r="18530" b="65045"/>
          <a:stretch/>
        </p:blipFill>
        <p:spPr>
          <a:xfrm>
            <a:off x="199861" y="1010093"/>
            <a:ext cx="11483058" cy="128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57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Metric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029" t="19360" r="25785" b="57500"/>
          <a:stretch/>
        </p:blipFill>
        <p:spPr>
          <a:xfrm>
            <a:off x="776176" y="1488557"/>
            <a:ext cx="10026503" cy="353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430883"/>
              </p:ext>
            </p:extLst>
          </p:nvPr>
        </p:nvGraphicFramePr>
        <p:xfrm>
          <a:off x="641262" y="3538991"/>
          <a:ext cx="10909475" cy="2870230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 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There are 1000 mm in a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metre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, so we have 3000 mm = 3000/1000 = 3 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 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conversion 100mm = 1m.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0.3 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conversion 10000mm = 1m.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Metric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029" t="19360" r="25785" b="57500"/>
          <a:stretch/>
        </p:blipFill>
        <p:spPr>
          <a:xfrm>
            <a:off x="3182679" y="838269"/>
            <a:ext cx="5725036" cy="202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99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Metric to Imperial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437" t="20291" r="15042" b="57616"/>
          <a:stretch/>
        </p:blipFill>
        <p:spPr>
          <a:xfrm>
            <a:off x="372139" y="1244009"/>
            <a:ext cx="11018796" cy="262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48744" y="3030498"/>
          <a:ext cx="11294509" cy="3493044"/>
        </p:xfrm>
        <a:graphic>
          <a:graphicData uri="http://schemas.openxmlformats.org/drawingml/2006/table">
            <a:tbl>
              <a:tblPr/>
              <a:tblGrid>
                <a:gridCol w="3232643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06186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20 ÷ 5 = 4 then 8 x 4 = 32km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by 4,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15, which is the difference between 20 and 5 miles.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all of the numbers in the question together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Metric to Imperial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482" t="19244" r="14186" b="57965"/>
          <a:stretch/>
        </p:blipFill>
        <p:spPr>
          <a:xfrm>
            <a:off x="1869558" y="818706"/>
            <a:ext cx="8452883" cy="208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25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1292</Words>
  <Application>Microsoft Office PowerPoint</Application>
  <PresentationFormat>Widescreen</PresentationFormat>
  <Paragraphs>190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45</cp:revision>
  <dcterms:created xsi:type="dcterms:W3CDTF">2020-06-17T17:33:36Z</dcterms:created>
  <dcterms:modified xsi:type="dcterms:W3CDTF">2022-08-22T17:47:59Z</dcterms:modified>
</cp:coreProperties>
</file>