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5" r:id="rId13"/>
    <p:sldId id="267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6C04BB-F326-49B4-8F17-A361758E676C}" v="4" dt="2021-10-25T11:56:11.5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4E6C04BB-F326-49B4-8F17-A361758E676C}"/>
    <pc:docChg chg="custSel addSld modSld">
      <pc:chgData name="Stewart Gale" userId="3647ddd2-6040-41ae-a96d-232c23482af8" providerId="ADAL" clId="{4E6C04BB-F326-49B4-8F17-A361758E676C}" dt="2021-10-25T11:56:11.582" v="32" actId="1076"/>
      <pc:docMkLst>
        <pc:docMk/>
      </pc:docMkLst>
      <pc:sldChg chg="delSp modSp mod">
        <pc:chgData name="Stewart Gale" userId="3647ddd2-6040-41ae-a96d-232c23482af8" providerId="ADAL" clId="{4E6C04BB-F326-49B4-8F17-A361758E676C}" dt="2021-10-25T11:55:43.725" v="15" actId="1076"/>
        <pc:sldMkLst>
          <pc:docMk/>
          <pc:sldMk cId="2956319252" sldId="256"/>
        </pc:sldMkLst>
        <pc:spChg chg="mod">
          <ac:chgData name="Stewart Gale" userId="3647ddd2-6040-41ae-a96d-232c23482af8" providerId="ADAL" clId="{4E6C04BB-F326-49B4-8F17-A361758E676C}" dt="2021-10-25T11:55:43.725" v="15" actId="1076"/>
          <ac:spMkLst>
            <pc:docMk/>
            <pc:sldMk cId="2956319252" sldId="256"/>
            <ac:spMk id="4" creationId="{00000000-0000-0000-0000-000000000000}"/>
          </ac:spMkLst>
        </pc:spChg>
        <pc:spChg chg="del mod">
          <ac:chgData name="Stewart Gale" userId="3647ddd2-6040-41ae-a96d-232c23482af8" providerId="ADAL" clId="{4E6C04BB-F326-49B4-8F17-A361758E676C}" dt="2021-10-25T11:55:17.665" v="2" actId="478"/>
          <ac:spMkLst>
            <pc:docMk/>
            <pc:sldMk cId="2956319252" sldId="256"/>
            <ac:spMk id="5" creationId="{00000000-0000-0000-0000-000000000000}"/>
          </ac:spMkLst>
        </pc:spChg>
        <pc:spChg chg="del mod">
          <ac:chgData name="Stewart Gale" userId="3647ddd2-6040-41ae-a96d-232c23482af8" providerId="ADAL" clId="{4E6C04BB-F326-49B4-8F17-A361758E676C}" dt="2021-10-25T11:55:17.665" v="2" actId="478"/>
          <ac:spMkLst>
            <pc:docMk/>
            <pc:sldMk cId="2956319252" sldId="256"/>
            <ac:spMk id="9" creationId="{00000000-0000-0000-0000-000000000000}"/>
          </ac:spMkLst>
        </pc:spChg>
        <pc:picChg chg="del">
          <ac:chgData name="Stewart Gale" userId="3647ddd2-6040-41ae-a96d-232c23482af8" providerId="ADAL" clId="{4E6C04BB-F326-49B4-8F17-A361758E676C}" dt="2021-10-25T11:55:17.665" v="2" actId="478"/>
          <ac:picMkLst>
            <pc:docMk/>
            <pc:sldMk cId="2956319252" sldId="256"/>
            <ac:picMk id="1026" creationId="{00000000-0000-0000-0000-000000000000}"/>
          </ac:picMkLst>
        </pc:picChg>
      </pc:sldChg>
      <pc:sldChg chg="delSp modSp add mod">
        <pc:chgData name="Stewart Gale" userId="3647ddd2-6040-41ae-a96d-232c23482af8" providerId="ADAL" clId="{4E6C04BB-F326-49B4-8F17-A361758E676C}" dt="2021-10-25T11:56:11.582" v="32" actId="1076"/>
        <pc:sldMkLst>
          <pc:docMk/>
          <pc:sldMk cId="1881330178" sldId="271"/>
        </pc:sldMkLst>
        <pc:spChg chg="del">
          <ac:chgData name="Stewart Gale" userId="3647ddd2-6040-41ae-a96d-232c23482af8" providerId="ADAL" clId="{4E6C04BB-F326-49B4-8F17-A361758E676C}" dt="2021-10-25T11:55:47.190" v="16" actId="478"/>
          <ac:spMkLst>
            <pc:docMk/>
            <pc:sldMk cId="1881330178" sldId="271"/>
            <ac:spMk id="4" creationId="{00000000-0000-0000-0000-000000000000}"/>
          </ac:spMkLst>
        </pc:spChg>
        <pc:spChg chg="mod">
          <ac:chgData name="Stewart Gale" userId="3647ddd2-6040-41ae-a96d-232c23482af8" providerId="ADAL" clId="{4E6C04BB-F326-49B4-8F17-A361758E676C}" dt="2021-10-25T11:55:54.739" v="21" actId="1076"/>
          <ac:spMkLst>
            <pc:docMk/>
            <pc:sldMk cId="1881330178" sldId="271"/>
            <ac:spMk id="5" creationId="{00000000-0000-0000-0000-000000000000}"/>
          </ac:spMkLst>
        </pc:spChg>
        <pc:spChg chg="mod">
          <ac:chgData name="Stewart Gale" userId="3647ddd2-6040-41ae-a96d-232c23482af8" providerId="ADAL" clId="{4E6C04BB-F326-49B4-8F17-A361758E676C}" dt="2021-10-25T11:56:09.275" v="30" actId="1076"/>
          <ac:spMkLst>
            <pc:docMk/>
            <pc:sldMk cId="1881330178" sldId="271"/>
            <ac:spMk id="9" creationId="{00000000-0000-0000-0000-000000000000}"/>
          </ac:spMkLst>
        </pc:spChg>
        <pc:picChg chg="mod">
          <ac:chgData name="Stewart Gale" userId="3647ddd2-6040-41ae-a96d-232c23482af8" providerId="ADAL" clId="{4E6C04BB-F326-49B4-8F17-A361758E676C}" dt="2021-10-25T11:56:11.582" v="32" actId="1076"/>
          <ac:picMkLst>
            <pc:docMk/>
            <pc:sldMk cId="1881330178" sldId="271"/>
            <ac:picMk id="1026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7FA3D-D232-4DEE-BC8E-10978FBBB109}" type="datetimeFigureOut">
              <a:rPr lang="en-GB" smtClean="0"/>
              <a:t>25/10/2021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69258-63EB-4DD9-A3BD-4DE8FB6D22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4040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7FA3D-D232-4DEE-BC8E-10978FBBB109}" type="datetimeFigureOut">
              <a:rPr lang="en-GB" smtClean="0"/>
              <a:t>25/10/2021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69258-63EB-4DD9-A3BD-4DE8FB6D22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5697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7FA3D-D232-4DEE-BC8E-10978FBBB109}" type="datetimeFigureOut">
              <a:rPr lang="en-GB" smtClean="0"/>
              <a:t>25/10/2021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69258-63EB-4DD9-A3BD-4DE8FB6D22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9347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7FA3D-D232-4DEE-BC8E-10978FBBB109}" type="datetimeFigureOut">
              <a:rPr lang="en-GB" smtClean="0"/>
              <a:t>25/10/2021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69258-63EB-4DD9-A3BD-4DE8FB6D22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4249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7FA3D-D232-4DEE-BC8E-10978FBBB109}" type="datetimeFigureOut">
              <a:rPr lang="en-GB" smtClean="0"/>
              <a:t>25/10/2021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69258-63EB-4DD9-A3BD-4DE8FB6D22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0130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7FA3D-D232-4DEE-BC8E-10978FBBB109}" type="datetimeFigureOut">
              <a:rPr lang="en-GB" smtClean="0"/>
              <a:t>25/10/2021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69258-63EB-4DD9-A3BD-4DE8FB6D22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9522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7FA3D-D232-4DEE-BC8E-10978FBBB109}" type="datetimeFigureOut">
              <a:rPr lang="en-GB" smtClean="0"/>
              <a:t>25/10/2021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69258-63EB-4DD9-A3BD-4DE8FB6D22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8966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7FA3D-D232-4DEE-BC8E-10978FBBB109}" type="datetimeFigureOut">
              <a:rPr lang="en-GB" smtClean="0"/>
              <a:t>25/10/2021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69258-63EB-4DD9-A3BD-4DE8FB6D22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1414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7FA3D-D232-4DEE-BC8E-10978FBBB109}" type="datetimeFigureOut">
              <a:rPr lang="en-GB" smtClean="0"/>
              <a:t>25/10/2021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69258-63EB-4DD9-A3BD-4DE8FB6D22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1298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7FA3D-D232-4DEE-BC8E-10978FBBB109}" type="datetimeFigureOut">
              <a:rPr lang="en-GB" smtClean="0"/>
              <a:t>25/10/2021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69258-63EB-4DD9-A3BD-4DE8FB6D22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1850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7FA3D-D232-4DEE-BC8E-10978FBBB109}" type="datetimeFigureOut">
              <a:rPr lang="en-GB" smtClean="0"/>
              <a:t>25/10/2021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69258-63EB-4DD9-A3BD-4DE8FB6D22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7339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7FA3D-D232-4DEE-BC8E-10978FBBB109}" type="datetimeFigureOut">
              <a:rPr lang="en-GB" smtClean="0"/>
              <a:t>25/10/2021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969258-63EB-4DD9-A3BD-4DE8FB6D22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322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0743" y="1197731"/>
            <a:ext cx="10951028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</a:t>
            </a:r>
            <a:r>
              <a:rPr lang="en-GB" sz="9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P</a:t>
            </a:r>
            <a:r>
              <a:rPr lang="en-GB" sz="9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ercentages </a:t>
            </a:r>
          </a:p>
          <a:p>
            <a:pPr algn="ctr"/>
            <a:r>
              <a:rPr lang="en-GB" sz="9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of an Amount</a:t>
            </a:r>
          </a:p>
          <a:p>
            <a:pPr algn="ctr"/>
            <a:r>
              <a:rPr lang="en-GB" sz="8000" b="1" dirty="0">
                <a:solidFill>
                  <a:srgbClr val="000000"/>
                </a:solidFill>
                <a:latin typeface="Arial" panose="020B0604020202020204" pitchFamily="34" charset="0"/>
              </a:rPr>
              <a:t>(Calculator Method)</a:t>
            </a:r>
            <a:r>
              <a:rPr lang="en-GB" sz="8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56319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71274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dirty="0">
                <a:solidFill>
                  <a:srgbClr val="000000"/>
                </a:solidFill>
                <a:latin typeface="Arial" panose="020B0604020202020204" pitchFamily="34" charset="0"/>
              </a:rPr>
              <a:t>What is the multiplier</a:t>
            </a:r>
            <a:r>
              <a:rPr lang="en-GB" sz="4800" dirty="0">
                <a:latin typeface="Arial" panose="020B0604020202020204" pitchFamily="34" charset="0"/>
              </a:rPr>
              <a:t> for calculating…..</a:t>
            </a:r>
            <a:r>
              <a:rPr lang="en-GB" sz="4800" dirty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3935186" y="1553711"/>
            <a:ext cx="4435928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dirty="0">
                <a:solidFill>
                  <a:srgbClr val="3333FF"/>
                </a:solidFill>
                <a:latin typeface="Arial" panose="020B0604020202020204" pitchFamily="34" charset="0"/>
              </a:rPr>
              <a:t>103</a:t>
            </a:r>
            <a:r>
              <a:rPr lang="en-GB" sz="11500" i="0" u="none" strike="noStrike" dirty="0">
                <a:solidFill>
                  <a:srgbClr val="3333FF"/>
                </a:solidFill>
                <a:effectLst/>
                <a:latin typeface="Arial" panose="020B0604020202020204" pitchFamily="34" charset="0"/>
              </a:rPr>
              <a:t>%</a:t>
            </a:r>
            <a:endParaRPr lang="en-GB" sz="11500" dirty="0"/>
          </a:p>
        </p:txBody>
      </p:sp>
      <p:sp>
        <p:nvSpPr>
          <p:cNvPr id="11" name="Rectangle 10"/>
          <p:cNvSpPr/>
          <p:nvPr/>
        </p:nvSpPr>
        <p:spPr>
          <a:xfrm>
            <a:off x="3935186" y="3966557"/>
            <a:ext cx="4426597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dirty="0">
                <a:solidFill>
                  <a:srgbClr val="3333FF"/>
                </a:solidFill>
                <a:latin typeface="Arial" panose="020B0604020202020204" pitchFamily="34" charset="0"/>
              </a:rPr>
              <a:t>1.03</a:t>
            </a:r>
            <a:endParaRPr lang="en-GB" sz="11500" dirty="0"/>
          </a:p>
        </p:txBody>
      </p:sp>
    </p:spTree>
    <p:extLst>
      <p:ext uri="{BB962C8B-B14F-4D97-AF65-F5344CB8AC3E}">
        <p14:creationId xmlns:p14="http://schemas.microsoft.com/office/powerpoint/2010/main" val="674134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71274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dirty="0">
                <a:solidFill>
                  <a:srgbClr val="000000"/>
                </a:solidFill>
                <a:latin typeface="Arial" panose="020B0604020202020204" pitchFamily="34" charset="0"/>
              </a:rPr>
              <a:t>What is the multiplier</a:t>
            </a:r>
            <a:r>
              <a:rPr lang="en-GB" sz="4800" dirty="0">
                <a:latin typeface="Arial" panose="020B0604020202020204" pitchFamily="34" charset="0"/>
              </a:rPr>
              <a:t> for calculating…..</a:t>
            </a:r>
            <a:r>
              <a:rPr lang="en-GB" sz="4800" dirty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3935186" y="1553711"/>
            <a:ext cx="4435928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dirty="0">
                <a:solidFill>
                  <a:srgbClr val="3333FF"/>
                </a:solidFill>
                <a:latin typeface="Arial" panose="020B0604020202020204" pitchFamily="34" charset="0"/>
              </a:rPr>
              <a:t>0.1</a:t>
            </a:r>
            <a:r>
              <a:rPr lang="en-GB" sz="11500" i="0" u="none" strike="noStrike" dirty="0">
                <a:solidFill>
                  <a:srgbClr val="3333FF"/>
                </a:solidFill>
                <a:effectLst/>
                <a:latin typeface="Arial" panose="020B0604020202020204" pitchFamily="34" charset="0"/>
              </a:rPr>
              <a:t>%</a:t>
            </a:r>
            <a:endParaRPr lang="en-GB" sz="11500" dirty="0"/>
          </a:p>
        </p:txBody>
      </p:sp>
      <p:sp>
        <p:nvSpPr>
          <p:cNvPr id="11" name="Rectangle 10"/>
          <p:cNvSpPr/>
          <p:nvPr/>
        </p:nvSpPr>
        <p:spPr>
          <a:xfrm>
            <a:off x="3935186" y="3966557"/>
            <a:ext cx="4426597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dirty="0">
                <a:solidFill>
                  <a:srgbClr val="3333FF"/>
                </a:solidFill>
                <a:latin typeface="Arial" panose="020B0604020202020204" pitchFamily="34" charset="0"/>
              </a:rPr>
              <a:t>0.001</a:t>
            </a:r>
            <a:endParaRPr lang="en-GB" sz="11500" dirty="0"/>
          </a:p>
        </p:txBody>
      </p:sp>
    </p:spTree>
    <p:extLst>
      <p:ext uri="{BB962C8B-B14F-4D97-AF65-F5344CB8AC3E}">
        <p14:creationId xmlns:p14="http://schemas.microsoft.com/office/powerpoint/2010/main" val="492121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2385" y="225653"/>
            <a:ext cx="1071698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dirty="0">
                <a:latin typeface="Arial" panose="020B0604020202020204" pitchFamily="34" charset="0"/>
              </a:rPr>
              <a:t>What is the calculation </a:t>
            </a:r>
          </a:p>
          <a:p>
            <a:pPr algn="ctr"/>
            <a:r>
              <a:rPr lang="en-GB" sz="7200" dirty="0">
                <a:latin typeface="Arial" panose="020B0604020202020204" pitchFamily="34" charset="0"/>
              </a:rPr>
              <a:t>for working out….. </a:t>
            </a:r>
            <a:endParaRPr lang="en-GB" sz="7200" dirty="0"/>
          </a:p>
        </p:txBody>
      </p:sp>
      <p:sp>
        <p:nvSpPr>
          <p:cNvPr id="11" name="Rectangle 10"/>
          <p:cNvSpPr/>
          <p:nvPr/>
        </p:nvSpPr>
        <p:spPr>
          <a:xfrm>
            <a:off x="2030187" y="2495877"/>
            <a:ext cx="8071756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dirty="0">
                <a:latin typeface="Arial" panose="020B0604020202020204" pitchFamily="34" charset="0"/>
              </a:rPr>
              <a:t>3% of 120?</a:t>
            </a:r>
            <a:endParaRPr lang="en-GB" sz="11500" dirty="0"/>
          </a:p>
        </p:txBody>
      </p:sp>
      <p:sp>
        <p:nvSpPr>
          <p:cNvPr id="5" name="Rectangle 4"/>
          <p:cNvSpPr/>
          <p:nvPr/>
        </p:nvSpPr>
        <p:spPr>
          <a:xfrm>
            <a:off x="2340427" y="4619700"/>
            <a:ext cx="7200899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dirty="0">
                <a:solidFill>
                  <a:srgbClr val="FF0000"/>
                </a:solidFill>
                <a:latin typeface="Arial" panose="020B0604020202020204" pitchFamily="34" charset="0"/>
              </a:rPr>
              <a:t>0.03 x 120</a:t>
            </a:r>
            <a:endParaRPr lang="en-GB" sz="11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209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9342" y="165782"/>
            <a:ext cx="1071698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dirty="0">
                <a:latin typeface="Arial" panose="020B0604020202020204" pitchFamily="34" charset="0"/>
              </a:rPr>
              <a:t>What is the calculation </a:t>
            </a:r>
          </a:p>
          <a:p>
            <a:pPr algn="ctr"/>
            <a:r>
              <a:rPr lang="en-GB" sz="7200" dirty="0">
                <a:latin typeface="Arial" panose="020B0604020202020204" pitchFamily="34" charset="0"/>
              </a:rPr>
              <a:t>for working out….. </a:t>
            </a:r>
            <a:endParaRPr lang="en-GB" sz="7200" dirty="0"/>
          </a:p>
        </p:txBody>
      </p:sp>
      <p:sp>
        <p:nvSpPr>
          <p:cNvPr id="11" name="Rectangle 10"/>
          <p:cNvSpPr/>
          <p:nvPr/>
        </p:nvSpPr>
        <p:spPr>
          <a:xfrm>
            <a:off x="1926773" y="2615879"/>
            <a:ext cx="8839198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dirty="0">
                <a:latin typeface="Arial" panose="020B0604020202020204" pitchFamily="34" charset="0"/>
              </a:rPr>
              <a:t>30% of 120?</a:t>
            </a:r>
            <a:endParaRPr lang="en-GB" sz="11500" dirty="0"/>
          </a:p>
        </p:txBody>
      </p:sp>
      <p:sp>
        <p:nvSpPr>
          <p:cNvPr id="5" name="Rectangle 4"/>
          <p:cNvSpPr/>
          <p:nvPr/>
        </p:nvSpPr>
        <p:spPr>
          <a:xfrm>
            <a:off x="2394856" y="4619700"/>
            <a:ext cx="7200899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dirty="0">
                <a:solidFill>
                  <a:srgbClr val="FF0000"/>
                </a:solidFill>
                <a:latin typeface="Arial" panose="020B0604020202020204" pitchFamily="34" charset="0"/>
              </a:rPr>
              <a:t>0.3 x 120</a:t>
            </a:r>
            <a:endParaRPr lang="en-GB" sz="11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360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9342" y="165782"/>
            <a:ext cx="1071698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dirty="0">
                <a:latin typeface="Arial" panose="020B0604020202020204" pitchFamily="34" charset="0"/>
              </a:rPr>
              <a:t>What is the calculation </a:t>
            </a:r>
          </a:p>
          <a:p>
            <a:pPr algn="ctr"/>
            <a:r>
              <a:rPr lang="en-GB" sz="7200" dirty="0">
                <a:latin typeface="Arial" panose="020B0604020202020204" pitchFamily="34" charset="0"/>
              </a:rPr>
              <a:t>for working out….. </a:t>
            </a:r>
            <a:endParaRPr lang="en-GB" sz="7200" dirty="0"/>
          </a:p>
        </p:txBody>
      </p:sp>
      <p:sp>
        <p:nvSpPr>
          <p:cNvPr id="11" name="Rectangle 10"/>
          <p:cNvSpPr/>
          <p:nvPr/>
        </p:nvSpPr>
        <p:spPr>
          <a:xfrm>
            <a:off x="1926773" y="2615879"/>
            <a:ext cx="8839198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dirty="0">
                <a:latin typeface="Arial" panose="020B0604020202020204" pitchFamily="34" charset="0"/>
              </a:rPr>
              <a:t>32% of 120?</a:t>
            </a:r>
            <a:endParaRPr lang="en-GB" sz="11500" dirty="0"/>
          </a:p>
        </p:txBody>
      </p:sp>
      <p:sp>
        <p:nvSpPr>
          <p:cNvPr id="5" name="Rectangle 4"/>
          <p:cNvSpPr/>
          <p:nvPr/>
        </p:nvSpPr>
        <p:spPr>
          <a:xfrm>
            <a:off x="2394856" y="4619700"/>
            <a:ext cx="7200899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dirty="0">
                <a:solidFill>
                  <a:srgbClr val="FF0000"/>
                </a:solidFill>
                <a:latin typeface="Arial" panose="020B0604020202020204" pitchFamily="34" charset="0"/>
              </a:rPr>
              <a:t>0.32 x 120</a:t>
            </a:r>
            <a:endParaRPr lang="en-GB" sz="11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166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9342" y="165782"/>
            <a:ext cx="1071698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dirty="0">
                <a:latin typeface="Arial" panose="020B0604020202020204" pitchFamily="34" charset="0"/>
              </a:rPr>
              <a:t>What is the calculation </a:t>
            </a:r>
          </a:p>
          <a:p>
            <a:pPr algn="ctr"/>
            <a:r>
              <a:rPr lang="en-GB" sz="7200" dirty="0">
                <a:latin typeface="Arial" panose="020B0604020202020204" pitchFamily="34" charset="0"/>
              </a:rPr>
              <a:t>for working out….. </a:t>
            </a:r>
            <a:endParaRPr lang="en-GB" sz="7200" dirty="0"/>
          </a:p>
        </p:txBody>
      </p:sp>
      <p:sp>
        <p:nvSpPr>
          <p:cNvPr id="11" name="Rectangle 10"/>
          <p:cNvSpPr/>
          <p:nvPr/>
        </p:nvSpPr>
        <p:spPr>
          <a:xfrm>
            <a:off x="1643744" y="2615879"/>
            <a:ext cx="9160327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dirty="0">
                <a:latin typeface="Arial" panose="020B0604020202020204" pitchFamily="34" charset="0"/>
              </a:rPr>
              <a:t>1.5% of 120?</a:t>
            </a:r>
            <a:endParaRPr lang="en-GB" sz="11500" dirty="0"/>
          </a:p>
        </p:txBody>
      </p:sp>
      <p:sp>
        <p:nvSpPr>
          <p:cNvPr id="5" name="Rectangle 4"/>
          <p:cNvSpPr/>
          <p:nvPr/>
        </p:nvSpPr>
        <p:spPr>
          <a:xfrm>
            <a:off x="2160813" y="4619700"/>
            <a:ext cx="8316687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dirty="0">
                <a:solidFill>
                  <a:srgbClr val="FF0000"/>
                </a:solidFill>
                <a:latin typeface="Arial" panose="020B0604020202020204" pitchFamily="34" charset="0"/>
              </a:rPr>
              <a:t>0.015 x 120</a:t>
            </a:r>
            <a:endParaRPr lang="en-GB" sz="11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930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9342" y="165782"/>
            <a:ext cx="1071698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dirty="0">
                <a:latin typeface="Arial" panose="020B0604020202020204" pitchFamily="34" charset="0"/>
              </a:rPr>
              <a:t>What is the calculation </a:t>
            </a:r>
          </a:p>
          <a:p>
            <a:pPr algn="ctr"/>
            <a:r>
              <a:rPr lang="en-GB" sz="7200" dirty="0">
                <a:latin typeface="Arial" panose="020B0604020202020204" pitchFamily="34" charset="0"/>
              </a:rPr>
              <a:t>for working out….. </a:t>
            </a:r>
            <a:endParaRPr lang="en-GB" sz="7200" dirty="0"/>
          </a:p>
        </p:txBody>
      </p:sp>
      <p:sp>
        <p:nvSpPr>
          <p:cNvPr id="11" name="Rectangle 10"/>
          <p:cNvSpPr/>
          <p:nvPr/>
        </p:nvSpPr>
        <p:spPr>
          <a:xfrm>
            <a:off x="1426029" y="2615879"/>
            <a:ext cx="9693727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dirty="0">
                <a:latin typeface="Arial" panose="020B0604020202020204" pitchFamily="34" charset="0"/>
              </a:rPr>
              <a:t>130% of 120?</a:t>
            </a:r>
            <a:endParaRPr lang="en-GB" sz="11500" dirty="0"/>
          </a:p>
        </p:txBody>
      </p:sp>
      <p:sp>
        <p:nvSpPr>
          <p:cNvPr id="5" name="Rectangle 4"/>
          <p:cNvSpPr/>
          <p:nvPr/>
        </p:nvSpPr>
        <p:spPr>
          <a:xfrm>
            <a:off x="2579913" y="4619700"/>
            <a:ext cx="7200899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dirty="0">
                <a:solidFill>
                  <a:srgbClr val="FF0000"/>
                </a:solidFill>
                <a:latin typeface="Arial" panose="020B0604020202020204" pitchFamily="34" charset="0"/>
              </a:rPr>
              <a:t>1.3 x 120</a:t>
            </a:r>
            <a:endParaRPr lang="en-GB" sz="11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09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93271" y="633205"/>
            <a:ext cx="1100545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800" dirty="0">
                <a:solidFill>
                  <a:srgbClr val="000000"/>
                </a:solidFill>
                <a:latin typeface="Arial" panose="020B0604020202020204" pitchFamily="34" charset="0"/>
              </a:rPr>
              <a:t>What is</a:t>
            </a:r>
            <a:r>
              <a:rPr lang="en-GB" sz="8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8800" b="1" i="0" u="none" strike="noStrike" dirty="0">
                <a:solidFill>
                  <a:srgbClr val="3333FF"/>
                </a:solidFill>
                <a:effectLst/>
                <a:latin typeface="Arial" panose="020B0604020202020204" pitchFamily="34" charset="0"/>
              </a:rPr>
              <a:t>34%</a:t>
            </a:r>
            <a:r>
              <a:rPr lang="en-GB" sz="8800" b="1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8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of </a:t>
            </a:r>
            <a:r>
              <a:rPr lang="en-GB" sz="8800" b="1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193</a:t>
            </a:r>
            <a:r>
              <a:rPr lang="en-GB" sz="8800" b="0" i="0" u="none" strike="noStrike" dirty="0">
                <a:effectLst/>
                <a:latin typeface="Arial" panose="020B0604020202020204" pitchFamily="34" charset="0"/>
              </a:rPr>
              <a:t>?</a:t>
            </a:r>
            <a:r>
              <a:rPr lang="en-GB" sz="8800" dirty="0"/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0678" y="2222482"/>
            <a:ext cx="108802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You can only use </a:t>
            </a:r>
          </a:p>
          <a:p>
            <a:pPr algn="ctr"/>
            <a:r>
              <a:rPr lang="en-GB" sz="8000" b="1" dirty="0"/>
              <a:t>one</a:t>
            </a:r>
            <a:r>
              <a:rPr lang="en-GB" sz="8000" dirty="0"/>
              <a:t> operation </a:t>
            </a:r>
            <a:r>
              <a:rPr lang="en-GB" sz="8000" b="1" dirty="0"/>
              <a:t>once.</a:t>
            </a:r>
            <a:endParaRPr lang="en-GB" sz="8000" dirty="0"/>
          </a:p>
        </p:txBody>
      </p:sp>
      <p:pic>
        <p:nvPicPr>
          <p:cNvPr id="1026" name="Picture 2" descr="Image result for operation sig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072" y="5049169"/>
            <a:ext cx="19050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1330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71274"/>
            <a:ext cx="1219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dirty="0">
                <a:solidFill>
                  <a:srgbClr val="000000"/>
                </a:solidFill>
                <a:latin typeface="Arial" panose="020B0604020202020204" pitchFamily="34" charset="0"/>
              </a:rPr>
              <a:t>What is</a:t>
            </a:r>
            <a:r>
              <a:rPr lang="en-GB" sz="7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7200" b="1" i="0" u="none" strike="noStrike" dirty="0">
                <a:solidFill>
                  <a:srgbClr val="3333FF"/>
                </a:solidFill>
                <a:effectLst/>
                <a:latin typeface="Arial" panose="020B0604020202020204" pitchFamily="34" charset="0"/>
              </a:rPr>
              <a:t>34%</a:t>
            </a:r>
            <a:r>
              <a:rPr lang="en-GB" sz="7200" b="1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7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of </a:t>
            </a:r>
            <a:r>
              <a:rPr lang="en-GB" sz="7200" b="1" i="0" u="none" strike="noStrike" dirty="0">
                <a:effectLst/>
                <a:latin typeface="Arial" panose="020B0604020202020204" pitchFamily="34" charset="0"/>
              </a:rPr>
              <a:t>193</a:t>
            </a:r>
            <a:r>
              <a:rPr lang="en-GB" sz="7200" b="0" i="0" u="none" strike="noStrike" dirty="0">
                <a:effectLst/>
                <a:latin typeface="Arial" panose="020B0604020202020204" pitchFamily="34" charset="0"/>
              </a:rPr>
              <a:t>?</a:t>
            </a:r>
            <a:r>
              <a:rPr lang="en-GB" sz="7200" dirty="0"/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851" y="3755571"/>
            <a:ext cx="2954792" cy="295479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2419818"/>
            <a:ext cx="1219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dirty="0">
                <a:solidFill>
                  <a:srgbClr val="0000FF"/>
                </a:solidFill>
                <a:latin typeface="Arial" panose="020B0604020202020204" pitchFamily="34" charset="0"/>
              </a:rPr>
              <a:t>0.34</a:t>
            </a:r>
            <a:r>
              <a:rPr lang="en-GB" sz="720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7200" dirty="0">
                <a:solidFill>
                  <a:srgbClr val="000000"/>
                </a:solidFill>
                <a:latin typeface="Arial" panose="020B0604020202020204" pitchFamily="34" charset="0"/>
              </a:rPr>
              <a:t>x</a:t>
            </a:r>
            <a:r>
              <a:rPr lang="en-GB" sz="720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7200" i="0" u="none" strike="noStrike" dirty="0">
                <a:effectLst/>
                <a:latin typeface="Arial" panose="020B0604020202020204" pitchFamily="34" charset="0"/>
              </a:rPr>
              <a:t>193</a:t>
            </a:r>
            <a:r>
              <a:rPr lang="en-GB" sz="7200" dirty="0">
                <a:latin typeface="Arial" panose="020B0604020202020204" pitchFamily="34" charset="0"/>
              </a:rPr>
              <a:t> = </a:t>
            </a:r>
            <a:r>
              <a:rPr lang="en-GB" sz="7200" b="1" dirty="0">
                <a:latin typeface="Arial" panose="020B0604020202020204" pitchFamily="34" charset="0"/>
              </a:rPr>
              <a:t>65.62</a:t>
            </a:r>
            <a:r>
              <a:rPr lang="en-GB" sz="7200" dirty="0"/>
              <a:t> 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3516085" y="3548743"/>
            <a:ext cx="1649186" cy="1684224"/>
          </a:xfrm>
          <a:prstGeom prst="straightConnector1">
            <a:avLst/>
          </a:prstGeom>
          <a:ln w="66675">
            <a:solidFill>
              <a:srgbClr val="0000FF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476749" y="4841472"/>
            <a:ext cx="50319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>
                <a:solidFill>
                  <a:srgbClr val="0000FF"/>
                </a:solidFill>
              </a:rPr>
              <a:t>the multiplier</a:t>
            </a:r>
          </a:p>
          <a:p>
            <a:pPr algn="ctr"/>
            <a:r>
              <a:rPr lang="en-GB" sz="4400" dirty="0">
                <a:solidFill>
                  <a:srgbClr val="0000FF"/>
                </a:solidFill>
              </a:rPr>
              <a:t>(34% as a decimal)</a:t>
            </a:r>
          </a:p>
        </p:txBody>
      </p:sp>
    </p:spTree>
    <p:extLst>
      <p:ext uri="{BB962C8B-B14F-4D97-AF65-F5344CB8AC3E}">
        <p14:creationId xmlns:p14="http://schemas.microsoft.com/office/powerpoint/2010/main" val="1138423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71274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dirty="0">
                <a:solidFill>
                  <a:srgbClr val="000000"/>
                </a:solidFill>
                <a:latin typeface="Arial" panose="020B0604020202020204" pitchFamily="34" charset="0"/>
              </a:rPr>
              <a:t>What is the multiplier</a:t>
            </a:r>
            <a:r>
              <a:rPr lang="en-GB" sz="4800" dirty="0">
                <a:latin typeface="Arial" panose="020B0604020202020204" pitchFamily="34" charset="0"/>
              </a:rPr>
              <a:t> for calculating…..</a:t>
            </a:r>
            <a:r>
              <a:rPr lang="en-GB" sz="4800" dirty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4563448" y="1553711"/>
            <a:ext cx="3350466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dirty="0">
                <a:solidFill>
                  <a:srgbClr val="3333FF"/>
                </a:solidFill>
                <a:latin typeface="Arial" panose="020B0604020202020204" pitchFamily="34" charset="0"/>
              </a:rPr>
              <a:t>20</a:t>
            </a:r>
            <a:r>
              <a:rPr lang="en-GB" sz="11500" i="0" u="none" strike="noStrike" dirty="0">
                <a:solidFill>
                  <a:srgbClr val="3333FF"/>
                </a:solidFill>
                <a:effectLst/>
                <a:latin typeface="Arial" panose="020B0604020202020204" pitchFamily="34" charset="0"/>
              </a:rPr>
              <a:t>%</a:t>
            </a:r>
            <a:endParaRPr lang="en-GB" sz="11500" dirty="0"/>
          </a:p>
        </p:txBody>
      </p:sp>
      <p:sp>
        <p:nvSpPr>
          <p:cNvPr id="11" name="Rectangle 10"/>
          <p:cNvSpPr/>
          <p:nvPr/>
        </p:nvSpPr>
        <p:spPr>
          <a:xfrm>
            <a:off x="4488803" y="4042757"/>
            <a:ext cx="307288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dirty="0">
                <a:solidFill>
                  <a:srgbClr val="3333FF"/>
                </a:solidFill>
                <a:latin typeface="Arial" panose="020B0604020202020204" pitchFamily="34" charset="0"/>
              </a:rPr>
              <a:t>0.2</a:t>
            </a:r>
            <a:endParaRPr lang="en-GB" sz="11500" dirty="0"/>
          </a:p>
        </p:txBody>
      </p:sp>
    </p:spTree>
    <p:extLst>
      <p:ext uri="{BB962C8B-B14F-4D97-AF65-F5344CB8AC3E}">
        <p14:creationId xmlns:p14="http://schemas.microsoft.com/office/powerpoint/2010/main" val="4004516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71274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dirty="0">
                <a:solidFill>
                  <a:srgbClr val="000000"/>
                </a:solidFill>
                <a:latin typeface="Arial" panose="020B0604020202020204" pitchFamily="34" charset="0"/>
              </a:rPr>
              <a:t>What is the multiplier</a:t>
            </a:r>
            <a:r>
              <a:rPr lang="en-GB" sz="4800" dirty="0">
                <a:latin typeface="Arial" panose="020B0604020202020204" pitchFamily="34" charset="0"/>
              </a:rPr>
              <a:t> for calculating…..</a:t>
            </a:r>
            <a:r>
              <a:rPr lang="en-GB" sz="4800" dirty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4563448" y="1553711"/>
            <a:ext cx="3350466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dirty="0">
                <a:solidFill>
                  <a:srgbClr val="3333FF"/>
                </a:solidFill>
                <a:latin typeface="Arial" panose="020B0604020202020204" pitchFamily="34" charset="0"/>
              </a:rPr>
              <a:t>2</a:t>
            </a:r>
            <a:r>
              <a:rPr lang="en-GB" sz="11500" i="0" u="none" strike="noStrike" dirty="0">
                <a:solidFill>
                  <a:srgbClr val="3333FF"/>
                </a:solidFill>
                <a:effectLst/>
                <a:latin typeface="Arial" panose="020B0604020202020204" pitchFamily="34" charset="0"/>
              </a:rPr>
              <a:t>%</a:t>
            </a:r>
            <a:endParaRPr lang="en-GB" sz="11500" dirty="0"/>
          </a:p>
        </p:txBody>
      </p:sp>
      <p:sp>
        <p:nvSpPr>
          <p:cNvPr id="11" name="Rectangle 10"/>
          <p:cNvSpPr/>
          <p:nvPr/>
        </p:nvSpPr>
        <p:spPr>
          <a:xfrm>
            <a:off x="4488803" y="4042757"/>
            <a:ext cx="307288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dirty="0">
                <a:solidFill>
                  <a:srgbClr val="3333FF"/>
                </a:solidFill>
                <a:latin typeface="Arial" panose="020B0604020202020204" pitchFamily="34" charset="0"/>
              </a:rPr>
              <a:t>0.02</a:t>
            </a:r>
            <a:endParaRPr lang="en-GB" sz="11500" dirty="0"/>
          </a:p>
        </p:txBody>
      </p:sp>
    </p:spTree>
    <p:extLst>
      <p:ext uri="{BB962C8B-B14F-4D97-AF65-F5344CB8AC3E}">
        <p14:creationId xmlns:p14="http://schemas.microsoft.com/office/powerpoint/2010/main" val="1975153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71274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dirty="0">
                <a:solidFill>
                  <a:srgbClr val="000000"/>
                </a:solidFill>
                <a:latin typeface="Arial" panose="020B0604020202020204" pitchFamily="34" charset="0"/>
              </a:rPr>
              <a:t>What is the multiplier</a:t>
            </a:r>
            <a:r>
              <a:rPr lang="en-GB" sz="4800" dirty="0">
                <a:latin typeface="Arial" panose="020B0604020202020204" pitchFamily="34" charset="0"/>
              </a:rPr>
              <a:t> for calculating…..</a:t>
            </a:r>
            <a:r>
              <a:rPr lang="en-GB" sz="4800" dirty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3935186" y="1553711"/>
            <a:ext cx="4435928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dirty="0">
                <a:solidFill>
                  <a:srgbClr val="3333FF"/>
                </a:solidFill>
                <a:latin typeface="Arial" panose="020B0604020202020204" pitchFamily="34" charset="0"/>
              </a:rPr>
              <a:t>2.5</a:t>
            </a:r>
            <a:r>
              <a:rPr lang="en-GB" sz="11500" i="0" u="none" strike="noStrike" dirty="0">
                <a:solidFill>
                  <a:srgbClr val="3333FF"/>
                </a:solidFill>
                <a:effectLst/>
                <a:latin typeface="Arial" panose="020B0604020202020204" pitchFamily="34" charset="0"/>
              </a:rPr>
              <a:t>%</a:t>
            </a:r>
            <a:endParaRPr lang="en-GB" sz="11500" dirty="0"/>
          </a:p>
        </p:txBody>
      </p:sp>
      <p:sp>
        <p:nvSpPr>
          <p:cNvPr id="11" name="Rectangle 10"/>
          <p:cNvSpPr/>
          <p:nvPr/>
        </p:nvSpPr>
        <p:spPr>
          <a:xfrm>
            <a:off x="3935186" y="3966557"/>
            <a:ext cx="4426597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dirty="0">
                <a:solidFill>
                  <a:srgbClr val="3333FF"/>
                </a:solidFill>
                <a:latin typeface="Arial" panose="020B0604020202020204" pitchFamily="34" charset="0"/>
              </a:rPr>
              <a:t>0.025</a:t>
            </a:r>
            <a:endParaRPr lang="en-GB" sz="11500" dirty="0"/>
          </a:p>
        </p:txBody>
      </p:sp>
    </p:spTree>
    <p:extLst>
      <p:ext uri="{BB962C8B-B14F-4D97-AF65-F5344CB8AC3E}">
        <p14:creationId xmlns:p14="http://schemas.microsoft.com/office/powerpoint/2010/main" val="4089461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71274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dirty="0">
                <a:solidFill>
                  <a:srgbClr val="000000"/>
                </a:solidFill>
                <a:latin typeface="Arial" panose="020B0604020202020204" pitchFamily="34" charset="0"/>
              </a:rPr>
              <a:t>What is the multiplier</a:t>
            </a:r>
            <a:r>
              <a:rPr lang="en-GB" sz="4800" dirty="0">
                <a:latin typeface="Arial" panose="020B0604020202020204" pitchFamily="34" charset="0"/>
              </a:rPr>
              <a:t> for calculating…..</a:t>
            </a:r>
            <a:r>
              <a:rPr lang="en-GB" sz="4800" dirty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3935186" y="1553711"/>
            <a:ext cx="4435928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dirty="0">
                <a:solidFill>
                  <a:srgbClr val="3333FF"/>
                </a:solidFill>
                <a:latin typeface="Arial" panose="020B0604020202020204" pitchFamily="34" charset="0"/>
              </a:rPr>
              <a:t>70</a:t>
            </a:r>
            <a:r>
              <a:rPr lang="en-GB" sz="11500" i="0" u="none" strike="noStrike" dirty="0">
                <a:solidFill>
                  <a:srgbClr val="3333FF"/>
                </a:solidFill>
                <a:effectLst/>
                <a:latin typeface="Arial" panose="020B0604020202020204" pitchFamily="34" charset="0"/>
              </a:rPr>
              <a:t>%</a:t>
            </a:r>
            <a:endParaRPr lang="en-GB" sz="11500" dirty="0"/>
          </a:p>
        </p:txBody>
      </p:sp>
      <p:sp>
        <p:nvSpPr>
          <p:cNvPr id="11" name="Rectangle 10"/>
          <p:cNvSpPr/>
          <p:nvPr/>
        </p:nvSpPr>
        <p:spPr>
          <a:xfrm>
            <a:off x="3935186" y="3966557"/>
            <a:ext cx="4426597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dirty="0">
                <a:solidFill>
                  <a:srgbClr val="3333FF"/>
                </a:solidFill>
                <a:latin typeface="Arial" panose="020B0604020202020204" pitchFamily="34" charset="0"/>
              </a:rPr>
              <a:t>0.70</a:t>
            </a:r>
            <a:endParaRPr lang="en-GB" sz="11500" dirty="0"/>
          </a:p>
        </p:txBody>
      </p:sp>
    </p:spTree>
    <p:extLst>
      <p:ext uri="{BB962C8B-B14F-4D97-AF65-F5344CB8AC3E}">
        <p14:creationId xmlns:p14="http://schemas.microsoft.com/office/powerpoint/2010/main" val="2623823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71274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dirty="0">
                <a:solidFill>
                  <a:srgbClr val="000000"/>
                </a:solidFill>
                <a:latin typeface="Arial" panose="020B0604020202020204" pitchFamily="34" charset="0"/>
              </a:rPr>
              <a:t>What is the multiplier</a:t>
            </a:r>
            <a:r>
              <a:rPr lang="en-GB" sz="4800" dirty="0">
                <a:latin typeface="Arial" panose="020B0604020202020204" pitchFamily="34" charset="0"/>
              </a:rPr>
              <a:t> for calculating…..</a:t>
            </a:r>
            <a:r>
              <a:rPr lang="en-GB" sz="4800" dirty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3935186" y="1553711"/>
            <a:ext cx="4435928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dirty="0">
                <a:solidFill>
                  <a:srgbClr val="3333FF"/>
                </a:solidFill>
                <a:latin typeface="Arial" panose="020B0604020202020204" pitchFamily="34" charset="0"/>
              </a:rPr>
              <a:t>43</a:t>
            </a:r>
            <a:r>
              <a:rPr lang="en-GB" sz="11500" i="0" u="none" strike="noStrike" dirty="0">
                <a:solidFill>
                  <a:srgbClr val="3333FF"/>
                </a:solidFill>
                <a:effectLst/>
                <a:latin typeface="Arial" panose="020B0604020202020204" pitchFamily="34" charset="0"/>
              </a:rPr>
              <a:t>%</a:t>
            </a:r>
            <a:endParaRPr lang="en-GB" sz="11500" dirty="0"/>
          </a:p>
        </p:txBody>
      </p:sp>
      <p:sp>
        <p:nvSpPr>
          <p:cNvPr id="11" name="Rectangle 10"/>
          <p:cNvSpPr/>
          <p:nvPr/>
        </p:nvSpPr>
        <p:spPr>
          <a:xfrm>
            <a:off x="3935186" y="3966557"/>
            <a:ext cx="4426597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dirty="0">
                <a:solidFill>
                  <a:srgbClr val="3333FF"/>
                </a:solidFill>
                <a:latin typeface="Arial" panose="020B0604020202020204" pitchFamily="34" charset="0"/>
              </a:rPr>
              <a:t>0.43</a:t>
            </a:r>
            <a:endParaRPr lang="en-GB" sz="11500" dirty="0"/>
          </a:p>
        </p:txBody>
      </p:sp>
    </p:spTree>
    <p:extLst>
      <p:ext uri="{BB962C8B-B14F-4D97-AF65-F5344CB8AC3E}">
        <p14:creationId xmlns:p14="http://schemas.microsoft.com/office/powerpoint/2010/main" val="349024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71274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dirty="0">
                <a:solidFill>
                  <a:srgbClr val="000000"/>
                </a:solidFill>
                <a:latin typeface="Arial" panose="020B0604020202020204" pitchFamily="34" charset="0"/>
              </a:rPr>
              <a:t>What is the multiplier</a:t>
            </a:r>
            <a:r>
              <a:rPr lang="en-GB" sz="4800" dirty="0">
                <a:latin typeface="Arial" panose="020B0604020202020204" pitchFamily="34" charset="0"/>
              </a:rPr>
              <a:t> for calculating…..</a:t>
            </a:r>
            <a:r>
              <a:rPr lang="en-GB" sz="4800" dirty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3935186" y="1553711"/>
            <a:ext cx="4435928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dirty="0">
                <a:solidFill>
                  <a:srgbClr val="3333FF"/>
                </a:solidFill>
                <a:latin typeface="Arial" panose="020B0604020202020204" pitchFamily="34" charset="0"/>
              </a:rPr>
              <a:t>120</a:t>
            </a:r>
            <a:r>
              <a:rPr lang="en-GB" sz="11500" i="0" u="none" strike="noStrike" dirty="0">
                <a:solidFill>
                  <a:srgbClr val="3333FF"/>
                </a:solidFill>
                <a:effectLst/>
                <a:latin typeface="Arial" panose="020B0604020202020204" pitchFamily="34" charset="0"/>
              </a:rPr>
              <a:t>%</a:t>
            </a:r>
            <a:endParaRPr lang="en-GB" sz="11500" dirty="0"/>
          </a:p>
        </p:txBody>
      </p:sp>
      <p:sp>
        <p:nvSpPr>
          <p:cNvPr id="11" name="Rectangle 10"/>
          <p:cNvSpPr/>
          <p:nvPr/>
        </p:nvSpPr>
        <p:spPr>
          <a:xfrm>
            <a:off x="3935186" y="3966557"/>
            <a:ext cx="4426597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dirty="0">
                <a:solidFill>
                  <a:srgbClr val="3333FF"/>
                </a:solidFill>
                <a:latin typeface="Arial" panose="020B0604020202020204" pitchFamily="34" charset="0"/>
              </a:rPr>
              <a:t>1.2</a:t>
            </a:r>
            <a:endParaRPr lang="en-GB" sz="11500" dirty="0"/>
          </a:p>
        </p:txBody>
      </p:sp>
    </p:spTree>
    <p:extLst>
      <p:ext uri="{BB962C8B-B14F-4D97-AF65-F5344CB8AC3E}">
        <p14:creationId xmlns:p14="http://schemas.microsoft.com/office/powerpoint/2010/main" val="447953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206</Words>
  <Application>Microsoft Office PowerPoint</Application>
  <PresentationFormat>Widescreen</PresentationFormat>
  <Paragraphs>54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10</cp:revision>
  <dcterms:created xsi:type="dcterms:W3CDTF">2016-01-17T17:09:19Z</dcterms:created>
  <dcterms:modified xsi:type="dcterms:W3CDTF">2021-10-25T11:56:16Z</dcterms:modified>
</cp:coreProperties>
</file>