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1B6443-BB98-4DD4-BC98-D547C1424C29}" v="8" dt="2026-01-21T04:31:14.72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9" autoAdjust="0"/>
    <p:restoredTop sz="94660"/>
  </p:normalViewPr>
  <p:slideViewPr>
    <p:cSldViewPr snapToGrid="0">
      <p:cViewPr varScale="1">
        <p:scale>
          <a:sx n="78" d="100"/>
          <a:sy n="78" d="100"/>
        </p:scale>
        <p:origin x="72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modSld">
      <pc:chgData name="Stewart Gale" userId="3647ddd2-6040-41ae-a96d-232c23482af8" providerId="ADAL" clId="{163176A0-02FC-47D8-8D6B-77EA423298B5}" dt="2026-01-21T04:31:14.729" v="7"/>
      <pc:docMkLst>
        <pc:docMk/>
      </pc:docMkLst>
      <pc:sldChg chg="modAnim">
        <pc:chgData name="Stewart Gale" userId="3647ddd2-6040-41ae-a96d-232c23482af8" providerId="ADAL" clId="{163176A0-02FC-47D8-8D6B-77EA423298B5}" dt="2026-01-21T04:31:14.729" v="7"/>
        <pc:sldMkLst>
          <pc:docMk/>
          <pc:sldMk cId="362131117" sldId="25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32410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87347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99368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0782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2102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3601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125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5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0672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377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035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79065-5184-42CB-9946-28017A053273}" type="datetimeFigureOut">
              <a:rPr lang="en-GB" smtClean="0"/>
              <a:t>21/01/2026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558828-8484-4154-826F-E4A8E841C8B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93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4A107D-D0D0-153B-1B05-7AE4BA9A5B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711BD3C-2AC4-5BDD-D047-C9E398A3EC76}"/>
              </a:ext>
            </a:extLst>
          </p:cNvPr>
          <p:cNvSpPr/>
          <p:nvPr/>
        </p:nvSpPr>
        <p:spPr>
          <a:xfrm>
            <a:off x="254296" y="476389"/>
            <a:ext cx="5313747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100" dirty="0"/>
          </a:p>
          <a:p>
            <a:r>
              <a:rPr lang="en-GB" sz="4000" b="1" dirty="0"/>
              <a:t>a) </a:t>
            </a:r>
            <a:r>
              <a:rPr lang="en-GB" sz="4000" dirty="0"/>
              <a:t>6, 17, 34, 57, 86, ...</a:t>
            </a:r>
          </a:p>
          <a:p>
            <a:r>
              <a:rPr lang="en-GB" sz="4000" dirty="0"/>
              <a:t> </a:t>
            </a:r>
          </a:p>
          <a:p>
            <a:r>
              <a:rPr lang="en-GB" sz="4000" b="1" dirty="0"/>
              <a:t>b) </a:t>
            </a:r>
            <a:r>
              <a:rPr lang="en-GB" sz="4000" dirty="0">
                <a:solidFill>
                  <a:srgbClr val="FF0000"/>
                </a:solidFill>
              </a:rPr>
              <a:t>2, 9, 22, 41, 66, ... </a:t>
            </a:r>
          </a:p>
          <a:p>
            <a:endParaRPr lang="en-GB" sz="4000" dirty="0"/>
          </a:p>
          <a:p>
            <a:r>
              <a:rPr lang="en-GB" sz="4000" b="1" dirty="0"/>
              <a:t>c) </a:t>
            </a:r>
            <a:r>
              <a:rPr lang="en-GB" sz="4000" dirty="0"/>
              <a:t>5, 14, 27, 44, 65, ...</a:t>
            </a:r>
          </a:p>
          <a:p>
            <a:endParaRPr lang="en-GB" sz="4000" dirty="0"/>
          </a:p>
          <a:p>
            <a:r>
              <a:rPr lang="en-GB" sz="4000" b="1" dirty="0"/>
              <a:t>d) </a:t>
            </a:r>
            <a:r>
              <a:rPr lang="pt-BR" sz="4000" dirty="0">
                <a:solidFill>
                  <a:srgbClr val="FF0000"/>
                </a:solidFill>
              </a:rPr>
              <a:t>3, 9, 17, 27, 39, 53, . . </a:t>
            </a:r>
            <a:endParaRPr lang="en-GB" sz="4000" dirty="0">
              <a:solidFill>
                <a:srgbClr val="FF0000"/>
              </a:solidFill>
            </a:endParaRPr>
          </a:p>
          <a:p>
            <a:endParaRPr lang="en-GB" sz="4000" dirty="0"/>
          </a:p>
          <a:p>
            <a:r>
              <a:rPr lang="en-GB" sz="4000" b="1" dirty="0"/>
              <a:t>e) </a:t>
            </a:r>
            <a:r>
              <a:rPr lang="en-GB" sz="4000" dirty="0"/>
              <a:t>2, 12, 26, 44, 66, ...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1DE5A2B-ED77-2AD1-9982-8037365FC651}"/>
              </a:ext>
            </a:extLst>
          </p:cNvPr>
          <p:cNvSpPr/>
          <p:nvPr/>
        </p:nvSpPr>
        <p:spPr>
          <a:xfrm>
            <a:off x="5785784" y="638447"/>
            <a:ext cx="60143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b="1" dirty="0"/>
              <a:t>f) </a:t>
            </a:r>
            <a:r>
              <a:rPr lang="en-GB" sz="4000" dirty="0">
                <a:solidFill>
                  <a:srgbClr val="FF0000"/>
                </a:solidFill>
              </a:rPr>
              <a:t>14, 67, 122, 179, 238, . . .</a:t>
            </a:r>
          </a:p>
          <a:p>
            <a:pPr lvl="0"/>
            <a:endParaRPr lang="en-GB" sz="4000" dirty="0">
              <a:solidFill>
                <a:prstClr val="black"/>
              </a:solidFill>
            </a:endParaRPr>
          </a:p>
          <a:p>
            <a:r>
              <a:rPr lang="pt-BR" sz="4000" b="1" dirty="0">
                <a:solidFill>
                  <a:prstClr val="black"/>
                </a:solidFill>
              </a:rPr>
              <a:t>g)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−19, −15, −9, −1, 9, …</a:t>
            </a:r>
            <a:endParaRPr lang="en-GB" sz="4000" dirty="0"/>
          </a:p>
          <a:p>
            <a:pPr lvl="0"/>
            <a:endParaRPr lang="pt-BR" sz="4000" dirty="0">
              <a:solidFill>
                <a:prstClr val="black"/>
              </a:solidFill>
            </a:endParaRPr>
          </a:p>
          <a:p>
            <a:pPr lvl="0"/>
            <a:r>
              <a:rPr lang="pt-BR" sz="4000" b="1" dirty="0"/>
              <a:t>h) </a:t>
            </a:r>
            <a:r>
              <a:rPr lang="pt-BR" sz="4000" dirty="0">
                <a:solidFill>
                  <a:srgbClr val="FF0000"/>
                </a:solidFill>
              </a:rPr>
              <a:t>−2, 4, 14, 28, 46, 68, . . . </a:t>
            </a:r>
          </a:p>
          <a:p>
            <a:pPr lvl="0"/>
            <a:endParaRPr lang="pt-BR" sz="4000" dirty="0">
              <a:solidFill>
                <a:prstClr val="black"/>
              </a:solidFill>
            </a:endParaRPr>
          </a:p>
          <a:p>
            <a:pPr lvl="0"/>
            <a:r>
              <a:rPr lang="pt-BR" sz="4000" b="1" dirty="0">
                <a:solidFill>
                  <a:prstClr val="black"/>
                </a:solidFill>
              </a:rPr>
              <a:t>i) </a:t>
            </a:r>
            <a:r>
              <a:rPr lang="pt-BR" sz="4000" dirty="0">
                <a:solidFill>
                  <a:prstClr val="black"/>
                </a:solidFill>
              </a:rPr>
              <a:t>1, 5, 15, 31, 53, 81, . . . 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880916-5C34-911B-B13F-38914A85CB54}"/>
              </a:ext>
            </a:extLst>
          </p:cNvPr>
          <p:cNvSpPr/>
          <p:nvPr/>
        </p:nvSpPr>
        <p:spPr>
          <a:xfrm>
            <a:off x="0" y="9526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dirty="0">
                <a:solidFill>
                  <a:prstClr val="black"/>
                </a:solidFill>
              </a:rPr>
              <a:t>Find the formula for the nth term of the following sequences:</a:t>
            </a:r>
            <a:endParaRPr lang="en-GB" sz="11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329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31571" y="2090057"/>
            <a:ext cx="79629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899319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4296" y="476389"/>
            <a:ext cx="5313747" cy="5801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1100" dirty="0"/>
          </a:p>
          <a:p>
            <a:r>
              <a:rPr lang="en-GB" sz="4000" b="1" dirty="0"/>
              <a:t>a) </a:t>
            </a:r>
            <a:r>
              <a:rPr lang="en-GB" sz="4000" dirty="0"/>
              <a:t>6, 17, 34, 57, 86, ...</a:t>
            </a:r>
          </a:p>
          <a:p>
            <a:r>
              <a:rPr lang="en-GB" sz="4000" dirty="0"/>
              <a:t> </a:t>
            </a:r>
          </a:p>
          <a:p>
            <a:r>
              <a:rPr lang="en-GB" sz="4000" b="1" dirty="0"/>
              <a:t>b) </a:t>
            </a:r>
            <a:r>
              <a:rPr lang="en-GB" sz="4000" dirty="0">
                <a:solidFill>
                  <a:srgbClr val="FF0000"/>
                </a:solidFill>
              </a:rPr>
              <a:t>2, 9, 22, 41, 66, ... </a:t>
            </a:r>
          </a:p>
          <a:p>
            <a:endParaRPr lang="en-GB" sz="4000" dirty="0"/>
          </a:p>
          <a:p>
            <a:r>
              <a:rPr lang="en-GB" sz="4000" b="1" dirty="0"/>
              <a:t>c) </a:t>
            </a:r>
            <a:r>
              <a:rPr lang="en-GB" sz="4000" dirty="0"/>
              <a:t>5, 14, 27, 44, 65, ...</a:t>
            </a:r>
          </a:p>
          <a:p>
            <a:endParaRPr lang="en-GB" sz="4000" dirty="0"/>
          </a:p>
          <a:p>
            <a:r>
              <a:rPr lang="en-GB" sz="4000" b="1" dirty="0"/>
              <a:t>d) </a:t>
            </a:r>
            <a:r>
              <a:rPr lang="pt-BR" sz="4000" dirty="0">
                <a:solidFill>
                  <a:srgbClr val="FF0000"/>
                </a:solidFill>
              </a:rPr>
              <a:t>3, 9, 17, 27, 39, 53, . . </a:t>
            </a:r>
            <a:endParaRPr lang="en-GB" sz="4000" dirty="0">
              <a:solidFill>
                <a:srgbClr val="FF0000"/>
              </a:solidFill>
            </a:endParaRPr>
          </a:p>
          <a:p>
            <a:endParaRPr lang="en-GB" sz="4000" dirty="0"/>
          </a:p>
          <a:p>
            <a:r>
              <a:rPr lang="en-GB" sz="4000" b="1" dirty="0"/>
              <a:t>e) </a:t>
            </a:r>
            <a:r>
              <a:rPr lang="en-GB" sz="4000" dirty="0"/>
              <a:t>2, 12, 26, 44, 66, ... </a:t>
            </a:r>
          </a:p>
        </p:txBody>
      </p:sp>
      <p:sp>
        <p:nvSpPr>
          <p:cNvPr id="2" name="Rectangle 1"/>
          <p:cNvSpPr/>
          <p:nvPr/>
        </p:nvSpPr>
        <p:spPr>
          <a:xfrm>
            <a:off x="5785784" y="638447"/>
            <a:ext cx="601432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4000" b="1" dirty="0"/>
              <a:t>f) </a:t>
            </a:r>
            <a:r>
              <a:rPr lang="en-GB" sz="4000" dirty="0">
                <a:solidFill>
                  <a:srgbClr val="FF0000"/>
                </a:solidFill>
              </a:rPr>
              <a:t>14, 67, 122, 179, 238, . . .</a:t>
            </a:r>
          </a:p>
          <a:p>
            <a:pPr lvl="0"/>
            <a:endParaRPr lang="en-GB" sz="4000" dirty="0">
              <a:solidFill>
                <a:prstClr val="black"/>
              </a:solidFill>
            </a:endParaRPr>
          </a:p>
          <a:p>
            <a:r>
              <a:rPr lang="pt-BR" sz="4000" b="1" dirty="0">
                <a:solidFill>
                  <a:prstClr val="black"/>
                </a:solidFill>
              </a:rPr>
              <a:t>g) </a:t>
            </a: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−19, −15, −9, −1, 9, …</a:t>
            </a:r>
            <a:endParaRPr lang="en-GB" sz="4000" dirty="0"/>
          </a:p>
          <a:p>
            <a:pPr lvl="0"/>
            <a:endParaRPr lang="pt-BR" sz="4000" dirty="0">
              <a:solidFill>
                <a:prstClr val="black"/>
              </a:solidFill>
            </a:endParaRPr>
          </a:p>
          <a:p>
            <a:pPr lvl="0"/>
            <a:r>
              <a:rPr lang="pt-BR" sz="4000" b="1" dirty="0"/>
              <a:t>h) </a:t>
            </a:r>
            <a:r>
              <a:rPr lang="pt-BR" sz="4000" dirty="0">
                <a:solidFill>
                  <a:srgbClr val="FF0000"/>
                </a:solidFill>
              </a:rPr>
              <a:t>−2, 4, 14, 28, 46, 68, . . . </a:t>
            </a:r>
          </a:p>
          <a:p>
            <a:pPr lvl="0"/>
            <a:endParaRPr lang="pt-BR" sz="4000" dirty="0">
              <a:solidFill>
                <a:prstClr val="black"/>
              </a:solidFill>
            </a:endParaRPr>
          </a:p>
          <a:p>
            <a:pPr lvl="0"/>
            <a:r>
              <a:rPr lang="pt-BR" sz="4000" b="1" dirty="0">
                <a:solidFill>
                  <a:prstClr val="black"/>
                </a:solidFill>
              </a:rPr>
              <a:t>i) </a:t>
            </a:r>
            <a:r>
              <a:rPr lang="pt-BR" sz="4000" dirty="0">
                <a:solidFill>
                  <a:prstClr val="black"/>
                </a:solidFill>
              </a:rPr>
              <a:t>1, 5, 15, 31, 53, 81, . . . </a:t>
            </a:r>
            <a:endParaRPr lang="en-GB" sz="40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9526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3600" dirty="0">
                <a:solidFill>
                  <a:prstClr val="black"/>
                </a:solidFill>
              </a:rPr>
              <a:t>Find the formula for the nth term of the following sequences:</a:t>
            </a:r>
            <a:endParaRPr lang="en-GB" sz="1100" dirty="0">
              <a:solidFill>
                <a:prstClr val="black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932291" y="1262652"/>
            <a:ext cx="27446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3n</a:t>
            </a:r>
            <a:r>
              <a:rPr lang="en-GB" sz="4000" b="1" baseline="30000" dirty="0"/>
              <a:t>2</a:t>
            </a:r>
            <a:r>
              <a:rPr lang="en-GB" sz="4000" b="1" dirty="0"/>
              <a:t> + 2n + 1</a:t>
            </a:r>
          </a:p>
        </p:txBody>
      </p:sp>
      <p:sp>
        <p:nvSpPr>
          <p:cNvPr id="6" name="Rectangle 5"/>
          <p:cNvSpPr/>
          <p:nvPr/>
        </p:nvSpPr>
        <p:spPr>
          <a:xfrm>
            <a:off x="9363755" y="2423541"/>
            <a:ext cx="243635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n</a:t>
            </a:r>
            <a:r>
              <a:rPr lang="en-GB" sz="4000" b="1" baseline="30000" dirty="0">
                <a:solidFill>
                  <a:srgbClr val="FF0000"/>
                </a:solidFill>
              </a:rPr>
              <a:t>2</a:t>
            </a:r>
            <a:r>
              <a:rPr lang="en-GB" sz="4000" b="1" dirty="0">
                <a:solidFill>
                  <a:srgbClr val="FF0000"/>
                </a:solidFill>
              </a:rPr>
              <a:t> + n − 21 </a:t>
            </a:r>
          </a:p>
        </p:txBody>
      </p:sp>
      <p:sp>
        <p:nvSpPr>
          <p:cNvPr id="7" name="Rectangle 6"/>
          <p:cNvSpPr/>
          <p:nvPr/>
        </p:nvSpPr>
        <p:spPr>
          <a:xfrm>
            <a:off x="3926140" y="3749243"/>
            <a:ext cx="18961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2n</a:t>
            </a:r>
            <a:r>
              <a:rPr lang="en-GB" sz="4000" b="1" baseline="30000" dirty="0"/>
              <a:t>2</a:t>
            </a:r>
            <a:r>
              <a:rPr lang="en-GB" sz="4000" b="1" dirty="0"/>
              <a:t> + 3n</a:t>
            </a:r>
          </a:p>
        </p:txBody>
      </p:sp>
      <p:sp>
        <p:nvSpPr>
          <p:cNvPr id="8" name="Rectangle 7"/>
          <p:cNvSpPr/>
          <p:nvPr/>
        </p:nvSpPr>
        <p:spPr>
          <a:xfrm>
            <a:off x="2733144" y="2453983"/>
            <a:ext cx="26607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3n</a:t>
            </a:r>
            <a:r>
              <a:rPr lang="en-GB" sz="4000" b="1" baseline="30000" dirty="0"/>
              <a:t>2</a:t>
            </a:r>
            <a:r>
              <a:rPr lang="en-GB" sz="4000" b="1" dirty="0"/>
              <a:t> − 2n + 1 </a:t>
            </a:r>
            <a:endParaRPr lang="en-GB" sz="4000" dirty="0"/>
          </a:p>
        </p:txBody>
      </p:sp>
      <p:sp>
        <p:nvSpPr>
          <p:cNvPr id="9" name="Rectangle 8"/>
          <p:cNvSpPr/>
          <p:nvPr/>
        </p:nvSpPr>
        <p:spPr>
          <a:xfrm>
            <a:off x="3242927" y="6093065"/>
            <a:ext cx="27823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/>
              <a:t>2n</a:t>
            </a:r>
            <a:r>
              <a:rPr lang="en-GB" sz="4000" b="1" baseline="30000" dirty="0"/>
              <a:t>2</a:t>
            </a:r>
            <a:r>
              <a:rPr lang="en-GB" sz="4000" b="1" dirty="0"/>
              <a:t> + 4n − 4 </a:t>
            </a:r>
          </a:p>
        </p:txBody>
      </p:sp>
      <p:sp>
        <p:nvSpPr>
          <p:cNvPr id="10" name="Rectangle 9"/>
          <p:cNvSpPr/>
          <p:nvPr/>
        </p:nvSpPr>
        <p:spPr>
          <a:xfrm>
            <a:off x="9010609" y="1223202"/>
            <a:ext cx="29854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4000" b="1" dirty="0">
                <a:solidFill>
                  <a:srgbClr val="FF0000"/>
                </a:solidFill>
              </a:rPr>
              <a:t>n</a:t>
            </a:r>
            <a:r>
              <a:rPr lang="en-GB" sz="4000" b="1" baseline="30000" dirty="0">
                <a:solidFill>
                  <a:srgbClr val="FF0000"/>
                </a:solidFill>
              </a:rPr>
              <a:t>2</a:t>
            </a:r>
            <a:r>
              <a:rPr lang="en-GB" sz="4000" b="1" dirty="0">
                <a:solidFill>
                  <a:srgbClr val="FF0000"/>
                </a:solidFill>
              </a:rPr>
              <a:t> + 50n − 37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76729" y="4921154"/>
            <a:ext cx="250905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n</a:t>
            </a:r>
            <a:r>
              <a:rPr lang="pt-BR" sz="4000" b="1" baseline="30000" dirty="0">
                <a:solidFill>
                  <a:srgbClr val="FF0000"/>
                </a:solidFill>
              </a:rPr>
              <a:t>2</a:t>
            </a:r>
            <a:r>
              <a:rPr lang="pt-BR" sz="4000" b="1" dirty="0">
                <a:solidFill>
                  <a:srgbClr val="FF0000"/>
                </a:solidFill>
              </a:rPr>
              <a:t> + 3n − 1 </a:t>
            </a:r>
            <a:endParaRPr lang="en-GB" sz="40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824317" y="3694468"/>
            <a:ext cx="18179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2n</a:t>
            </a:r>
            <a:r>
              <a:rPr lang="pt-BR" sz="4000" b="1" baseline="30000" dirty="0">
                <a:solidFill>
                  <a:srgbClr val="FF0000"/>
                </a:solidFill>
              </a:rPr>
              <a:t>2</a:t>
            </a:r>
            <a:r>
              <a:rPr lang="pt-BR" sz="4000" b="1" dirty="0">
                <a:solidFill>
                  <a:srgbClr val="FF0000"/>
                </a:solidFill>
              </a:rPr>
              <a:t> − 4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33218" y="5004358"/>
            <a:ext cx="27437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b="1" dirty="0"/>
              <a:t>3n</a:t>
            </a:r>
            <a:r>
              <a:rPr lang="pt-BR" sz="4000" b="1" baseline="30000" dirty="0"/>
              <a:t>2</a:t>
            </a:r>
            <a:r>
              <a:rPr lang="pt-BR" sz="4000" b="1" dirty="0"/>
              <a:t> − 5n + 3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362131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338</Words>
  <Application>Microsoft Office PowerPoint</Application>
  <PresentationFormat>Widescreen</PresentationFormat>
  <Paragraphs>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10</cp:revision>
  <dcterms:created xsi:type="dcterms:W3CDTF">2015-10-25T09:28:07Z</dcterms:created>
  <dcterms:modified xsi:type="dcterms:W3CDTF">2026-01-21T04:31:17Z</dcterms:modified>
</cp:coreProperties>
</file>