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9" r:id="rId2"/>
    <p:sldId id="257" r:id="rId3"/>
    <p:sldId id="258" r:id="rId4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D14D2E8A-D8AF-4102-A38F-58E11B3C9CFB}" v="105" dt="2021-03-17T11:06:09.050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7015" autoAdjust="0"/>
    <p:restoredTop sz="94660"/>
  </p:normalViewPr>
  <p:slideViewPr>
    <p:cSldViewPr snapToGrid="0">
      <p:cViewPr varScale="1">
        <p:scale>
          <a:sx n="86" d="100"/>
          <a:sy n="86" d="100"/>
        </p:scale>
        <p:origin x="48" y="201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10" Type="http://schemas.microsoft.com/office/2015/10/relationships/revisionInfo" Target="revisionInfo.xml"/><Relationship Id="rId4" Type="http://schemas.openxmlformats.org/officeDocument/2006/relationships/slide" Target="slides/slide3.xml"/><Relationship Id="rId9" Type="http://schemas.microsoft.com/office/2016/11/relationships/changesInfo" Target="changesInfos/changesInfo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Stewart Gale" userId="3647ddd2-6040-41ae-a96d-232c23482af8" providerId="ADAL" clId="{D14D2E8A-D8AF-4102-A38F-58E11B3C9CFB}"/>
    <pc:docChg chg="undo custSel addSld delSld modSld sldOrd">
      <pc:chgData name="Stewart Gale" userId="3647ddd2-6040-41ae-a96d-232c23482af8" providerId="ADAL" clId="{D14D2E8A-D8AF-4102-A38F-58E11B3C9CFB}" dt="2021-03-17T11:06:14.620" v="132"/>
      <pc:docMkLst>
        <pc:docMk/>
      </pc:docMkLst>
      <pc:sldChg chg="add del">
        <pc:chgData name="Stewart Gale" userId="3647ddd2-6040-41ae-a96d-232c23482af8" providerId="ADAL" clId="{D14D2E8A-D8AF-4102-A38F-58E11B3C9CFB}" dt="2021-03-15T08:15:13.521" v="11" actId="47"/>
        <pc:sldMkLst>
          <pc:docMk/>
          <pc:sldMk cId="4180545103" sldId="256"/>
        </pc:sldMkLst>
      </pc:sldChg>
      <pc:sldChg chg="ord">
        <pc:chgData name="Stewart Gale" userId="3647ddd2-6040-41ae-a96d-232c23482af8" providerId="ADAL" clId="{D14D2E8A-D8AF-4102-A38F-58E11B3C9CFB}" dt="2021-03-15T08:11:38.510" v="2"/>
        <pc:sldMkLst>
          <pc:docMk/>
          <pc:sldMk cId="707518065" sldId="257"/>
        </pc:sldMkLst>
      </pc:sldChg>
      <pc:sldChg chg="addSp modSp mod ord modAnim">
        <pc:chgData name="Stewart Gale" userId="3647ddd2-6040-41ae-a96d-232c23482af8" providerId="ADAL" clId="{D14D2E8A-D8AF-4102-A38F-58E11B3C9CFB}" dt="2021-03-17T11:06:13.447" v="130"/>
        <pc:sldMkLst>
          <pc:docMk/>
          <pc:sldMk cId="3155409279" sldId="258"/>
        </pc:sldMkLst>
        <pc:spChg chg="add mod">
          <ac:chgData name="Stewart Gale" userId="3647ddd2-6040-41ae-a96d-232c23482af8" providerId="ADAL" clId="{D14D2E8A-D8AF-4102-A38F-58E11B3C9CFB}" dt="2021-03-17T11:04:42.042" v="71" actId="14100"/>
          <ac:spMkLst>
            <pc:docMk/>
            <pc:sldMk cId="3155409279" sldId="258"/>
            <ac:spMk id="2" creationId="{991962CE-070B-4848-B073-F54A3A1586E4}"/>
          </ac:spMkLst>
        </pc:spChg>
        <pc:spChg chg="mod">
          <ac:chgData name="Stewart Gale" userId="3647ddd2-6040-41ae-a96d-232c23482af8" providerId="ADAL" clId="{D14D2E8A-D8AF-4102-A38F-58E11B3C9CFB}" dt="2021-03-15T08:11:36.754" v="0" actId="1076"/>
          <ac:spMkLst>
            <pc:docMk/>
            <pc:sldMk cId="3155409279" sldId="258"/>
            <ac:spMk id="3" creationId="{00000000-0000-0000-0000-000000000000}"/>
          </ac:spMkLst>
        </pc:spChg>
        <pc:spChg chg="add mod">
          <ac:chgData name="Stewart Gale" userId="3647ddd2-6040-41ae-a96d-232c23482af8" providerId="ADAL" clId="{D14D2E8A-D8AF-4102-A38F-58E11B3C9CFB}" dt="2021-03-17T11:04:42.042" v="71" actId="14100"/>
          <ac:spMkLst>
            <pc:docMk/>
            <pc:sldMk cId="3155409279" sldId="258"/>
            <ac:spMk id="4" creationId="{A8F81A70-3CF2-4F8A-81F9-99D91A586E1F}"/>
          </ac:spMkLst>
        </pc:spChg>
        <pc:spChg chg="add mod">
          <ac:chgData name="Stewart Gale" userId="3647ddd2-6040-41ae-a96d-232c23482af8" providerId="ADAL" clId="{D14D2E8A-D8AF-4102-A38F-58E11B3C9CFB}" dt="2021-03-17T11:04:42.042" v="71" actId="14100"/>
          <ac:spMkLst>
            <pc:docMk/>
            <pc:sldMk cId="3155409279" sldId="258"/>
            <ac:spMk id="5" creationId="{17BB8D0F-7F46-46DA-AFFC-5B3E91D56246}"/>
          </ac:spMkLst>
        </pc:spChg>
        <pc:spChg chg="add mod">
          <ac:chgData name="Stewart Gale" userId="3647ddd2-6040-41ae-a96d-232c23482af8" providerId="ADAL" clId="{D14D2E8A-D8AF-4102-A38F-58E11B3C9CFB}" dt="2021-03-17T11:05:09.733" v="95" actId="20577"/>
          <ac:spMkLst>
            <pc:docMk/>
            <pc:sldMk cId="3155409279" sldId="258"/>
            <ac:spMk id="6" creationId="{189BC3DD-73DD-44C9-9F38-544526207CBA}"/>
          </ac:spMkLst>
        </pc:spChg>
        <pc:spChg chg="add mod">
          <ac:chgData name="Stewart Gale" userId="3647ddd2-6040-41ae-a96d-232c23482af8" providerId="ADAL" clId="{D14D2E8A-D8AF-4102-A38F-58E11B3C9CFB}" dt="2021-03-17T11:05:35.462" v="116" actId="20577"/>
          <ac:spMkLst>
            <pc:docMk/>
            <pc:sldMk cId="3155409279" sldId="258"/>
            <ac:spMk id="7" creationId="{EEEB4339-24F7-4787-9145-F0531DCCD508}"/>
          </ac:spMkLst>
        </pc:spChg>
        <pc:spChg chg="add mod">
          <ac:chgData name="Stewart Gale" userId="3647ddd2-6040-41ae-a96d-232c23482af8" providerId="ADAL" clId="{D14D2E8A-D8AF-4102-A38F-58E11B3C9CFB}" dt="2021-03-17T11:05:57.751" v="126" actId="6549"/>
          <ac:spMkLst>
            <pc:docMk/>
            <pc:sldMk cId="3155409279" sldId="258"/>
            <ac:spMk id="8" creationId="{4D4A0281-2764-4AF4-B787-51A003DADC31}"/>
          </ac:spMkLst>
        </pc:spChg>
      </pc:sldChg>
      <pc:sldChg chg="add ord">
        <pc:chgData name="Stewart Gale" userId="3647ddd2-6040-41ae-a96d-232c23482af8" providerId="ADAL" clId="{D14D2E8A-D8AF-4102-A38F-58E11B3C9CFB}" dt="2021-03-17T11:06:14.620" v="132"/>
        <pc:sldMkLst>
          <pc:docMk/>
          <pc:sldMk cId="143623905" sldId="259"/>
        </pc:sldMkLst>
      </pc:sldChg>
      <pc:sldChg chg="add del">
        <pc:chgData name="Stewart Gale" userId="3647ddd2-6040-41ae-a96d-232c23482af8" providerId="ADAL" clId="{D14D2E8A-D8AF-4102-A38F-58E11B3C9CFB}" dt="2021-03-15T08:14:53.002" v="7"/>
        <pc:sldMkLst>
          <pc:docMk/>
          <pc:sldMk cId="303896251" sldId="259"/>
        </pc:sldMkLst>
      </pc:sldChg>
      <pc:sldChg chg="del">
        <pc:chgData name="Stewart Gale" userId="3647ddd2-6040-41ae-a96d-232c23482af8" providerId="ADAL" clId="{D14D2E8A-D8AF-4102-A38F-58E11B3C9CFB}" dt="2021-03-15T08:14:20.471" v="3" actId="47"/>
        <pc:sldMkLst>
          <pc:docMk/>
          <pc:sldMk cId="2307244707" sldId="259"/>
        </pc:sldMkLst>
      </pc:sldChg>
      <pc:sldChg chg="add del">
        <pc:chgData name="Stewart Gale" userId="3647ddd2-6040-41ae-a96d-232c23482af8" providerId="ADAL" clId="{D14D2E8A-D8AF-4102-A38F-58E11B3C9CFB}" dt="2021-03-15T08:15:12.011" v="10" actId="47"/>
        <pc:sldMkLst>
          <pc:docMk/>
          <pc:sldMk cId="2456605439" sldId="260"/>
        </pc:sldMkLst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4B27FD-48E9-4CB3-BDF0-0FC7D3116988}" type="datetimeFigureOut">
              <a:rPr lang="en-GB" smtClean="0"/>
              <a:t>12/11/2021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3B1A7C-4618-4085-932F-F5A40863F2A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6537717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4B27FD-48E9-4CB3-BDF0-0FC7D3116988}" type="datetimeFigureOut">
              <a:rPr lang="en-GB" smtClean="0"/>
              <a:t>12/11/2021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3B1A7C-4618-4085-932F-F5A40863F2A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3256752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4B27FD-48E9-4CB3-BDF0-0FC7D3116988}" type="datetimeFigureOut">
              <a:rPr lang="en-GB" smtClean="0"/>
              <a:t>12/11/2021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3B1A7C-4618-4085-932F-F5A40863F2A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8118309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4B27FD-48E9-4CB3-BDF0-0FC7D3116988}" type="datetimeFigureOut">
              <a:rPr lang="en-GB" smtClean="0"/>
              <a:t>12/11/2021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3B1A7C-4618-4085-932F-F5A40863F2A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5788981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4B27FD-48E9-4CB3-BDF0-0FC7D3116988}" type="datetimeFigureOut">
              <a:rPr lang="en-GB" smtClean="0"/>
              <a:t>12/11/2021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3B1A7C-4618-4085-932F-F5A40863F2A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7798550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4B27FD-48E9-4CB3-BDF0-0FC7D3116988}" type="datetimeFigureOut">
              <a:rPr lang="en-GB" smtClean="0"/>
              <a:t>12/11/2021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3B1A7C-4618-4085-932F-F5A40863F2A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9112096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4B27FD-48E9-4CB3-BDF0-0FC7D3116988}" type="datetimeFigureOut">
              <a:rPr lang="en-GB" smtClean="0"/>
              <a:t>12/11/2021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3B1A7C-4618-4085-932F-F5A40863F2A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8552908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4B27FD-48E9-4CB3-BDF0-0FC7D3116988}" type="datetimeFigureOut">
              <a:rPr lang="en-GB" smtClean="0"/>
              <a:t>12/11/2021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3B1A7C-4618-4085-932F-F5A40863F2A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4210742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4B27FD-48E9-4CB3-BDF0-0FC7D3116988}" type="datetimeFigureOut">
              <a:rPr lang="en-GB" smtClean="0"/>
              <a:t>12/11/2021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3B1A7C-4618-4085-932F-F5A40863F2A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7234910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4B27FD-48E9-4CB3-BDF0-0FC7D3116988}" type="datetimeFigureOut">
              <a:rPr lang="en-GB" smtClean="0"/>
              <a:t>12/11/2021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3B1A7C-4618-4085-932F-F5A40863F2A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6494169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4B27FD-48E9-4CB3-BDF0-0FC7D3116988}" type="datetimeFigureOut">
              <a:rPr lang="en-GB" smtClean="0"/>
              <a:t>12/11/2021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3B1A7C-4618-4085-932F-F5A40863F2A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6730113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14B27FD-48E9-4CB3-BDF0-0FC7D3116988}" type="datetimeFigureOut">
              <a:rPr lang="en-GB" smtClean="0"/>
              <a:t>12/11/2021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3B1A7C-4618-4085-932F-F5A40863F2A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4982799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image" Target="../media/image1.png"/><Relationship Id="rId7" Type="http://schemas.openxmlformats.org/officeDocument/2006/relationships/image" Target="../media/image5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3" name="Rectangle 2"/>
              <p:cNvSpPr/>
              <p:nvPr/>
            </p:nvSpPr>
            <p:spPr>
              <a:xfrm>
                <a:off x="387927" y="283132"/>
                <a:ext cx="8661862" cy="6379632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>
                  <a:lnSpc>
                    <a:spcPct val="107000"/>
                  </a:lnSpc>
                  <a:spcAft>
                    <a:spcPts val="800"/>
                  </a:spcAft>
                </a:pPr>
                <a:r>
                  <a:rPr lang="en-GB" sz="2600" b="1" dirty="0">
                    <a:effectLst/>
                    <a:latin typeface="Calibri" panose="020F050202020403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1)</a:t>
                </a:r>
                <a:r>
                  <a:rPr lang="en-GB" sz="2600" dirty="0">
                    <a:effectLst/>
                    <a:latin typeface="Calibri" panose="020F050202020403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  sin </a:t>
                </a:r>
                <a:r>
                  <a:rPr lang="en-GB" sz="2600" dirty="0">
                    <a:solidFill>
                      <a:srgbClr val="FF0000"/>
                    </a:solidFill>
                    <a:effectLst/>
                    <a:latin typeface="Calibri" panose="020F050202020403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x</a:t>
                </a:r>
                <a:r>
                  <a:rPr lang="en-GB" sz="2600" dirty="0">
                    <a:effectLst/>
                    <a:latin typeface="Calibri" panose="020F050202020403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 = 0.5</a:t>
                </a:r>
              </a:p>
              <a:p>
                <a:pPr>
                  <a:lnSpc>
                    <a:spcPct val="107000"/>
                  </a:lnSpc>
                  <a:spcAft>
                    <a:spcPts val="800"/>
                  </a:spcAft>
                </a:pPr>
                <a:r>
                  <a:rPr lang="en-GB" sz="2600" dirty="0">
                    <a:effectLst/>
                    <a:latin typeface="Calibri" panose="020F050202020403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Find all the values of</a:t>
                </a:r>
                <a:r>
                  <a:rPr lang="en-GB" sz="2600" dirty="0">
                    <a:solidFill>
                      <a:srgbClr val="FF0000"/>
                    </a:solidFill>
                    <a:effectLst/>
                    <a:latin typeface="Calibri" panose="020F050202020403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 x </a:t>
                </a:r>
                <a:r>
                  <a:rPr lang="en-GB" sz="2600" dirty="0">
                    <a:effectLst/>
                    <a:latin typeface="Calibri" panose="020F050202020403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that are in the range 0 ≤ </a:t>
                </a:r>
                <a:r>
                  <a:rPr lang="en-GB" sz="2600" dirty="0">
                    <a:solidFill>
                      <a:srgbClr val="FF0000"/>
                    </a:solidFill>
                    <a:effectLst/>
                    <a:latin typeface="Calibri" panose="020F050202020403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x </a:t>
                </a:r>
                <a:r>
                  <a:rPr lang="en-GB" sz="2600" dirty="0">
                    <a:effectLst/>
                    <a:latin typeface="Calibri" panose="020F050202020403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≤ 360     </a:t>
                </a:r>
              </a:p>
              <a:p>
                <a:pPr>
                  <a:lnSpc>
                    <a:spcPct val="107000"/>
                  </a:lnSpc>
                  <a:spcAft>
                    <a:spcPts val="800"/>
                  </a:spcAft>
                </a:pPr>
                <a:r>
                  <a:rPr lang="en-GB" sz="2600" dirty="0">
                    <a:effectLst/>
                    <a:latin typeface="Calibri" panose="020F050202020403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 </a:t>
                </a:r>
                <a:r>
                  <a:rPr lang="en-GB" sz="2600" b="1" dirty="0">
                    <a:effectLst/>
                    <a:latin typeface="Calibri" panose="020F050202020403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2)</a:t>
                </a:r>
                <a:r>
                  <a:rPr lang="en-GB" sz="2600" dirty="0">
                    <a:effectLst/>
                    <a:latin typeface="Calibri" panose="020F050202020403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  cos </a:t>
                </a:r>
                <a:r>
                  <a:rPr lang="en-GB" sz="2600" dirty="0">
                    <a:solidFill>
                      <a:srgbClr val="00B050"/>
                    </a:solidFill>
                    <a:effectLst/>
                    <a:latin typeface="Calibri" panose="020F050202020403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x</a:t>
                </a:r>
                <a:r>
                  <a:rPr lang="en-GB" sz="2600" dirty="0">
                    <a:effectLst/>
                    <a:latin typeface="Calibri" panose="020F050202020403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 = 0.5</a:t>
                </a:r>
              </a:p>
              <a:p>
                <a:pPr>
                  <a:lnSpc>
                    <a:spcPct val="107000"/>
                  </a:lnSpc>
                  <a:spcAft>
                    <a:spcPts val="800"/>
                  </a:spcAft>
                </a:pPr>
                <a:r>
                  <a:rPr lang="en-GB" sz="2600" dirty="0">
                    <a:effectLst/>
                    <a:latin typeface="Calibri" panose="020F050202020403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Find all the values of </a:t>
                </a:r>
                <a:r>
                  <a:rPr lang="en-GB" sz="2600" dirty="0">
                    <a:solidFill>
                      <a:srgbClr val="00B050"/>
                    </a:solidFill>
                    <a:effectLst/>
                    <a:latin typeface="Calibri" panose="020F050202020403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x</a:t>
                </a:r>
                <a:r>
                  <a:rPr lang="en-GB" sz="2600" dirty="0">
                    <a:effectLst/>
                    <a:latin typeface="Calibri" panose="020F050202020403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 that are in the interval 0 ≤</a:t>
                </a:r>
                <a:r>
                  <a:rPr lang="en-GB" sz="2600" dirty="0">
                    <a:solidFill>
                      <a:srgbClr val="FF0000"/>
                    </a:solidFill>
                    <a:effectLst/>
                    <a:latin typeface="Calibri" panose="020F050202020403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 </a:t>
                </a:r>
                <a:r>
                  <a:rPr lang="en-GB" sz="2600" dirty="0">
                    <a:solidFill>
                      <a:srgbClr val="00B050"/>
                    </a:solidFill>
                    <a:effectLst/>
                    <a:latin typeface="Calibri" panose="020F050202020403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x</a:t>
                </a:r>
                <a:r>
                  <a:rPr lang="en-GB" sz="2600" dirty="0">
                    <a:solidFill>
                      <a:srgbClr val="FF0000"/>
                    </a:solidFill>
                    <a:effectLst/>
                    <a:latin typeface="Calibri" panose="020F050202020403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 </a:t>
                </a:r>
                <a:r>
                  <a:rPr lang="en-GB" sz="2600" dirty="0">
                    <a:effectLst/>
                    <a:latin typeface="Calibri" panose="020F050202020403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≤ 360 </a:t>
                </a:r>
              </a:p>
              <a:p>
                <a:pPr>
                  <a:lnSpc>
                    <a:spcPct val="107000"/>
                  </a:lnSpc>
                  <a:spcAft>
                    <a:spcPts val="800"/>
                  </a:spcAft>
                </a:pPr>
                <a:r>
                  <a:rPr lang="en-GB" sz="2600" dirty="0">
                    <a:effectLst/>
                    <a:latin typeface="Calibri" panose="020F050202020403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 </a:t>
                </a:r>
                <a:r>
                  <a:rPr lang="en-GB" sz="2600" b="1" dirty="0">
                    <a:effectLst/>
                    <a:latin typeface="Calibri" panose="020F050202020403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3)</a:t>
                </a:r>
                <a:r>
                  <a:rPr lang="en-GB" sz="2600" dirty="0">
                    <a:effectLst/>
                    <a:latin typeface="Calibri" panose="020F050202020403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  tan </a:t>
                </a:r>
                <a:r>
                  <a:rPr lang="en-GB" sz="2600" dirty="0">
                    <a:solidFill>
                      <a:srgbClr val="7030A0"/>
                    </a:solidFill>
                    <a:effectLst/>
                    <a:latin typeface="Calibri" panose="020F050202020403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x</a:t>
                </a:r>
                <a:r>
                  <a:rPr lang="en-GB" sz="2600" dirty="0">
                    <a:effectLst/>
                    <a:latin typeface="Calibri" panose="020F050202020403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 = </a:t>
                </a:r>
                <a14:m>
                  <m:oMath xmlns:m="http://schemas.openxmlformats.org/officeDocument/2006/math">
                    <m:rad>
                      <m:radPr>
                        <m:degHide m:val="on"/>
                        <m:ctrlPr>
                          <a:rPr lang="en-GB" sz="2600" i="1">
                            <a:effectLst/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Arial" panose="020B0604020202020204" pitchFamily="34" charset="0"/>
                          </a:rPr>
                        </m:ctrlPr>
                      </m:radPr>
                      <m:deg/>
                      <m:e>
                        <m:r>
                          <a:rPr lang="en-GB" sz="2600" i="1">
                            <a:effectLst/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Arial" panose="020B0604020202020204" pitchFamily="34" charset="0"/>
                          </a:rPr>
                          <m:t>3</m:t>
                        </m:r>
                      </m:e>
                    </m:rad>
                  </m:oMath>
                </a14:m>
                <a:endParaRPr lang="en-GB" sz="2600" dirty="0"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Arial" panose="020B0604020202020204" pitchFamily="34" charset="0"/>
                </a:endParaRPr>
              </a:p>
              <a:p>
                <a:pPr>
                  <a:lnSpc>
                    <a:spcPct val="107000"/>
                  </a:lnSpc>
                  <a:spcAft>
                    <a:spcPts val="800"/>
                  </a:spcAft>
                </a:pPr>
                <a:r>
                  <a:rPr lang="en-GB" sz="2600" dirty="0">
                    <a:effectLst/>
                    <a:latin typeface="Calibri" panose="020F050202020403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Find all the values of </a:t>
                </a:r>
                <a:r>
                  <a:rPr lang="en-GB" sz="2600" dirty="0">
                    <a:solidFill>
                      <a:srgbClr val="7030A0"/>
                    </a:solidFill>
                    <a:effectLst/>
                    <a:latin typeface="Calibri" panose="020F050202020403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x</a:t>
                </a:r>
                <a:r>
                  <a:rPr lang="en-GB" sz="2600" dirty="0">
                    <a:effectLst/>
                    <a:latin typeface="Calibri" panose="020F050202020403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 that are in the interval 0 ≤</a:t>
                </a:r>
                <a:r>
                  <a:rPr lang="en-GB" sz="2600" dirty="0">
                    <a:solidFill>
                      <a:srgbClr val="FF0000"/>
                    </a:solidFill>
                    <a:effectLst/>
                    <a:latin typeface="Calibri" panose="020F050202020403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 </a:t>
                </a:r>
                <a:r>
                  <a:rPr lang="en-GB" sz="2600" dirty="0">
                    <a:solidFill>
                      <a:srgbClr val="7030A0"/>
                    </a:solidFill>
                    <a:effectLst/>
                    <a:latin typeface="Calibri" panose="020F050202020403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x</a:t>
                </a:r>
                <a:r>
                  <a:rPr lang="en-GB" sz="2600" dirty="0">
                    <a:solidFill>
                      <a:srgbClr val="FF0000"/>
                    </a:solidFill>
                    <a:effectLst/>
                    <a:latin typeface="Calibri" panose="020F050202020403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 </a:t>
                </a:r>
                <a:r>
                  <a:rPr lang="en-GB" sz="2600" dirty="0">
                    <a:effectLst/>
                    <a:latin typeface="Calibri" panose="020F050202020403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≤ 720 </a:t>
                </a:r>
              </a:p>
              <a:p>
                <a:pPr>
                  <a:lnSpc>
                    <a:spcPct val="107000"/>
                  </a:lnSpc>
                  <a:spcAft>
                    <a:spcPts val="800"/>
                  </a:spcAft>
                </a:pPr>
                <a:r>
                  <a:rPr lang="en-GB" sz="2600" dirty="0">
                    <a:effectLst/>
                    <a:latin typeface="Calibri" panose="020F050202020403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 </a:t>
                </a:r>
                <a:r>
                  <a:rPr lang="en-GB" sz="2600" b="1" dirty="0">
                    <a:effectLst/>
                    <a:latin typeface="Calibri" panose="020F050202020403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4)</a:t>
                </a:r>
                <a:r>
                  <a:rPr lang="en-GB" sz="2600" dirty="0">
                    <a:effectLst/>
                    <a:latin typeface="Calibri" panose="020F050202020403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  5 sin </a:t>
                </a:r>
                <a:r>
                  <a:rPr lang="en-GB" sz="2600" dirty="0">
                    <a:solidFill>
                      <a:srgbClr val="FF0000"/>
                    </a:solidFill>
                    <a:effectLst/>
                    <a:latin typeface="Calibri" panose="020F050202020403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x</a:t>
                </a:r>
                <a:r>
                  <a:rPr lang="en-GB" sz="2600" dirty="0">
                    <a:effectLst/>
                    <a:latin typeface="Calibri" panose="020F050202020403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 = 3</a:t>
                </a:r>
              </a:p>
              <a:p>
                <a:pPr>
                  <a:lnSpc>
                    <a:spcPct val="107000"/>
                  </a:lnSpc>
                  <a:spcAft>
                    <a:spcPts val="800"/>
                  </a:spcAft>
                </a:pPr>
                <a:r>
                  <a:rPr lang="en-GB" sz="2600" dirty="0">
                    <a:effectLst/>
                    <a:latin typeface="Calibri" panose="020F050202020403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Find all the values of </a:t>
                </a:r>
                <a:r>
                  <a:rPr lang="en-GB" sz="2600" dirty="0">
                    <a:solidFill>
                      <a:srgbClr val="FF0000"/>
                    </a:solidFill>
                    <a:effectLst/>
                    <a:latin typeface="Calibri" panose="020F050202020403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x</a:t>
                </a:r>
                <a:r>
                  <a:rPr lang="en-GB" sz="2600" dirty="0">
                    <a:effectLst/>
                    <a:latin typeface="Calibri" panose="020F050202020403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 that are in the interval 0 ≤</a:t>
                </a:r>
                <a:r>
                  <a:rPr lang="en-GB" sz="2600" dirty="0">
                    <a:solidFill>
                      <a:srgbClr val="FF0000"/>
                    </a:solidFill>
                    <a:effectLst/>
                    <a:latin typeface="Calibri" panose="020F050202020403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 x </a:t>
                </a:r>
                <a:r>
                  <a:rPr lang="en-GB" sz="2600" dirty="0">
                    <a:effectLst/>
                    <a:latin typeface="Calibri" panose="020F050202020403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≤ </a:t>
                </a:r>
                <a:r>
                  <a:rPr lang="en-GB" sz="2600" dirty="0">
                    <a:latin typeface="Calibri" panose="020F050202020403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72</a:t>
                </a:r>
                <a:r>
                  <a:rPr lang="en-GB" sz="2600" dirty="0">
                    <a:effectLst/>
                    <a:latin typeface="Calibri" panose="020F050202020403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0 </a:t>
                </a:r>
              </a:p>
              <a:p>
                <a:pPr>
                  <a:lnSpc>
                    <a:spcPct val="107000"/>
                  </a:lnSpc>
                  <a:spcAft>
                    <a:spcPts val="800"/>
                  </a:spcAft>
                </a:pPr>
                <a:r>
                  <a:rPr lang="en-GB" sz="2600" dirty="0">
                    <a:effectLst/>
                    <a:latin typeface="Calibri" panose="020F050202020403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 </a:t>
                </a:r>
                <a:r>
                  <a:rPr lang="en-GB" sz="2600" b="1" dirty="0">
                    <a:effectLst/>
                    <a:latin typeface="Calibri" panose="020F050202020403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5)</a:t>
                </a:r>
                <a:r>
                  <a:rPr lang="en-GB" sz="2600" dirty="0">
                    <a:effectLst/>
                    <a:latin typeface="Calibri" panose="020F050202020403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  15 cos </a:t>
                </a:r>
                <a:r>
                  <a:rPr lang="en-GB" sz="2600" dirty="0">
                    <a:solidFill>
                      <a:srgbClr val="00B050"/>
                    </a:solidFill>
                    <a:effectLst/>
                    <a:latin typeface="Calibri" panose="020F050202020403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x</a:t>
                </a:r>
                <a:r>
                  <a:rPr lang="en-GB" sz="2600" dirty="0">
                    <a:effectLst/>
                    <a:latin typeface="Calibri" panose="020F050202020403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 = -6.8</a:t>
                </a:r>
              </a:p>
              <a:p>
                <a:pPr>
                  <a:lnSpc>
                    <a:spcPct val="107000"/>
                  </a:lnSpc>
                  <a:spcAft>
                    <a:spcPts val="800"/>
                  </a:spcAft>
                </a:pPr>
                <a:r>
                  <a:rPr lang="en-GB" sz="2600" dirty="0">
                    <a:effectLst/>
                    <a:latin typeface="Calibri" panose="020F050202020403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Find all the values of </a:t>
                </a:r>
                <a:r>
                  <a:rPr lang="en-GB" sz="2600" dirty="0">
                    <a:solidFill>
                      <a:srgbClr val="00B050"/>
                    </a:solidFill>
                    <a:effectLst/>
                    <a:latin typeface="Calibri" panose="020F050202020403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x</a:t>
                </a:r>
                <a:r>
                  <a:rPr lang="en-GB" sz="2600" dirty="0">
                    <a:effectLst/>
                    <a:latin typeface="Calibri" panose="020F050202020403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 that are in the interval 0 ≤</a:t>
                </a:r>
                <a:r>
                  <a:rPr lang="en-GB" sz="2600" dirty="0">
                    <a:solidFill>
                      <a:srgbClr val="FF0000"/>
                    </a:solidFill>
                    <a:effectLst/>
                    <a:latin typeface="Calibri" panose="020F050202020403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 </a:t>
                </a:r>
                <a:r>
                  <a:rPr lang="en-GB" sz="2600" dirty="0">
                    <a:solidFill>
                      <a:srgbClr val="00B050"/>
                    </a:solidFill>
                    <a:effectLst/>
                    <a:latin typeface="Calibri" panose="020F050202020403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x</a:t>
                </a:r>
                <a:r>
                  <a:rPr lang="en-GB" sz="2600" dirty="0">
                    <a:solidFill>
                      <a:srgbClr val="FF0000"/>
                    </a:solidFill>
                    <a:effectLst/>
                    <a:latin typeface="Calibri" panose="020F050202020403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 </a:t>
                </a:r>
                <a:r>
                  <a:rPr lang="en-GB" sz="2600" dirty="0">
                    <a:effectLst/>
                    <a:latin typeface="Calibri" panose="020F050202020403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≤ 720 </a:t>
                </a:r>
              </a:p>
              <a:p>
                <a:pPr>
                  <a:lnSpc>
                    <a:spcPct val="107000"/>
                  </a:lnSpc>
                  <a:spcAft>
                    <a:spcPts val="800"/>
                  </a:spcAft>
                </a:pPr>
                <a:r>
                  <a:rPr lang="en-GB" sz="2600" dirty="0">
                    <a:effectLst/>
                    <a:latin typeface="Calibri" panose="020F050202020403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 </a:t>
                </a:r>
                <a:r>
                  <a:rPr lang="en-GB" sz="2600" b="1" dirty="0">
                    <a:effectLst/>
                    <a:latin typeface="Calibri" panose="020F050202020403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6)</a:t>
                </a:r>
                <a:r>
                  <a:rPr lang="en-GB" sz="2600" dirty="0">
                    <a:effectLst/>
                    <a:latin typeface="Calibri" panose="020F050202020403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  3 </a:t>
                </a:r>
                <a:r>
                  <a:rPr lang="en-GB" sz="2600" dirty="0">
                    <a:latin typeface="Calibri" panose="020F050202020403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tan</a:t>
                </a:r>
                <a:r>
                  <a:rPr lang="en-GB" sz="2600" dirty="0">
                    <a:effectLst/>
                    <a:latin typeface="Calibri" panose="020F050202020403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 </a:t>
                </a:r>
                <a:r>
                  <a:rPr lang="en-GB" sz="2600" dirty="0">
                    <a:solidFill>
                      <a:srgbClr val="7030A0"/>
                    </a:solidFill>
                    <a:effectLst/>
                    <a:latin typeface="Calibri" panose="020F050202020403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x</a:t>
                </a:r>
                <a:r>
                  <a:rPr lang="en-GB" sz="2600" dirty="0">
                    <a:effectLst/>
                    <a:latin typeface="Calibri" panose="020F050202020403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 = 11</a:t>
                </a:r>
              </a:p>
              <a:p>
                <a:pPr>
                  <a:lnSpc>
                    <a:spcPct val="107000"/>
                  </a:lnSpc>
                  <a:spcAft>
                    <a:spcPts val="800"/>
                  </a:spcAft>
                </a:pPr>
                <a:r>
                  <a:rPr lang="en-GB" sz="2600" dirty="0">
                    <a:effectLst/>
                    <a:latin typeface="Calibri" panose="020F050202020403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Find all the values of </a:t>
                </a:r>
                <a:r>
                  <a:rPr lang="en-GB" sz="2600" dirty="0">
                    <a:solidFill>
                      <a:srgbClr val="7030A0"/>
                    </a:solidFill>
                    <a:effectLst/>
                    <a:latin typeface="Calibri" panose="020F050202020403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x</a:t>
                </a:r>
                <a:r>
                  <a:rPr lang="en-GB" sz="2600" dirty="0">
                    <a:effectLst/>
                    <a:latin typeface="Calibri" panose="020F050202020403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 that are in the interval 0 ≤</a:t>
                </a:r>
                <a:r>
                  <a:rPr lang="en-GB" sz="2600" dirty="0">
                    <a:solidFill>
                      <a:srgbClr val="FF0000"/>
                    </a:solidFill>
                    <a:effectLst/>
                    <a:latin typeface="Calibri" panose="020F050202020403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 </a:t>
                </a:r>
                <a:r>
                  <a:rPr lang="en-GB" sz="2600" dirty="0">
                    <a:solidFill>
                      <a:srgbClr val="7030A0"/>
                    </a:solidFill>
                    <a:effectLst/>
                    <a:latin typeface="Calibri" panose="020F050202020403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x</a:t>
                </a:r>
                <a:r>
                  <a:rPr lang="en-GB" sz="2600" dirty="0">
                    <a:solidFill>
                      <a:srgbClr val="FF0000"/>
                    </a:solidFill>
                    <a:effectLst/>
                    <a:latin typeface="Calibri" panose="020F050202020403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 </a:t>
                </a:r>
                <a:r>
                  <a:rPr lang="en-GB" sz="2600" dirty="0">
                    <a:effectLst/>
                    <a:latin typeface="Calibri" panose="020F050202020403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≤ </a:t>
                </a:r>
                <a:r>
                  <a:rPr lang="en-GB" sz="2600" dirty="0">
                    <a:latin typeface="Calibri" panose="020F050202020403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360</a:t>
                </a:r>
                <a:endParaRPr lang="en-GB" sz="2600" dirty="0"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Arial" panose="020B0604020202020204" pitchFamily="34" charset="0"/>
                </a:endParaRPr>
              </a:p>
            </p:txBody>
          </p:sp>
        </mc:Choice>
        <mc:Fallback xmlns="">
          <p:sp>
            <p:nvSpPr>
              <p:cNvPr id="3" name="Rectangle 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87927" y="283132"/>
                <a:ext cx="8661862" cy="6379632"/>
              </a:xfrm>
              <a:prstGeom prst="rect">
                <a:avLst/>
              </a:prstGeom>
              <a:blipFill>
                <a:blip r:embed="rId2"/>
                <a:stretch>
                  <a:fillRect l="-1267" t="-669" b="-1528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4362390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2000596" y="2134201"/>
            <a:ext cx="8445731" cy="22159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3800" b="1" dirty="0"/>
              <a:t>ANSWERS</a:t>
            </a:r>
          </a:p>
        </p:txBody>
      </p:sp>
    </p:spTree>
    <p:extLst>
      <p:ext uri="{BB962C8B-B14F-4D97-AF65-F5344CB8AC3E}">
        <p14:creationId xmlns:p14="http://schemas.microsoft.com/office/powerpoint/2010/main" val="70751806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3" name="Rectangle 2"/>
              <p:cNvSpPr/>
              <p:nvPr/>
            </p:nvSpPr>
            <p:spPr>
              <a:xfrm>
                <a:off x="387927" y="283132"/>
                <a:ext cx="8661862" cy="6379632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>
                  <a:lnSpc>
                    <a:spcPct val="107000"/>
                  </a:lnSpc>
                  <a:spcAft>
                    <a:spcPts val="800"/>
                  </a:spcAft>
                </a:pPr>
                <a:r>
                  <a:rPr lang="en-GB" sz="2600" b="1" dirty="0">
                    <a:effectLst/>
                    <a:latin typeface="Calibri" panose="020F050202020403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1)</a:t>
                </a:r>
                <a:r>
                  <a:rPr lang="en-GB" sz="2600" dirty="0">
                    <a:effectLst/>
                    <a:latin typeface="Calibri" panose="020F050202020403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  sin </a:t>
                </a:r>
                <a:r>
                  <a:rPr lang="en-GB" sz="2600" dirty="0">
                    <a:solidFill>
                      <a:srgbClr val="FF0000"/>
                    </a:solidFill>
                    <a:effectLst/>
                    <a:latin typeface="Calibri" panose="020F050202020403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x</a:t>
                </a:r>
                <a:r>
                  <a:rPr lang="en-GB" sz="2600" dirty="0">
                    <a:effectLst/>
                    <a:latin typeface="Calibri" panose="020F050202020403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 = 0.5</a:t>
                </a:r>
              </a:p>
              <a:p>
                <a:pPr>
                  <a:lnSpc>
                    <a:spcPct val="107000"/>
                  </a:lnSpc>
                  <a:spcAft>
                    <a:spcPts val="800"/>
                  </a:spcAft>
                </a:pPr>
                <a:r>
                  <a:rPr lang="en-GB" sz="2600" dirty="0">
                    <a:effectLst/>
                    <a:latin typeface="Calibri" panose="020F050202020403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Find all the values of</a:t>
                </a:r>
                <a:r>
                  <a:rPr lang="en-GB" sz="2600" dirty="0">
                    <a:solidFill>
                      <a:srgbClr val="FF0000"/>
                    </a:solidFill>
                    <a:effectLst/>
                    <a:latin typeface="Calibri" panose="020F050202020403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 x </a:t>
                </a:r>
                <a:r>
                  <a:rPr lang="en-GB" sz="2600" dirty="0">
                    <a:effectLst/>
                    <a:latin typeface="Calibri" panose="020F050202020403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that are in the range 0 ≤ </a:t>
                </a:r>
                <a:r>
                  <a:rPr lang="en-GB" sz="2600" dirty="0">
                    <a:solidFill>
                      <a:srgbClr val="FF0000"/>
                    </a:solidFill>
                    <a:effectLst/>
                    <a:latin typeface="Calibri" panose="020F050202020403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x </a:t>
                </a:r>
                <a:r>
                  <a:rPr lang="en-GB" sz="2600" dirty="0">
                    <a:effectLst/>
                    <a:latin typeface="Calibri" panose="020F050202020403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≤ 360     </a:t>
                </a:r>
              </a:p>
              <a:p>
                <a:pPr>
                  <a:lnSpc>
                    <a:spcPct val="107000"/>
                  </a:lnSpc>
                  <a:spcAft>
                    <a:spcPts val="800"/>
                  </a:spcAft>
                </a:pPr>
                <a:r>
                  <a:rPr lang="en-GB" sz="2600" dirty="0">
                    <a:effectLst/>
                    <a:latin typeface="Calibri" panose="020F050202020403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 </a:t>
                </a:r>
                <a:r>
                  <a:rPr lang="en-GB" sz="2600" b="1" dirty="0">
                    <a:effectLst/>
                    <a:latin typeface="Calibri" panose="020F050202020403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2)</a:t>
                </a:r>
                <a:r>
                  <a:rPr lang="en-GB" sz="2600" dirty="0">
                    <a:effectLst/>
                    <a:latin typeface="Calibri" panose="020F050202020403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  cos </a:t>
                </a:r>
                <a:r>
                  <a:rPr lang="en-GB" sz="2600" dirty="0">
                    <a:solidFill>
                      <a:srgbClr val="00B050"/>
                    </a:solidFill>
                    <a:effectLst/>
                    <a:latin typeface="Calibri" panose="020F050202020403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x</a:t>
                </a:r>
                <a:r>
                  <a:rPr lang="en-GB" sz="2600" dirty="0">
                    <a:effectLst/>
                    <a:latin typeface="Calibri" panose="020F050202020403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 = 0.5</a:t>
                </a:r>
              </a:p>
              <a:p>
                <a:pPr>
                  <a:lnSpc>
                    <a:spcPct val="107000"/>
                  </a:lnSpc>
                  <a:spcAft>
                    <a:spcPts val="800"/>
                  </a:spcAft>
                </a:pPr>
                <a:r>
                  <a:rPr lang="en-GB" sz="2600" dirty="0">
                    <a:effectLst/>
                    <a:latin typeface="Calibri" panose="020F050202020403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Find all the values of </a:t>
                </a:r>
                <a:r>
                  <a:rPr lang="en-GB" sz="2600" dirty="0">
                    <a:solidFill>
                      <a:srgbClr val="00B050"/>
                    </a:solidFill>
                    <a:effectLst/>
                    <a:latin typeface="Calibri" panose="020F050202020403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x</a:t>
                </a:r>
                <a:r>
                  <a:rPr lang="en-GB" sz="2600" dirty="0">
                    <a:effectLst/>
                    <a:latin typeface="Calibri" panose="020F050202020403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 that are in the interval 0 ≤</a:t>
                </a:r>
                <a:r>
                  <a:rPr lang="en-GB" sz="2600" dirty="0">
                    <a:solidFill>
                      <a:srgbClr val="FF0000"/>
                    </a:solidFill>
                    <a:effectLst/>
                    <a:latin typeface="Calibri" panose="020F050202020403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 </a:t>
                </a:r>
                <a:r>
                  <a:rPr lang="en-GB" sz="2600" dirty="0">
                    <a:solidFill>
                      <a:srgbClr val="00B050"/>
                    </a:solidFill>
                    <a:effectLst/>
                    <a:latin typeface="Calibri" panose="020F050202020403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x</a:t>
                </a:r>
                <a:r>
                  <a:rPr lang="en-GB" sz="2600" dirty="0">
                    <a:solidFill>
                      <a:srgbClr val="FF0000"/>
                    </a:solidFill>
                    <a:effectLst/>
                    <a:latin typeface="Calibri" panose="020F050202020403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 </a:t>
                </a:r>
                <a:r>
                  <a:rPr lang="en-GB" sz="2600" dirty="0">
                    <a:effectLst/>
                    <a:latin typeface="Calibri" panose="020F050202020403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≤ 360 </a:t>
                </a:r>
              </a:p>
              <a:p>
                <a:pPr>
                  <a:lnSpc>
                    <a:spcPct val="107000"/>
                  </a:lnSpc>
                  <a:spcAft>
                    <a:spcPts val="800"/>
                  </a:spcAft>
                </a:pPr>
                <a:r>
                  <a:rPr lang="en-GB" sz="2600" dirty="0">
                    <a:effectLst/>
                    <a:latin typeface="Calibri" panose="020F050202020403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 </a:t>
                </a:r>
                <a:r>
                  <a:rPr lang="en-GB" sz="2600" b="1" dirty="0">
                    <a:effectLst/>
                    <a:latin typeface="Calibri" panose="020F050202020403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3)</a:t>
                </a:r>
                <a:r>
                  <a:rPr lang="en-GB" sz="2600" dirty="0">
                    <a:effectLst/>
                    <a:latin typeface="Calibri" panose="020F050202020403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  tan </a:t>
                </a:r>
                <a:r>
                  <a:rPr lang="en-GB" sz="2600" dirty="0">
                    <a:solidFill>
                      <a:srgbClr val="7030A0"/>
                    </a:solidFill>
                    <a:effectLst/>
                    <a:latin typeface="Calibri" panose="020F050202020403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x</a:t>
                </a:r>
                <a:r>
                  <a:rPr lang="en-GB" sz="2600" dirty="0">
                    <a:effectLst/>
                    <a:latin typeface="Calibri" panose="020F050202020403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 = </a:t>
                </a:r>
                <a14:m>
                  <m:oMath xmlns:m="http://schemas.openxmlformats.org/officeDocument/2006/math">
                    <m:rad>
                      <m:radPr>
                        <m:degHide m:val="on"/>
                        <m:ctrlPr>
                          <a:rPr lang="en-GB" sz="2600" i="1">
                            <a:effectLst/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Arial" panose="020B0604020202020204" pitchFamily="34" charset="0"/>
                          </a:rPr>
                        </m:ctrlPr>
                      </m:radPr>
                      <m:deg/>
                      <m:e>
                        <m:r>
                          <a:rPr lang="en-GB" sz="2600" i="1">
                            <a:effectLst/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Arial" panose="020B0604020202020204" pitchFamily="34" charset="0"/>
                          </a:rPr>
                          <m:t>3</m:t>
                        </m:r>
                      </m:e>
                    </m:rad>
                  </m:oMath>
                </a14:m>
                <a:endParaRPr lang="en-GB" sz="2600" dirty="0"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Arial" panose="020B0604020202020204" pitchFamily="34" charset="0"/>
                </a:endParaRPr>
              </a:p>
              <a:p>
                <a:pPr>
                  <a:lnSpc>
                    <a:spcPct val="107000"/>
                  </a:lnSpc>
                  <a:spcAft>
                    <a:spcPts val="800"/>
                  </a:spcAft>
                </a:pPr>
                <a:r>
                  <a:rPr lang="en-GB" sz="2600" dirty="0">
                    <a:effectLst/>
                    <a:latin typeface="Calibri" panose="020F050202020403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Find all the values of </a:t>
                </a:r>
                <a:r>
                  <a:rPr lang="en-GB" sz="2600" dirty="0">
                    <a:solidFill>
                      <a:srgbClr val="7030A0"/>
                    </a:solidFill>
                    <a:effectLst/>
                    <a:latin typeface="Calibri" panose="020F050202020403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x</a:t>
                </a:r>
                <a:r>
                  <a:rPr lang="en-GB" sz="2600" dirty="0">
                    <a:effectLst/>
                    <a:latin typeface="Calibri" panose="020F050202020403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 that are in the interval 0 ≤</a:t>
                </a:r>
                <a:r>
                  <a:rPr lang="en-GB" sz="2600" dirty="0">
                    <a:solidFill>
                      <a:srgbClr val="FF0000"/>
                    </a:solidFill>
                    <a:effectLst/>
                    <a:latin typeface="Calibri" panose="020F050202020403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 </a:t>
                </a:r>
                <a:r>
                  <a:rPr lang="en-GB" sz="2600" dirty="0">
                    <a:solidFill>
                      <a:srgbClr val="7030A0"/>
                    </a:solidFill>
                    <a:effectLst/>
                    <a:latin typeface="Calibri" panose="020F050202020403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x</a:t>
                </a:r>
                <a:r>
                  <a:rPr lang="en-GB" sz="2600" dirty="0">
                    <a:solidFill>
                      <a:srgbClr val="FF0000"/>
                    </a:solidFill>
                    <a:effectLst/>
                    <a:latin typeface="Calibri" panose="020F050202020403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 </a:t>
                </a:r>
                <a:r>
                  <a:rPr lang="en-GB" sz="2600" dirty="0">
                    <a:effectLst/>
                    <a:latin typeface="Calibri" panose="020F050202020403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≤ 720 </a:t>
                </a:r>
              </a:p>
              <a:p>
                <a:pPr>
                  <a:lnSpc>
                    <a:spcPct val="107000"/>
                  </a:lnSpc>
                  <a:spcAft>
                    <a:spcPts val="800"/>
                  </a:spcAft>
                </a:pPr>
                <a:r>
                  <a:rPr lang="en-GB" sz="2600" dirty="0">
                    <a:effectLst/>
                    <a:latin typeface="Calibri" panose="020F050202020403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 </a:t>
                </a:r>
                <a:r>
                  <a:rPr lang="en-GB" sz="2600" b="1" dirty="0">
                    <a:effectLst/>
                    <a:latin typeface="Calibri" panose="020F050202020403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4)</a:t>
                </a:r>
                <a:r>
                  <a:rPr lang="en-GB" sz="2600" dirty="0">
                    <a:effectLst/>
                    <a:latin typeface="Calibri" panose="020F050202020403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  5 sin </a:t>
                </a:r>
                <a:r>
                  <a:rPr lang="en-GB" sz="2600" dirty="0">
                    <a:solidFill>
                      <a:srgbClr val="FF0000"/>
                    </a:solidFill>
                    <a:effectLst/>
                    <a:latin typeface="Calibri" panose="020F050202020403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x</a:t>
                </a:r>
                <a:r>
                  <a:rPr lang="en-GB" sz="2600" dirty="0">
                    <a:effectLst/>
                    <a:latin typeface="Calibri" panose="020F050202020403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 = 3</a:t>
                </a:r>
              </a:p>
              <a:p>
                <a:pPr>
                  <a:lnSpc>
                    <a:spcPct val="107000"/>
                  </a:lnSpc>
                  <a:spcAft>
                    <a:spcPts val="800"/>
                  </a:spcAft>
                </a:pPr>
                <a:r>
                  <a:rPr lang="en-GB" sz="2600" dirty="0">
                    <a:effectLst/>
                    <a:latin typeface="Calibri" panose="020F050202020403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Find all the values of </a:t>
                </a:r>
                <a:r>
                  <a:rPr lang="en-GB" sz="2600" dirty="0">
                    <a:solidFill>
                      <a:srgbClr val="FF0000"/>
                    </a:solidFill>
                    <a:effectLst/>
                    <a:latin typeface="Calibri" panose="020F050202020403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x</a:t>
                </a:r>
                <a:r>
                  <a:rPr lang="en-GB" sz="2600" dirty="0">
                    <a:effectLst/>
                    <a:latin typeface="Calibri" panose="020F050202020403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 that are in the interval 0 ≤</a:t>
                </a:r>
                <a:r>
                  <a:rPr lang="en-GB" sz="2600" dirty="0">
                    <a:solidFill>
                      <a:srgbClr val="FF0000"/>
                    </a:solidFill>
                    <a:effectLst/>
                    <a:latin typeface="Calibri" panose="020F050202020403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 x </a:t>
                </a:r>
                <a:r>
                  <a:rPr lang="en-GB" sz="2600" dirty="0">
                    <a:effectLst/>
                    <a:latin typeface="Calibri" panose="020F050202020403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≤ </a:t>
                </a:r>
                <a:r>
                  <a:rPr lang="en-GB" sz="2600" dirty="0">
                    <a:latin typeface="Calibri" panose="020F050202020403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72</a:t>
                </a:r>
                <a:r>
                  <a:rPr lang="en-GB" sz="2600" dirty="0">
                    <a:effectLst/>
                    <a:latin typeface="Calibri" panose="020F050202020403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0 </a:t>
                </a:r>
              </a:p>
              <a:p>
                <a:pPr>
                  <a:lnSpc>
                    <a:spcPct val="107000"/>
                  </a:lnSpc>
                  <a:spcAft>
                    <a:spcPts val="800"/>
                  </a:spcAft>
                </a:pPr>
                <a:r>
                  <a:rPr lang="en-GB" sz="2600" dirty="0">
                    <a:effectLst/>
                    <a:latin typeface="Calibri" panose="020F050202020403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 </a:t>
                </a:r>
                <a:r>
                  <a:rPr lang="en-GB" sz="2600" b="1" dirty="0">
                    <a:effectLst/>
                    <a:latin typeface="Calibri" panose="020F050202020403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5)</a:t>
                </a:r>
                <a:r>
                  <a:rPr lang="en-GB" sz="2600" dirty="0">
                    <a:effectLst/>
                    <a:latin typeface="Calibri" panose="020F050202020403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  15 cos </a:t>
                </a:r>
                <a:r>
                  <a:rPr lang="en-GB" sz="2600" dirty="0">
                    <a:solidFill>
                      <a:srgbClr val="00B050"/>
                    </a:solidFill>
                    <a:effectLst/>
                    <a:latin typeface="Calibri" panose="020F050202020403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x</a:t>
                </a:r>
                <a:r>
                  <a:rPr lang="en-GB" sz="2600" dirty="0">
                    <a:effectLst/>
                    <a:latin typeface="Calibri" panose="020F050202020403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 = -6.8</a:t>
                </a:r>
              </a:p>
              <a:p>
                <a:pPr>
                  <a:lnSpc>
                    <a:spcPct val="107000"/>
                  </a:lnSpc>
                  <a:spcAft>
                    <a:spcPts val="800"/>
                  </a:spcAft>
                </a:pPr>
                <a:r>
                  <a:rPr lang="en-GB" sz="2600" dirty="0">
                    <a:effectLst/>
                    <a:latin typeface="Calibri" panose="020F050202020403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Find all the values of </a:t>
                </a:r>
                <a:r>
                  <a:rPr lang="en-GB" sz="2600" dirty="0">
                    <a:solidFill>
                      <a:srgbClr val="00B050"/>
                    </a:solidFill>
                    <a:effectLst/>
                    <a:latin typeface="Calibri" panose="020F050202020403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x</a:t>
                </a:r>
                <a:r>
                  <a:rPr lang="en-GB" sz="2600" dirty="0">
                    <a:effectLst/>
                    <a:latin typeface="Calibri" panose="020F050202020403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 that are in the interval 0 ≤</a:t>
                </a:r>
                <a:r>
                  <a:rPr lang="en-GB" sz="2600" dirty="0">
                    <a:solidFill>
                      <a:srgbClr val="FF0000"/>
                    </a:solidFill>
                    <a:effectLst/>
                    <a:latin typeface="Calibri" panose="020F050202020403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 </a:t>
                </a:r>
                <a:r>
                  <a:rPr lang="en-GB" sz="2600" dirty="0">
                    <a:solidFill>
                      <a:srgbClr val="00B050"/>
                    </a:solidFill>
                    <a:effectLst/>
                    <a:latin typeface="Calibri" panose="020F050202020403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x</a:t>
                </a:r>
                <a:r>
                  <a:rPr lang="en-GB" sz="2600" dirty="0">
                    <a:solidFill>
                      <a:srgbClr val="FF0000"/>
                    </a:solidFill>
                    <a:effectLst/>
                    <a:latin typeface="Calibri" panose="020F050202020403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 </a:t>
                </a:r>
                <a:r>
                  <a:rPr lang="en-GB" sz="2600" dirty="0">
                    <a:effectLst/>
                    <a:latin typeface="Calibri" panose="020F050202020403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≤ 720 </a:t>
                </a:r>
              </a:p>
              <a:p>
                <a:pPr>
                  <a:lnSpc>
                    <a:spcPct val="107000"/>
                  </a:lnSpc>
                  <a:spcAft>
                    <a:spcPts val="800"/>
                  </a:spcAft>
                </a:pPr>
                <a:r>
                  <a:rPr lang="en-GB" sz="2600" dirty="0">
                    <a:effectLst/>
                    <a:latin typeface="Calibri" panose="020F050202020403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 </a:t>
                </a:r>
                <a:r>
                  <a:rPr lang="en-GB" sz="2600" b="1" dirty="0">
                    <a:effectLst/>
                    <a:latin typeface="Calibri" panose="020F050202020403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6)</a:t>
                </a:r>
                <a:r>
                  <a:rPr lang="en-GB" sz="2600" dirty="0">
                    <a:effectLst/>
                    <a:latin typeface="Calibri" panose="020F050202020403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  3 </a:t>
                </a:r>
                <a:r>
                  <a:rPr lang="en-GB" sz="2600" dirty="0">
                    <a:latin typeface="Calibri" panose="020F050202020403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tan</a:t>
                </a:r>
                <a:r>
                  <a:rPr lang="en-GB" sz="2600" dirty="0">
                    <a:effectLst/>
                    <a:latin typeface="Calibri" panose="020F050202020403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 </a:t>
                </a:r>
                <a:r>
                  <a:rPr lang="en-GB" sz="2600" dirty="0">
                    <a:solidFill>
                      <a:srgbClr val="7030A0"/>
                    </a:solidFill>
                    <a:effectLst/>
                    <a:latin typeface="Calibri" panose="020F050202020403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x</a:t>
                </a:r>
                <a:r>
                  <a:rPr lang="en-GB" sz="2600" dirty="0">
                    <a:effectLst/>
                    <a:latin typeface="Calibri" panose="020F050202020403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 = 11</a:t>
                </a:r>
              </a:p>
              <a:p>
                <a:pPr>
                  <a:lnSpc>
                    <a:spcPct val="107000"/>
                  </a:lnSpc>
                  <a:spcAft>
                    <a:spcPts val="800"/>
                  </a:spcAft>
                </a:pPr>
                <a:r>
                  <a:rPr lang="en-GB" sz="2600" dirty="0">
                    <a:effectLst/>
                    <a:latin typeface="Calibri" panose="020F050202020403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Find all the values of </a:t>
                </a:r>
                <a:r>
                  <a:rPr lang="en-GB" sz="2600" dirty="0">
                    <a:solidFill>
                      <a:srgbClr val="7030A0"/>
                    </a:solidFill>
                    <a:effectLst/>
                    <a:latin typeface="Calibri" panose="020F050202020403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x</a:t>
                </a:r>
                <a:r>
                  <a:rPr lang="en-GB" sz="2600" dirty="0">
                    <a:effectLst/>
                    <a:latin typeface="Calibri" panose="020F050202020403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 that are in the interval 0 ≤</a:t>
                </a:r>
                <a:r>
                  <a:rPr lang="en-GB" sz="2600" dirty="0">
                    <a:solidFill>
                      <a:srgbClr val="FF0000"/>
                    </a:solidFill>
                    <a:effectLst/>
                    <a:latin typeface="Calibri" panose="020F050202020403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 </a:t>
                </a:r>
                <a:r>
                  <a:rPr lang="en-GB" sz="2600" dirty="0">
                    <a:solidFill>
                      <a:srgbClr val="7030A0"/>
                    </a:solidFill>
                    <a:effectLst/>
                    <a:latin typeface="Calibri" panose="020F050202020403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x</a:t>
                </a:r>
                <a:r>
                  <a:rPr lang="en-GB" sz="2600" dirty="0">
                    <a:solidFill>
                      <a:srgbClr val="FF0000"/>
                    </a:solidFill>
                    <a:effectLst/>
                    <a:latin typeface="Calibri" panose="020F050202020403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 </a:t>
                </a:r>
                <a:r>
                  <a:rPr lang="en-GB" sz="2600" dirty="0">
                    <a:effectLst/>
                    <a:latin typeface="Calibri" panose="020F050202020403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≤ </a:t>
                </a:r>
                <a:r>
                  <a:rPr lang="en-GB" sz="2600" dirty="0">
                    <a:latin typeface="Calibri" panose="020F050202020403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360</a:t>
                </a:r>
                <a:endParaRPr lang="en-GB" sz="2600" dirty="0"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Arial" panose="020B0604020202020204" pitchFamily="34" charset="0"/>
                </a:endParaRPr>
              </a:p>
            </p:txBody>
          </p:sp>
        </mc:Choice>
        <mc:Fallback xmlns="">
          <p:sp>
            <p:nvSpPr>
              <p:cNvPr id="3" name="Rectangle 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87927" y="283132"/>
                <a:ext cx="8661862" cy="6379632"/>
              </a:xfrm>
              <a:prstGeom prst="rect">
                <a:avLst/>
              </a:prstGeom>
              <a:blipFill>
                <a:blip r:embed="rId2"/>
                <a:stretch>
                  <a:fillRect l="-1267" t="-669" b="-1528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" name="TextBox 1">
                <a:extLst>
                  <a:ext uri="{FF2B5EF4-FFF2-40B4-BE49-F238E27FC236}">
                    <a16:creationId xmlns:a16="http://schemas.microsoft.com/office/drawing/2014/main" id="{991962CE-070B-4848-B073-F54A3A1586E4}"/>
                  </a:ext>
                </a:extLst>
              </p:cNvPr>
              <p:cNvSpPr txBox="1"/>
              <p:nvPr/>
            </p:nvSpPr>
            <p:spPr>
              <a:xfrm>
                <a:off x="2615739" y="99752"/>
                <a:ext cx="2256086" cy="70788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4000" dirty="0">
                    <a:solidFill>
                      <a:srgbClr val="FF0000"/>
                    </a:solidFill>
                  </a:rPr>
                  <a:t>30</a:t>
                </a:r>
                <a14:m>
                  <m:oMath xmlns:m="http://schemas.openxmlformats.org/officeDocument/2006/math">
                    <m:r>
                      <a:rPr lang="en-US" sz="400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°</m:t>
                    </m:r>
                  </m:oMath>
                </a14:m>
                <a:r>
                  <a:rPr lang="en-GB" sz="4000" dirty="0">
                    <a:solidFill>
                      <a:srgbClr val="FF0000"/>
                    </a:solidFill>
                  </a:rPr>
                  <a:t>   150</a:t>
                </a:r>
                <a14:m>
                  <m:oMath xmlns:m="http://schemas.openxmlformats.org/officeDocument/2006/math">
                    <m:r>
                      <a:rPr lang="en-US" sz="4000" i="1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°</m:t>
                    </m:r>
                  </m:oMath>
                </a14:m>
                <a:endParaRPr lang="en-GB" sz="40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2" name="TextBox 1">
                <a:extLst>
                  <a:ext uri="{FF2B5EF4-FFF2-40B4-BE49-F238E27FC236}">
                    <a16:creationId xmlns:a16="http://schemas.microsoft.com/office/drawing/2014/main" id="{991962CE-070B-4848-B073-F54A3A1586E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615739" y="99752"/>
                <a:ext cx="2256086" cy="707886"/>
              </a:xfrm>
              <a:prstGeom prst="rect">
                <a:avLst/>
              </a:prstGeom>
              <a:blipFill>
                <a:blip r:embed="rId3"/>
                <a:stretch>
                  <a:fillRect l="-9459" t="-15517" b="-3620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" name="TextBox 3">
                <a:extLst>
                  <a:ext uri="{FF2B5EF4-FFF2-40B4-BE49-F238E27FC236}">
                    <a16:creationId xmlns:a16="http://schemas.microsoft.com/office/drawing/2014/main" id="{A8F81A70-3CF2-4F8A-81F9-99D91A586E1F}"/>
                  </a:ext>
                </a:extLst>
              </p:cNvPr>
              <p:cNvSpPr txBox="1"/>
              <p:nvPr/>
            </p:nvSpPr>
            <p:spPr>
              <a:xfrm>
                <a:off x="2707179" y="1216429"/>
                <a:ext cx="2256086" cy="70788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4000" dirty="0">
                    <a:solidFill>
                      <a:srgbClr val="FF0000"/>
                    </a:solidFill>
                  </a:rPr>
                  <a:t>60</a:t>
                </a:r>
                <a14:m>
                  <m:oMath xmlns:m="http://schemas.openxmlformats.org/officeDocument/2006/math">
                    <m:r>
                      <a:rPr lang="en-US" sz="400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°</m:t>
                    </m:r>
                  </m:oMath>
                </a14:m>
                <a:r>
                  <a:rPr lang="en-GB" sz="4000" dirty="0">
                    <a:solidFill>
                      <a:srgbClr val="FF0000"/>
                    </a:solidFill>
                  </a:rPr>
                  <a:t>   300</a:t>
                </a:r>
                <a14:m>
                  <m:oMath xmlns:m="http://schemas.openxmlformats.org/officeDocument/2006/math">
                    <m:r>
                      <a:rPr lang="en-US" sz="4000" i="1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°</m:t>
                    </m:r>
                  </m:oMath>
                </a14:m>
                <a:endParaRPr lang="en-GB" sz="40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4" name="TextBox 3">
                <a:extLst>
                  <a:ext uri="{FF2B5EF4-FFF2-40B4-BE49-F238E27FC236}">
                    <a16:creationId xmlns:a16="http://schemas.microsoft.com/office/drawing/2014/main" id="{A8F81A70-3CF2-4F8A-81F9-99D91A586E1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707179" y="1216429"/>
                <a:ext cx="2256086" cy="707886"/>
              </a:xfrm>
              <a:prstGeom prst="rect">
                <a:avLst/>
              </a:prstGeom>
              <a:blipFill>
                <a:blip r:embed="rId4"/>
                <a:stretch>
                  <a:fillRect l="-9459" t="-15517" b="-3620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17BB8D0F-7F46-46DA-AFFC-5B3E91D56246}"/>
                  </a:ext>
                </a:extLst>
              </p:cNvPr>
              <p:cNvSpPr txBox="1"/>
              <p:nvPr/>
            </p:nvSpPr>
            <p:spPr>
              <a:xfrm>
                <a:off x="2856808" y="2322506"/>
                <a:ext cx="5306290" cy="70788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4000" dirty="0">
                    <a:solidFill>
                      <a:srgbClr val="FF0000"/>
                    </a:solidFill>
                  </a:rPr>
                  <a:t>60</a:t>
                </a:r>
                <a14:m>
                  <m:oMath xmlns:m="http://schemas.openxmlformats.org/officeDocument/2006/math">
                    <m:r>
                      <a:rPr lang="en-US" sz="400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°</m:t>
                    </m:r>
                  </m:oMath>
                </a14:m>
                <a:r>
                  <a:rPr lang="en-GB" sz="4000" dirty="0">
                    <a:solidFill>
                      <a:srgbClr val="FF0000"/>
                    </a:solidFill>
                  </a:rPr>
                  <a:t>   240</a:t>
                </a:r>
                <a14:m>
                  <m:oMath xmlns:m="http://schemas.openxmlformats.org/officeDocument/2006/math">
                    <m:r>
                      <a:rPr lang="en-US" sz="4000" i="1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°</m:t>
                    </m:r>
                    <m:r>
                      <a:rPr lang="en-US" sz="40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 </m:t>
                    </m:r>
                    <m:r>
                      <m:rPr>
                        <m:nor/>
                      </m:rPr>
                      <a:rPr lang="en-US" sz="4000" b="0" i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42</m:t>
                    </m:r>
                    <m:r>
                      <m:rPr>
                        <m:nor/>
                      </m:rPr>
                      <a:rPr lang="en-US" sz="4000" dirty="0">
                        <a:solidFill>
                          <a:srgbClr val="FF0000"/>
                        </a:solidFill>
                      </a:rPr>
                      <m:t>0</m:t>
                    </m:r>
                    <m:r>
                      <a:rPr lang="en-US" sz="4000" i="1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°</m:t>
                    </m:r>
                    <m:r>
                      <m:rPr>
                        <m:nor/>
                      </m:rPr>
                      <a:rPr lang="en-GB" sz="4000" dirty="0">
                        <a:solidFill>
                          <a:srgbClr val="FF0000"/>
                        </a:solidFill>
                      </a:rPr>
                      <m:t>   </m:t>
                    </m:r>
                    <m:r>
                      <m:rPr>
                        <m:nor/>
                      </m:rPr>
                      <a:rPr lang="en-US" sz="4000" b="0" i="0" dirty="0" smtClean="0">
                        <a:solidFill>
                          <a:srgbClr val="FF0000"/>
                        </a:solidFill>
                      </a:rPr>
                      <m:t>60</m:t>
                    </m:r>
                    <m:r>
                      <m:rPr>
                        <m:nor/>
                      </m:rPr>
                      <a:rPr lang="en-GB" sz="4000" dirty="0">
                        <a:solidFill>
                          <a:srgbClr val="FF0000"/>
                        </a:solidFill>
                      </a:rPr>
                      <m:t>0</m:t>
                    </m:r>
                    <m:r>
                      <a:rPr lang="en-US" sz="4000" i="1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°</m:t>
                    </m:r>
                  </m:oMath>
                </a14:m>
                <a:endParaRPr lang="en-GB" sz="40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17BB8D0F-7F46-46DA-AFFC-5B3E91D5624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856808" y="2322506"/>
                <a:ext cx="5306290" cy="707886"/>
              </a:xfrm>
              <a:prstGeom prst="rect">
                <a:avLst/>
              </a:prstGeom>
              <a:blipFill>
                <a:blip r:embed="rId5"/>
                <a:stretch>
                  <a:fillRect l="-4138" t="-15517" b="-3620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189BC3DD-73DD-44C9-9F38-544526207CBA}"/>
                  </a:ext>
                </a:extLst>
              </p:cNvPr>
              <p:cNvSpPr txBox="1"/>
              <p:nvPr/>
            </p:nvSpPr>
            <p:spPr>
              <a:xfrm>
                <a:off x="2698866" y="3333888"/>
                <a:ext cx="5306290" cy="70788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4000" dirty="0">
                    <a:solidFill>
                      <a:srgbClr val="FF0000"/>
                    </a:solidFill>
                  </a:rPr>
                  <a:t>37</a:t>
                </a:r>
                <a14:m>
                  <m:oMath xmlns:m="http://schemas.openxmlformats.org/officeDocument/2006/math">
                    <m:r>
                      <a:rPr lang="en-US" sz="400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°</m:t>
                    </m:r>
                  </m:oMath>
                </a14:m>
                <a:r>
                  <a:rPr lang="en-GB" sz="4000" dirty="0">
                    <a:solidFill>
                      <a:srgbClr val="FF0000"/>
                    </a:solidFill>
                  </a:rPr>
                  <a:t>   143</a:t>
                </a:r>
                <a14:m>
                  <m:oMath xmlns:m="http://schemas.openxmlformats.org/officeDocument/2006/math">
                    <m:r>
                      <a:rPr lang="en-US" sz="4000" i="1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°</m:t>
                    </m:r>
                    <m:r>
                      <a:rPr lang="en-US" sz="40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 </m:t>
                    </m:r>
                    <m:r>
                      <m:rPr>
                        <m:nor/>
                      </m:rPr>
                      <a:rPr lang="en-US" sz="4000" b="0" i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397</m:t>
                    </m:r>
                    <m:r>
                      <a:rPr lang="en-US" sz="4000" i="1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°</m:t>
                    </m:r>
                    <m:r>
                      <m:rPr>
                        <m:nor/>
                      </m:rPr>
                      <a:rPr lang="en-GB" sz="4000" dirty="0">
                        <a:solidFill>
                          <a:srgbClr val="FF0000"/>
                        </a:solidFill>
                      </a:rPr>
                      <m:t>   </m:t>
                    </m:r>
                    <m:r>
                      <m:rPr>
                        <m:nor/>
                      </m:rPr>
                      <a:rPr lang="en-US" sz="4000" b="0" i="0" dirty="0" smtClean="0">
                        <a:solidFill>
                          <a:srgbClr val="FF0000"/>
                        </a:solidFill>
                      </a:rPr>
                      <m:t>503</m:t>
                    </m:r>
                    <m:r>
                      <a:rPr lang="en-US" sz="4000" i="1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°</m:t>
                    </m:r>
                  </m:oMath>
                </a14:m>
                <a:endParaRPr lang="en-GB" sz="40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189BC3DD-73DD-44C9-9F38-544526207CB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698866" y="3333888"/>
                <a:ext cx="5306290" cy="707886"/>
              </a:xfrm>
              <a:prstGeom prst="rect">
                <a:avLst/>
              </a:prstGeom>
              <a:blipFill>
                <a:blip r:embed="rId6"/>
                <a:stretch>
                  <a:fillRect l="-4138" t="-15517" b="-3620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EEEB4339-24F7-4787-9145-F0531DCCD508}"/>
                  </a:ext>
                </a:extLst>
              </p:cNvPr>
              <p:cNvSpPr txBox="1"/>
              <p:nvPr/>
            </p:nvSpPr>
            <p:spPr>
              <a:xfrm>
                <a:off x="3203172" y="4361880"/>
                <a:ext cx="5306290" cy="70788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en-US" sz="4000" b="0" i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117</m:t>
                    </m:r>
                    <m:r>
                      <a:rPr lang="en-US" sz="400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°</m:t>
                    </m:r>
                  </m:oMath>
                </a14:m>
                <a:r>
                  <a:rPr lang="en-GB" sz="4000" dirty="0">
                    <a:solidFill>
                      <a:srgbClr val="FF0000"/>
                    </a:solidFill>
                  </a:rPr>
                  <a:t>   243</a:t>
                </a:r>
                <a14:m>
                  <m:oMath xmlns:m="http://schemas.openxmlformats.org/officeDocument/2006/math">
                    <m:r>
                      <a:rPr lang="en-US" sz="4000" i="1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°</m:t>
                    </m:r>
                    <m:r>
                      <a:rPr lang="en-US" sz="40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 </m:t>
                    </m:r>
                    <m:r>
                      <m:rPr>
                        <m:nor/>
                      </m:rPr>
                      <a:rPr lang="en-US" sz="4000" b="0" i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4</m:t>
                    </m:r>
                    <m:r>
                      <a:rPr lang="en-US" sz="40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77</m:t>
                    </m:r>
                    <m:r>
                      <a:rPr lang="en-US" sz="4000" i="1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°</m:t>
                    </m:r>
                    <m:r>
                      <m:rPr>
                        <m:nor/>
                      </m:rPr>
                      <a:rPr lang="en-GB" sz="4000" dirty="0">
                        <a:solidFill>
                          <a:srgbClr val="FF0000"/>
                        </a:solidFill>
                      </a:rPr>
                      <m:t>   </m:t>
                    </m:r>
                    <m:r>
                      <m:rPr>
                        <m:nor/>
                      </m:rPr>
                      <a:rPr lang="en-US" sz="4000" b="0" i="0" dirty="0" smtClean="0">
                        <a:solidFill>
                          <a:srgbClr val="FF0000"/>
                        </a:solidFill>
                      </a:rPr>
                      <m:t>603</m:t>
                    </m:r>
                    <m:r>
                      <a:rPr lang="en-US" sz="4000" i="1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°</m:t>
                    </m:r>
                  </m:oMath>
                </a14:m>
                <a:endParaRPr lang="en-GB" sz="40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EEEB4339-24F7-4787-9145-F0531DCCD50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203172" y="4361880"/>
                <a:ext cx="5306290" cy="707886"/>
              </a:xfrm>
              <a:prstGeom prst="rect">
                <a:avLst/>
              </a:prstGeom>
              <a:blipFill>
                <a:blip r:embed="rId7"/>
                <a:stretch>
                  <a:fillRect t="-15517" b="-3620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4D4A0281-2764-4AF4-B787-51A003DADC31}"/>
                  </a:ext>
                </a:extLst>
              </p:cNvPr>
              <p:cNvSpPr txBox="1"/>
              <p:nvPr/>
            </p:nvSpPr>
            <p:spPr>
              <a:xfrm>
                <a:off x="2939935" y="5445071"/>
                <a:ext cx="2256086" cy="70788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en-US" sz="4000" b="0" i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75</m:t>
                    </m:r>
                    <m:r>
                      <a:rPr lang="en-US" sz="400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°</m:t>
                    </m:r>
                  </m:oMath>
                </a14:m>
                <a:r>
                  <a:rPr lang="en-GB" sz="4000" dirty="0">
                    <a:solidFill>
                      <a:srgbClr val="FF0000"/>
                    </a:solidFill>
                  </a:rPr>
                  <a:t>   255</a:t>
                </a:r>
                <a14:m>
                  <m:oMath xmlns:m="http://schemas.openxmlformats.org/officeDocument/2006/math">
                    <m:r>
                      <a:rPr lang="en-US" sz="4000" i="1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°</m:t>
                    </m:r>
                  </m:oMath>
                </a14:m>
                <a:endParaRPr lang="en-GB" sz="40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4D4A0281-2764-4AF4-B787-51A003DADC3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939935" y="5445071"/>
                <a:ext cx="2256086" cy="707886"/>
              </a:xfrm>
              <a:prstGeom prst="rect">
                <a:avLst/>
              </a:prstGeom>
              <a:blipFill>
                <a:blip r:embed="rId8"/>
                <a:stretch>
                  <a:fillRect t="-15517" r="-270" b="-3620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15540927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4" grpId="0"/>
      <p:bldP spid="5" grpId="0"/>
      <p:bldP spid="6" grpId="0"/>
      <p:bldP spid="7" grpId="0"/>
      <p:bldP spid="8" grpId="0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13</TotalTime>
  <Words>320</Words>
  <Application>Microsoft Office PowerPoint</Application>
  <PresentationFormat>Widescreen</PresentationFormat>
  <Paragraphs>31</Paragraphs>
  <Slides>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8" baseType="lpstr">
      <vt:lpstr>Arial</vt:lpstr>
      <vt:lpstr>Calibri</vt:lpstr>
      <vt:lpstr>Calibri Light</vt:lpstr>
      <vt:lpstr>Cambria Math</vt:lpstr>
      <vt:lpstr>Office Theme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Stewart Gale</dc:creator>
  <cp:lastModifiedBy>Stewart Gale</cp:lastModifiedBy>
  <cp:revision>6</cp:revision>
  <dcterms:created xsi:type="dcterms:W3CDTF">2016-11-16T06:19:54Z</dcterms:created>
  <dcterms:modified xsi:type="dcterms:W3CDTF">2021-11-12T18:07:47Z</dcterms:modified>
</cp:coreProperties>
</file>