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E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90" autoAdjust="0"/>
    <p:restoredTop sz="94660"/>
  </p:normalViewPr>
  <p:slideViewPr>
    <p:cSldViewPr snapToGrid="0">
      <p:cViewPr varScale="1">
        <p:scale>
          <a:sx n="70" d="100"/>
          <a:sy n="70" d="100"/>
        </p:scale>
        <p:origin x="48" y="4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09242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42961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24680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75626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74790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658121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1086171-84EB-44DE-8B35-AFE34171BF18}" type="datetimeFigureOut">
              <a:rPr lang="en-GB" smtClean="0"/>
              <a:t>15/06/2020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06235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086171-84EB-44DE-8B35-AFE34171BF18}" type="datetimeFigureOut">
              <a:rPr lang="en-GB" smtClean="0"/>
              <a:t>15/06/2020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5997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86171-84EB-44DE-8B35-AFE34171BF18}" type="datetimeFigureOut">
              <a:rPr lang="en-GB" smtClean="0"/>
              <a:t>15/06/2020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376881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85342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68830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86171-84EB-44DE-8B35-AFE34171BF18}" type="datetimeFigureOut">
              <a:rPr lang="en-GB" smtClean="0"/>
              <a:t>15/06/2020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C5598-BE2E-4F45-B96F-ECBFD3BDFE5E}" type="slidenum">
              <a:rPr lang="en-GB" smtClean="0"/>
              <a:t>‹#›</a:t>
            </a:fld>
            <a:endParaRPr lang="en-GB"/>
          </a:p>
        </p:txBody>
      </p:sp>
    </p:spTree>
    <p:extLst>
      <p:ext uri="{BB962C8B-B14F-4D97-AF65-F5344CB8AC3E}">
        <p14:creationId xmlns:p14="http://schemas.microsoft.com/office/powerpoint/2010/main" val="60322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KMT | Diagnostic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76" y="787940"/>
            <a:ext cx="4859357" cy="49403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69233" y="934400"/>
            <a:ext cx="5736057" cy="4647426"/>
          </a:xfrm>
          <a:prstGeom prst="rect">
            <a:avLst/>
          </a:prstGeom>
          <a:noFill/>
        </p:spPr>
        <p:txBody>
          <a:bodyPr wrap="square" rtlCol="0">
            <a:spAutoFit/>
          </a:bodyPr>
          <a:lstStyle/>
          <a:p>
            <a:pPr algn="ctr"/>
            <a:r>
              <a:rPr lang="en-GB" sz="8000" b="1" dirty="0" smtClean="0">
                <a:solidFill>
                  <a:srgbClr val="009E47"/>
                </a:solidFill>
              </a:rPr>
              <a:t>Intermediate Challenge 1</a:t>
            </a:r>
          </a:p>
          <a:p>
            <a:pPr algn="ctr"/>
            <a:endParaRPr lang="en-GB" sz="4000" b="1" dirty="0">
              <a:solidFill>
                <a:srgbClr val="FFC000"/>
              </a:solidFill>
            </a:endParaRPr>
          </a:p>
          <a:p>
            <a:pPr algn="ctr"/>
            <a:r>
              <a:rPr lang="en-GB" sz="9600" b="1" smtClean="0">
                <a:solidFill>
                  <a:srgbClr val="009E47"/>
                </a:solidFill>
              </a:rPr>
              <a:t>SILVER</a:t>
            </a:r>
            <a:endParaRPr lang="en-GB" sz="9600" b="1" dirty="0">
              <a:solidFill>
                <a:srgbClr val="009E47"/>
              </a:solidFill>
            </a:endParaRPr>
          </a:p>
        </p:txBody>
      </p:sp>
      <p:sp>
        <p:nvSpPr>
          <p:cNvPr id="6" name="Rectangle 5"/>
          <p:cNvSpPr/>
          <p:nvPr/>
        </p:nvSpPr>
        <p:spPr>
          <a:xfrm>
            <a:off x="68094" y="68094"/>
            <a:ext cx="12052570" cy="6721813"/>
          </a:xfrm>
          <a:prstGeom prst="rect">
            <a:avLst/>
          </a:prstGeom>
          <a:noFill/>
          <a:ln w="139700">
            <a:solidFill>
              <a:srgbClr val="009E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8191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Q1.</a:t>
            </a:r>
            <a:endParaRPr lang="en-GB" sz="6000" b="1" dirty="0"/>
          </a:p>
        </p:txBody>
      </p:sp>
      <p:pic>
        <p:nvPicPr>
          <p:cNvPr id="2" name="Picture 1"/>
          <p:cNvPicPr>
            <a:picLocks noChangeAspect="1"/>
          </p:cNvPicPr>
          <p:nvPr/>
        </p:nvPicPr>
        <p:blipFill>
          <a:blip r:embed="rId2"/>
          <a:stretch>
            <a:fillRect/>
          </a:stretch>
        </p:blipFill>
        <p:spPr>
          <a:xfrm>
            <a:off x="1625600" y="0"/>
            <a:ext cx="9144000" cy="6858000"/>
          </a:xfrm>
          <a:prstGeom prst="rect">
            <a:avLst/>
          </a:prstGeom>
        </p:spPr>
      </p:pic>
      <p:sp>
        <p:nvSpPr>
          <p:cNvPr id="6" name="Rectangle 5"/>
          <p:cNvSpPr/>
          <p:nvPr/>
        </p:nvSpPr>
        <p:spPr>
          <a:xfrm>
            <a:off x="8211459" y="1804108"/>
            <a:ext cx="1359261"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4" name="Rectangle 3"/>
              <p:cNvSpPr/>
              <p:nvPr/>
            </p:nvSpPr>
            <p:spPr>
              <a:xfrm>
                <a:off x="3787186" y="2711603"/>
                <a:ext cx="5163459" cy="2095574"/>
              </a:xfrm>
              <a:prstGeom prst="rect">
                <a:avLst/>
              </a:prstGeom>
            </p:spPr>
            <p:txBody>
              <a:bodyPr wrap="square">
                <a:spAutoFit/>
              </a:bodyPr>
              <a:lstStyle/>
              <a:p>
                <a:r>
                  <a:rPr lang="en-US" sz="3200" b="1" dirty="0" smtClean="0">
                    <a:solidFill>
                      <a:srgbClr val="00B050"/>
                    </a:solidFill>
                  </a:rPr>
                  <a:t>3 </a:t>
                </a:r>
                <a:r>
                  <a:rPr lang="en-US" sz="3200" b="1" dirty="0">
                    <a:solidFill>
                      <a:srgbClr val="00B050"/>
                    </a:solidFill>
                  </a:rPr>
                  <a:t>lies between 2 and </a:t>
                </a:r>
                <a14:m>
                  <m:oMath xmlns:m="http://schemas.openxmlformats.org/officeDocument/2006/math">
                    <m:sSup>
                      <m:sSupPr>
                        <m:ctrlPr>
                          <a:rPr lang="en-US" sz="3200" b="1" i="1" dirty="0" smtClean="0">
                            <a:solidFill>
                              <a:srgbClr val="00B050"/>
                            </a:solidFill>
                            <a:latin typeface="Cambria Math" panose="02040503050406030204" pitchFamily="18" charset="0"/>
                          </a:rPr>
                        </m:ctrlPr>
                      </m:sSupPr>
                      <m:e>
                        <m:r>
                          <a:rPr lang="en-GB" sz="3200" b="1" i="1" dirty="0" smtClean="0">
                            <a:solidFill>
                              <a:srgbClr val="00B050"/>
                            </a:solidFill>
                            <a:latin typeface="Cambria Math" panose="02040503050406030204" pitchFamily="18" charset="0"/>
                          </a:rPr>
                          <m:t>𝟐</m:t>
                        </m:r>
                      </m:e>
                      <m:sup>
                        <m:r>
                          <a:rPr lang="en-GB" sz="3200" b="1" i="1" dirty="0" smtClean="0">
                            <a:solidFill>
                              <a:srgbClr val="00B050"/>
                            </a:solidFill>
                            <a:latin typeface="Cambria Math" panose="02040503050406030204" pitchFamily="18" charset="0"/>
                          </a:rPr>
                          <m:t>𝟐</m:t>
                        </m:r>
                      </m:sup>
                    </m:sSup>
                    <m:r>
                      <a:rPr lang="en-US" sz="3200" b="1" i="1" dirty="0" smtClean="0">
                        <a:solidFill>
                          <a:srgbClr val="00B050"/>
                        </a:solidFill>
                        <a:latin typeface="Cambria Math" panose="02040503050406030204" pitchFamily="18" charset="0"/>
                      </a:rPr>
                      <m:t> </m:t>
                    </m:r>
                  </m:oMath>
                </a14:m>
                <a:endParaRPr lang="en-US" sz="3200" b="1" dirty="0" smtClean="0">
                  <a:solidFill>
                    <a:srgbClr val="00B050"/>
                  </a:solidFill>
                </a:endParaRPr>
              </a:p>
              <a:p>
                <a:r>
                  <a:rPr lang="en-US" sz="3200" b="1" dirty="0" smtClean="0">
                    <a:solidFill>
                      <a:srgbClr val="00B050"/>
                    </a:solidFill>
                  </a:rPr>
                  <a:t>10 </a:t>
                </a:r>
                <a:r>
                  <a:rPr lang="en-US" sz="3200" b="1" dirty="0">
                    <a:solidFill>
                      <a:srgbClr val="00B050"/>
                    </a:solidFill>
                  </a:rPr>
                  <a:t>lies between 4 and </a:t>
                </a:r>
                <a14:m>
                  <m:oMath xmlns:m="http://schemas.openxmlformats.org/officeDocument/2006/math">
                    <m:sSup>
                      <m:sSupPr>
                        <m:ctrlPr>
                          <a:rPr lang="en-US" sz="3200" b="1" i="1" dirty="0" smtClean="0">
                            <a:solidFill>
                              <a:srgbClr val="00B050"/>
                            </a:solidFill>
                            <a:latin typeface="Cambria Math" panose="02040503050406030204" pitchFamily="18" charset="0"/>
                          </a:rPr>
                        </m:ctrlPr>
                      </m:sSupPr>
                      <m:e>
                        <m:r>
                          <a:rPr lang="en-GB" sz="3200" b="1" i="1" dirty="0" smtClean="0">
                            <a:solidFill>
                              <a:srgbClr val="00B050"/>
                            </a:solidFill>
                            <a:latin typeface="Cambria Math" panose="02040503050406030204" pitchFamily="18" charset="0"/>
                          </a:rPr>
                          <m:t>𝟒</m:t>
                        </m:r>
                      </m:e>
                      <m:sup>
                        <m:r>
                          <a:rPr lang="en-GB" sz="3200" b="1" i="1" dirty="0" smtClean="0">
                            <a:solidFill>
                              <a:srgbClr val="00B050"/>
                            </a:solidFill>
                            <a:latin typeface="Cambria Math" panose="02040503050406030204" pitchFamily="18" charset="0"/>
                          </a:rPr>
                          <m:t>𝟐</m:t>
                        </m:r>
                      </m:sup>
                    </m:sSup>
                  </m:oMath>
                </a14:m>
                <a:r>
                  <a:rPr lang="en-US" sz="3200" b="1" dirty="0">
                    <a:solidFill>
                      <a:srgbClr val="00B050"/>
                    </a:solidFill>
                  </a:rPr>
                  <a:t> </a:t>
                </a:r>
                <a:endParaRPr lang="en-US" sz="3200" b="1" dirty="0" smtClean="0">
                  <a:solidFill>
                    <a:srgbClr val="00B050"/>
                  </a:solidFill>
                </a:endParaRPr>
              </a:p>
              <a:p>
                <a:r>
                  <a:rPr lang="en-US" sz="3200" b="1" dirty="0" smtClean="0">
                    <a:solidFill>
                      <a:srgbClr val="00B050"/>
                    </a:solidFill>
                  </a:rPr>
                  <a:t>21 </a:t>
                </a:r>
                <a:r>
                  <a:rPr lang="en-US" sz="3200" b="1" dirty="0">
                    <a:solidFill>
                      <a:srgbClr val="00B050"/>
                    </a:solidFill>
                  </a:rPr>
                  <a:t>lies between 6 and </a:t>
                </a:r>
                <a14:m>
                  <m:oMath xmlns:m="http://schemas.openxmlformats.org/officeDocument/2006/math">
                    <m:sSup>
                      <m:sSupPr>
                        <m:ctrlPr>
                          <a:rPr lang="en-US" sz="3200" b="1" i="1" dirty="0" smtClean="0">
                            <a:solidFill>
                              <a:srgbClr val="00B050"/>
                            </a:solidFill>
                            <a:latin typeface="Cambria Math" panose="02040503050406030204" pitchFamily="18" charset="0"/>
                          </a:rPr>
                        </m:ctrlPr>
                      </m:sSupPr>
                      <m:e>
                        <m:r>
                          <a:rPr lang="en-GB" sz="3200" b="1" i="1" dirty="0" smtClean="0">
                            <a:solidFill>
                              <a:srgbClr val="00B050"/>
                            </a:solidFill>
                            <a:latin typeface="Cambria Math" panose="02040503050406030204" pitchFamily="18" charset="0"/>
                          </a:rPr>
                          <m:t>𝟔</m:t>
                        </m:r>
                      </m:e>
                      <m:sup>
                        <m:r>
                          <a:rPr lang="en-GB" sz="3200" b="1" i="1" dirty="0" smtClean="0">
                            <a:solidFill>
                              <a:srgbClr val="00B050"/>
                            </a:solidFill>
                            <a:latin typeface="Cambria Math" panose="02040503050406030204" pitchFamily="18" charset="0"/>
                          </a:rPr>
                          <m:t>𝟐</m:t>
                        </m:r>
                      </m:sup>
                    </m:sSup>
                  </m:oMath>
                </a14:m>
                <a:r>
                  <a:rPr lang="en-US" sz="3200" b="1" dirty="0">
                    <a:solidFill>
                      <a:srgbClr val="00B050"/>
                    </a:solidFill>
                  </a:rPr>
                  <a:t> </a:t>
                </a:r>
                <a:endParaRPr lang="en-US" sz="3200" b="1" dirty="0" smtClean="0">
                  <a:solidFill>
                    <a:srgbClr val="00B050"/>
                  </a:solidFill>
                </a:endParaRPr>
              </a:p>
              <a:p>
                <a:r>
                  <a:rPr lang="en-US" sz="3200" b="1" dirty="0" smtClean="0">
                    <a:solidFill>
                      <a:srgbClr val="00B050"/>
                    </a:solidFill>
                  </a:rPr>
                  <a:t>30 </a:t>
                </a:r>
                <a:r>
                  <a:rPr lang="en-US" sz="3200" b="1" dirty="0">
                    <a:solidFill>
                      <a:srgbClr val="00B050"/>
                    </a:solidFill>
                  </a:rPr>
                  <a:t>does not lies between any</a:t>
                </a:r>
                <a:endParaRPr lang="en-GB" sz="3200" b="1" dirty="0">
                  <a:solidFill>
                    <a:srgbClr val="00B050"/>
                  </a:solidFill>
                </a:endParaRPr>
              </a:p>
            </p:txBody>
          </p:sp>
        </mc:Choice>
        <mc:Fallback>
          <p:sp>
            <p:nvSpPr>
              <p:cNvPr id="4" name="Rectangle 3"/>
              <p:cNvSpPr>
                <a:spLocks noRot="1" noChangeAspect="1" noMove="1" noResize="1" noEditPoints="1" noAdjustHandles="1" noChangeArrowheads="1" noChangeShapeType="1" noTextEdit="1"/>
              </p:cNvSpPr>
              <p:nvPr/>
            </p:nvSpPr>
            <p:spPr>
              <a:xfrm>
                <a:off x="3787186" y="2711603"/>
                <a:ext cx="5163459" cy="2095574"/>
              </a:xfrm>
              <a:prstGeom prst="rect">
                <a:avLst/>
              </a:prstGeom>
              <a:blipFill>
                <a:blip r:embed="rId3"/>
                <a:stretch>
                  <a:fillRect l="-2952" t="-2907" r="-1889" b="-8721"/>
                </a:stretch>
              </a:blipFill>
            </p:spPr>
            <p:txBody>
              <a:bodyPr/>
              <a:lstStyle/>
              <a:p>
                <a:r>
                  <a:rPr lang="en-GB">
                    <a:noFill/>
                  </a:rPr>
                  <a:t> </a:t>
                </a:r>
              </a:p>
            </p:txBody>
          </p:sp>
        </mc:Fallback>
      </mc:AlternateContent>
    </p:spTree>
    <p:extLst>
      <p:ext uri="{BB962C8B-B14F-4D97-AF65-F5344CB8AC3E}">
        <p14:creationId xmlns:p14="http://schemas.microsoft.com/office/powerpoint/2010/main" val="183173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Q2.</a:t>
            </a:r>
            <a:endParaRPr lang="en-GB" sz="6000" b="1" dirty="0"/>
          </a:p>
        </p:txBody>
      </p:sp>
      <p:pic>
        <p:nvPicPr>
          <p:cNvPr id="1026" name="Picture 2" descr="https://images.diagnosticquestions.com/uploads/questions/3a064fc7-ddc1-4475-a566-8edd127612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495"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248070" y="1857374"/>
            <a:ext cx="1167210" cy="67246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004013" y="2925145"/>
            <a:ext cx="8399339" cy="1815882"/>
          </a:xfrm>
          <a:prstGeom prst="rect">
            <a:avLst/>
          </a:prstGeom>
        </p:spPr>
        <p:txBody>
          <a:bodyPr wrap="square">
            <a:spAutoFit/>
          </a:bodyPr>
          <a:lstStyle/>
          <a:p>
            <a:r>
              <a:rPr lang="en-US" sz="2800" b="1" dirty="0" smtClean="0">
                <a:solidFill>
                  <a:srgbClr val="00B050"/>
                </a:solidFill>
              </a:rPr>
              <a:t>If she </a:t>
            </a:r>
            <a:r>
              <a:rPr lang="en-US" sz="2800" b="1" dirty="0">
                <a:solidFill>
                  <a:srgbClr val="00B050"/>
                </a:solidFill>
              </a:rPr>
              <a:t>travelled 100km at 20kmph, (5 hours) </a:t>
            </a:r>
            <a:endParaRPr lang="en-US" sz="2800" b="1" dirty="0" smtClean="0">
              <a:solidFill>
                <a:srgbClr val="00B050"/>
              </a:solidFill>
            </a:endParaRPr>
          </a:p>
          <a:p>
            <a:r>
              <a:rPr lang="en-US" sz="2800" b="1" dirty="0" smtClean="0">
                <a:solidFill>
                  <a:srgbClr val="00B050"/>
                </a:solidFill>
              </a:rPr>
              <a:t>Then increased </a:t>
            </a:r>
            <a:r>
              <a:rPr lang="en-US" sz="2800" b="1" dirty="0">
                <a:solidFill>
                  <a:srgbClr val="00B050"/>
                </a:solidFill>
              </a:rPr>
              <a:t>by 25% </a:t>
            </a:r>
            <a:endParaRPr lang="en-US" sz="2800" b="1" dirty="0" smtClean="0">
              <a:solidFill>
                <a:srgbClr val="00B050"/>
              </a:solidFill>
            </a:endParaRPr>
          </a:p>
          <a:p>
            <a:r>
              <a:rPr lang="en-US" sz="2800" b="1" dirty="0" smtClean="0">
                <a:solidFill>
                  <a:srgbClr val="00B050"/>
                </a:solidFill>
              </a:rPr>
              <a:t>She now would now travel </a:t>
            </a:r>
            <a:r>
              <a:rPr lang="en-US" sz="2800" b="1" dirty="0">
                <a:solidFill>
                  <a:srgbClr val="00B050"/>
                </a:solidFill>
              </a:rPr>
              <a:t>100km at 25kmph, (4 hours) </a:t>
            </a:r>
            <a:endParaRPr lang="en-US" sz="2800" b="1" dirty="0" smtClean="0">
              <a:solidFill>
                <a:srgbClr val="00B050"/>
              </a:solidFill>
            </a:endParaRPr>
          </a:p>
          <a:p>
            <a:r>
              <a:rPr lang="en-US" sz="2800" b="1" dirty="0" smtClean="0">
                <a:solidFill>
                  <a:srgbClr val="00B050"/>
                </a:solidFill>
              </a:rPr>
              <a:t>decrease </a:t>
            </a:r>
            <a:r>
              <a:rPr lang="en-US" sz="2800" b="1" dirty="0">
                <a:solidFill>
                  <a:srgbClr val="00B050"/>
                </a:solidFill>
              </a:rPr>
              <a:t>by 20%</a:t>
            </a:r>
            <a:endParaRPr lang="en-GB" sz="2800" b="1" dirty="0">
              <a:solidFill>
                <a:srgbClr val="00B050"/>
              </a:solidFill>
            </a:endParaRPr>
          </a:p>
        </p:txBody>
      </p:sp>
    </p:spTree>
    <p:extLst>
      <p:ext uri="{BB962C8B-B14F-4D97-AF65-F5344CB8AC3E}">
        <p14:creationId xmlns:p14="http://schemas.microsoft.com/office/powerpoint/2010/main" val="4016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Q3.</a:t>
            </a:r>
            <a:endParaRPr lang="en-GB" sz="6000" b="1" dirty="0"/>
          </a:p>
        </p:txBody>
      </p:sp>
      <p:pic>
        <p:nvPicPr>
          <p:cNvPr id="2050" name="Picture 2" descr="https://images.diagnosticquestions.com/uploads/questions/ffb71ec9-82bc-48e0-b2a9-ca2c73f4f3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495"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191479" y="1903356"/>
            <a:ext cx="1142522" cy="64680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1967162" y="2678710"/>
            <a:ext cx="8304663" cy="1938992"/>
          </a:xfrm>
          <a:prstGeom prst="rect">
            <a:avLst/>
          </a:prstGeom>
        </p:spPr>
        <p:txBody>
          <a:bodyPr wrap="square">
            <a:spAutoFit/>
          </a:bodyPr>
          <a:lstStyle/>
          <a:p>
            <a:r>
              <a:rPr lang="en-US" sz="2400" b="1" dirty="0">
                <a:solidFill>
                  <a:srgbClr val="00B050"/>
                </a:solidFill>
                <a:latin typeface="robotolight"/>
              </a:rPr>
              <a:t>Cube has 6 faces and 12 edges. If each face has at least one black edge, the minimum firstly would not be 6, because if an edge is covered, another face's edge will be covered too. There are 3 places to cover the edge (as a minimum) which covers all faces</a:t>
            </a:r>
            <a:r>
              <a:rPr lang="en-US" sz="2400" b="1" dirty="0" smtClean="0">
                <a:solidFill>
                  <a:srgbClr val="00B050"/>
                </a:solidFill>
                <a:latin typeface="robotolight"/>
              </a:rPr>
              <a:t>.</a:t>
            </a:r>
            <a:endParaRPr lang="en-GB" sz="2400" b="1" dirty="0">
              <a:solidFill>
                <a:srgbClr val="00B050"/>
              </a:solidFill>
            </a:endParaRPr>
          </a:p>
        </p:txBody>
      </p:sp>
    </p:spTree>
    <p:extLst>
      <p:ext uri="{BB962C8B-B14F-4D97-AF65-F5344CB8AC3E}">
        <p14:creationId xmlns:p14="http://schemas.microsoft.com/office/powerpoint/2010/main" val="242349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Q4.</a:t>
            </a:r>
            <a:endParaRPr lang="en-GB" sz="6000" b="1" dirty="0"/>
          </a:p>
        </p:txBody>
      </p:sp>
      <p:pic>
        <p:nvPicPr>
          <p:cNvPr id="3074" name="Picture 2" descr="https://images.diagnosticquestions.com/uploads/questions/f982c834-f4b9-4e7b-8c26-f0dfdbfcdf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055"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290560" y="3355319"/>
            <a:ext cx="1720790" cy="59715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3654044" y="4029081"/>
            <a:ext cx="5957080" cy="1323439"/>
          </a:xfrm>
          <a:prstGeom prst="rect">
            <a:avLst/>
          </a:prstGeom>
        </p:spPr>
        <p:txBody>
          <a:bodyPr wrap="none">
            <a:spAutoFit/>
          </a:bodyPr>
          <a:lstStyle/>
          <a:p>
            <a:r>
              <a:rPr lang="en-GB" sz="4000" b="1" dirty="0">
                <a:solidFill>
                  <a:srgbClr val="00B050"/>
                </a:solidFill>
                <a:latin typeface="robotolight"/>
              </a:rPr>
              <a:t>R</a:t>
            </a:r>
            <a:r>
              <a:rPr lang="en-GB" sz="4000" b="1" dirty="0" smtClean="0">
                <a:solidFill>
                  <a:srgbClr val="00B050"/>
                </a:solidFill>
                <a:latin typeface="robotolight"/>
              </a:rPr>
              <a:t>atio 2:1 so 24 ÷ 3 = 8  </a:t>
            </a:r>
          </a:p>
          <a:p>
            <a:r>
              <a:rPr lang="en-GB" sz="4000" b="1" dirty="0" smtClean="0">
                <a:solidFill>
                  <a:srgbClr val="00B050"/>
                </a:solidFill>
                <a:latin typeface="robotolight"/>
              </a:rPr>
              <a:t>13:00 + 8hrs = 21:00</a:t>
            </a:r>
            <a:endParaRPr lang="en-GB" sz="4000" b="1" dirty="0">
              <a:solidFill>
                <a:srgbClr val="00B050"/>
              </a:solidFill>
            </a:endParaRPr>
          </a:p>
        </p:txBody>
      </p:sp>
    </p:spTree>
    <p:extLst>
      <p:ext uri="{BB962C8B-B14F-4D97-AF65-F5344CB8AC3E}">
        <p14:creationId xmlns:p14="http://schemas.microsoft.com/office/powerpoint/2010/main" val="16824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Q5.</a:t>
            </a:r>
            <a:endParaRPr lang="en-GB" sz="6000" b="1" dirty="0"/>
          </a:p>
        </p:txBody>
      </p:sp>
      <p:pic>
        <p:nvPicPr>
          <p:cNvPr id="4098" name="Picture 2" descr="https://images.diagnosticquestions.com/uploads/questions/5cc5cf76-886a-4cb0-91b3-c58c170063f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7459" y="87753"/>
            <a:ext cx="9181670" cy="688625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202304" y="2326943"/>
            <a:ext cx="1073776" cy="48539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099145" y="3025490"/>
            <a:ext cx="7644913" cy="1631216"/>
          </a:xfrm>
          <a:prstGeom prst="rect">
            <a:avLst/>
          </a:prstGeom>
        </p:spPr>
        <p:txBody>
          <a:bodyPr wrap="none">
            <a:spAutoFit/>
          </a:bodyPr>
          <a:lstStyle/>
          <a:p>
            <a:r>
              <a:rPr lang="en-US" sz="2000" b="1" dirty="0">
                <a:solidFill>
                  <a:srgbClr val="00B050"/>
                </a:solidFill>
              </a:rPr>
              <a:t>T</a:t>
            </a:r>
            <a:r>
              <a:rPr lang="en-US" sz="2000" b="1" dirty="0" smtClean="0">
                <a:solidFill>
                  <a:srgbClr val="00B050"/>
                </a:solidFill>
              </a:rPr>
              <a:t>he </a:t>
            </a:r>
            <a:r>
              <a:rPr lang="en-US" sz="2000" b="1" dirty="0">
                <a:solidFill>
                  <a:srgbClr val="00B050"/>
                </a:solidFill>
              </a:rPr>
              <a:t>units digit will always be 6 as any number ending in six </a:t>
            </a:r>
            <a:endParaRPr lang="en-US" sz="2000" b="1" dirty="0" smtClean="0">
              <a:solidFill>
                <a:srgbClr val="00B050"/>
              </a:solidFill>
            </a:endParaRPr>
          </a:p>
          <a:p>
            <a:r>
              <a:rPr lang="en-US" sz="2000" b="1" dirty="0" smtClean="0">
                <a:solidFill>
                  <a:srgbClr val="00B050"/>
                </a:solidFill>
              </a:rPr>
              <a:t>multiplied </a:t>
            </a:r>
            <a:r>
              <a:rPr lang="en-US" sz="2000" b="1" dirty="0">
                <a:solidFill>
                  <a:srgbClr val="00B050"/>
                </a:solidFill>
              </a:rPr>
              <a:t>by any number ending in </a:t>
            </a:r>
            <a:r>
              <a:rPr lang="en-US" sz="2000" b="1" dirty="0" smtClean="0">
                <a:solidFill>
                  <a:srgbClr val="00B050"/>
                </a:solidFill>
              </a:rPr>
              <a:t>6 will always have a 6 in the units.</a:t>
            </a:r>
          </a:p>
          <a:p>
            <a:r>
              <a:rPr lang="en-US" sz="2000" b="1" dirty="0" smtClean="0">
                <a:solidFill>
                  <a:srgbClr val="00B050"/>
                </a:solidFill>
              </a:rPr>
              <a:t>We </a:t>
            </a:r>
            <a:r>
              <a:rPr lang="en-US" sz="2000" b="1" dirty="0">
                <a:solidFill>
                  <a:srgbClr val="00B050"/>
                </a:solidFill>
              </a:rPr>
              <a:t>also know </a:t>
            </a:r>
            <a:r>
              <a:rPr lang="en-US" sz="2000" b="1" dirty="0" smtClean="0">
                <a:solidFill>
                  <a:srgbClr val="00B050"/>
                </a:solidFill>
              </a:rPr>
              <a:t>that the </a:t>
            </a:r>
            <a:r>
              <a:rPr lang="en-US" sz="2000" b="1" dirty="0">
                <a:solidFill>
                  <a:srgbClr val="00B050"/>
                </a:solidFill>
              </a:rPr>
              <a:t>number will have an odd tens number </a:t>
            </a:r>
            <a:endParaRPr lang="en-US" sz="2000" b="1" dirty="0" smtClean="0">
              <a:solidFill>
                <a:srgbClr val="00B050"/>
              </a:solidFill>
            </a:endParaRPr>
          </a:p>
          <a:p>
            <a:r>
              <a:rPr lang="en-US" sz="2000" b="1" dirty="0" smtClean="0">
                <a:solidFill>
                  <a:srgbClr val="00B050"/>
                </a:solidFill>
              </a:rPr>
              <a:t>So last two digits will be 16, or 36 or 56……</a:t>
            </a:r>
          </a:p>
          <a:p>
            <a:r>
              <a:rPr lang="en-US" sz="2000" b="1" dirty="0" smtClean="0">
                <a:solidFill>
                  <a:srgbClr val="00B050"/>
                </a:solidFill>
              </a:rPr>
              <a:t>Divide 16 by 2 will give 8</a:t>
            </a:r>
            <a:endParaRPr lang="en-GB" sz="2000" b="1" dirty="0">
              <a:solidFill>
                <a:srgbClr val="00B050"/>
              </a:solidFill>
            </a:endParaRPr>
          </a:p>
        </p:txBody>
      </p:sp>
    </p:spTree>
    <p:extLst>
      <p:ext uri="{BB962C8B-B14F-4D97-AF65-F5344CB8AC3E}">
        <p14:creationId xmlns:p14="http://schemas.microsoft.com/office/powerpoint/2010/main" val="256372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185</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Cambria Math</vt:lpstr>
      <vt:lpstr>robotolight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15</cp:revision>
  <dcterms:created xsi:type="dcterms:W3CDTF">2020-06-11T04:03:37Z</dcterms:created>
  <dcterms:modified xsi:type="dcterms:W3CDTF">2020-06-15T11:05:58Z</dcterms:modified>
</cp:coreProperties>
</file>