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33"/>
  </p:handoutMasterIdLst>
  <p:sldIdLst>
    <p:sldId id="272" r:id="rId2"/>
    <p:sldId id="256" r:id="rId3"/>
    <p:sldId id="286" r:id="rId4"/>
    <p:sldId id="258" r:id="rId5"/>
    <p:sldId id="287" r:id="rId6"/>
    <p:sldId id="262" r:id="rId7"/>
    <p:sldId id="289" r:id="rId8"/>
    <p:sldId id="261" r:id="rId9"/>
    <p:sldId id="288" r:id="rId10"/>
    <p:sldId id="264" r:id="rId11"/>
    <p:sldId id="290" r:id="rId12"/>
    <p:sldId id="266" r:id="rId13"/>
    <p:sldId id="291" r:id="rId14"/>
    <p:sldId id="268" r:id="rId15"/>
    <p:sldId id="292" r:id="rId16"/>
    <p:sldId id="270" r:id="rId17"/>
    <p:sldId id="293" r:id="rId18"/>
    <p:sldId id="273" r:id="rId19"/>
    <p:sldId id="294" r:id="rId20"/>
    <p:sldId id="275" r:id="rId21"/>
    <p:sldId id="295" r:id="rId22"/>
    <p:sldId id="277" r:id="rId23"/>
    <p:sldId id="296" r:id="rId24"/>
    <p:sldId id="279" r:id="rId25"/>
    <p:sldId id="297" r:id="rId26"/>
    <p:sldId id="281" r:id="rId27"/>
    <p:sldId id="298" r:id="rId28"/>
    <p:sldId id="283" r:id="rId29"/>
    <p:sldId id="299" r:id="rId30"/>
    <p:sldId id="285" r:id="rId31"/>
    <p:sldId id="300" r:id="rId3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FFAFAF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96" autoAdjust="0"/>
    <p:restoredTop sz="94660"/>
  </p:normalViewPr>
  <p:slideViewPr>
    <p:cSldViewPr snapToGrid="0">
      <p:cViewPr varScale="1">
        <p:scale>
          <a:sx n="86" d="100"/>
          <a:sy n="86" d="100"/>
        </p:scale>
        <p:origin x="-189" y="2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handoutMaster" Target="handoutMasters/handoutMaster1.xml"/><Relationship Id="rId38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FFA62D08-0F8A-42B3-9BA7-53DA0D2E9F3C}"/>
    <pc:docChg chg="modSld">
      <pc:chgData name="Stewart Gale" userId="3647ddd2-6040-41ae-a96d-232c23482af8" providerId="ADAL" clId="{FFA62D08-0F8A-42B3-9BA7-53DA0D2E9F3C}" dt="2022-08-22T17:55:07.257" v="17" actId="20577"/>
      <pc:docMkLst>
        <pc:docMk/>
      </pc:docMkLst>
      <pc:sldChg chg="modSp mod">
        <pc:chgData name="Stewart Gale" userId="3647ddd2-6040-41ae-a96d-232c23482af8" providerId="ADAL" clId="{FFA62D08-0F8A-42B3-9BA7-53DA0D2E9F3C}" dt="2022-08-22T17:55:07.257" v="17" actId="20577"/>
        <pc:sldMkLst>
          <pc:docMk/>
          <pc:sldMk cId="3220382278" sldId="272"/>
        </pc:sldMkLst>
        <pc:spChg chg="mod">
          <ac:chgData name="Stewart Gale" userId="3647ddd2-6040-41ae-a96d-232c23482af8" providerId="ADAL" clId="{FFA62D08-0F8A-42B3-9BA7-53DA0D2E9F3C}" dt="2022-08-22T17:55:07.257" v="17" actId="20577"/>
          <ac:spMkLst>
            <pc:docMk/>
            <pc:sldMk cId="3220382278" sldId="272"/>
            <ac:spMk id="4" creationId="{00000000-0000-0000-0000-000000000000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77E50A3-A954-44FC-A8D5-0C898BAA3B35}" type="datetimeFigureOut">
              <a:rPr lang="en-GB" smtClean="0"/>
              <a:t>22/08/2022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91A0533-35AC-4CC4-B4AC-E742C66315B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5718333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7241-9216-4993-A6C3-2C1D44028612}" type="datetimeFigureOut">
              <a:rPr lang="en-GB" smtClean="0"/>
              <a:t>22/08/2022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37019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7241-9216-4993-A6C3-2C1D44028612}" type="datetimeFigureOut">
              <a:rPr lang="en-GB" smtClean="0"/>
              <a:t>22/08/2022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176636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7241-9216-4993-A6C3-2C1D44028612}" type="datetimeFigureOut">
              <a:rPr lang="en-GB" smtClean="0"/>
              <a:t>22/08/2022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538261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7241-9216-4993-A6C3-2C1D44028612}" type="datetimeFigureOut">
              <a:rPr lang="en-GB" smtClean="0"/>
              <a:t>22/08/2022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158281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7241-9216-4993-A6C3-2C1D44028612}" type="datetimeFigureOut">
              <a:rPr lang="en-GB" smtClean="0"/>
              <a:t>22/08/2022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10972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7241-9216-4993-A6C3-2C1D44028612}" type="datetimeFigureOut">
              <a:rPr lang="en-GB" smtClean="0"/>
              <a:t>22/08/2022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850122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7241-9216-4993-A6C3-2C1D44028612}" type="datetimeFigureOut">
              <a:rPr lang="en-GB" smtClean="0"/>
              <a:t>22/08/2022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916144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7241-9216-4993-A6C3-2C1D44028612}" type="datetimeFigureOut">
              <a:rPr lang="en-GB" smtClean="0"/>
              <a:t>22/08/2022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222293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7241-9216-4993-A6C3-2C1D44028612}" type="datetimeFigureOut">
              <a:rPr lang="en-GB" smtClean="0"/>
              <a:t>22/08/2022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242329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7241-9216-4993-A6C3-2C1D44028612}" type="datetimeFigureOut">
              <a:rPr lang="en-GB" smtClean="0"/>
              <a:t>22/08/2022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074672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7241-9216-4993-A6C3-2C1D44028612}" type="datetimeFigureOut">
              <a:rPr lang="en-GB" smtClean="0"/>
              <a:t>22/08/2022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292996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567241-9216-4993-A6C3-2C1D44028612}" type="datetimeFigureOut">
              <a:rPr lang="en-GB" smtClean="0"/>
              <a:t>22/08/2022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920482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76324" y="68762"/>
            <a:ext cx="11799651" cy="54014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9600" b="1" dirty="0"/>
              <a:t>Diagnostic </a:t>
            </a:r>
            <a:r>
              <a:rPr lang="en-GB" sz="9600" b="1"/>
              <a:t>Assessment</a:t>
            </a:r>
            <a:r>
              <a:rPr lang="en-GB" sz="11500"/>
              <a:t> .Delta 2 </a:t>
            </a:r>
            <a:endParaRPr lang="en-GB" sz="11500" dirty="0"/>
          </a:p>
          <a:p>
            <a:pPr algn="ctr"/>
            <a:r>
              <a:rPr lang="en-GB" sz="11500" dirty="0"/>
              <a:t>  Unit 10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005" y="2769502"/>
            <a:ext cx="4212076" cy="3964562"/>
          </a:xfrm>
          <a:prstGeom prst="rect">
            <a:avLst/>
          </a:prstGeom>
        </p:spPr>
      </p:pic>
      <p:sp>
        <p:nvSpPr>
          <p:cNvPr id="6" name="Oval 5"/>
          <p:cNvSpPr/>
          <p:nvPr/>
        </p:nvSpPr>
        <p:spPr>
          <a:xfrm>
            <a:off x="1235825" y="2923955"/>
            <a:ext cx="2859579" cy="2723158"/>
          </a:xfrm>
          <a:prstGeom prst="ellipse">
            <a:avLst/>
          </a:prstGeom>
          <a:solidFill>
            <a:srgbClr val="92D050"/>
          </a:solidFill>
          <a:ln w="57150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TextBox 8"/>
          <p:cNvSpPr txBox="1"/>
          <p:nvPr/>
        </p:nvSpPr>
        <p:spPr>
          <a:xfrm>
            <a:off x="1302501" y="3370537"/>
            <a:ext cx="276513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b="1" dirty="0"/>
              <a:t>Plotting Linear Graphs</a:t>
            </a:r>
          </a:p>
          <a:p>
            <a:pPr algn="ctr"/>
            <a:r>
              <a:rPr lang="en-GB" sz="2000" b="1" dirty="0"/>
              <a:t>Gradient</a:t>
            </a:r>
          </a:p>
          <a:p>
            <a:pPr algn="ctr"/>
            <a:r>
              <a:rPr lang="en-GB" sz="2000" b="1" dirty="0"/>
              <a:t>y = mx + c</a:t>
            </a:r>
          </a:p>
          <a:p>
            <a:pPr algn="ctr"/>
            <a:r>
              <a:rPr lang="en-GB" sz="2000" b="1" dirty="0"/>
              <a:t>Parallel and Perpendicular Lines</a:t>
            </a:r>
          </a:p>
          <a:p>
            <a:pPr algn="ctr"/>
            <a:r>
              <a:rPr lang="en-GB" sz="2000" b="1" dirty="0"/>
              <a:t>Inverse Functions </a:t>
            </a:r>
          </a:p>
        </p:txBody>
      </p:sp>
    </p:spTree>
    <p:extLst>
      <p:ext uri="{BB962C8B-B14F-4D97-AF65-F5344CB8AC3E}">
        <p14:creationId xmlns:p14="http://schemas.microsoft.com/office/powerpoint/2010/main" val="32203822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Question 5 – Gradient</a:t>
            </a:r>
          </a:p>
        </p:txBody>
      </p:sp>
      <p:pic>
        <p:nvPicPr>
          <p:cNvPr id="4098" name="Picture 2" descr="https://images.diagnosticquestions.com/uploads/questions/4689f188-3b59-4153-bddf-bb3fb01de8ae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036" t="12274" r="23932" b="66580"/>
          <a:stretch/>
        </p:blipFill>
        <p:spPr bwMode="auto">
          <a:xfrm>
            <a:off x="952500" y="1628774"/>
            <a:ext cx="9968588" cy="3038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7060680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0" y="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Answer 5 – Gradient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5" name="Table 4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69845034"/>
                  </p:ext>
                </p:extLst>
              </p:nvPr>
            </p:nvGraphicFramePr>
            <p:xfrm>
              <a:off x="173362" y="2937704"/>
              <a:ext cx="11845276" cy="3819688"/>
            </p:xfrm>
            <a:graphic>
              <a:graphicData uri="http://schemas.openxmlformats.org/drawingml/2006/table">
                <a:tbl>
                  <a:tblPr/>
                  <a:tblGrid>
                    <a:gridCol w="2850107">
                      <a:extLst>
                        <a:ext uri="{9D8B030D-6E8A-4147-A177-3AD203B41FA5}">
                          <a16:colId xmlns:a16="http://schemas.microsoft.com/office/drawing/2014/main" val="2525775135"/>
                        </a:ext>
                      </a:extLst>
                    </a:gridCol>
                    <a:gridCol w="8995169">
                      <a:extLst>
                        <a:ext uri="{9D8B030D-6E8A-4147-A177-3AD203B41FA5}">
                          <a16:colId xmlns:a16="http://schemas.microsoft.com/office/drawing/2014/main" val="562879438"/>
                        </a:ext>
                      </a:extLst>
                    </a:gridCol>
                  </a:tblGrid>
                  <a:tr h="475203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2400" b="1" cap="all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CORRECT ANSWER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 fontAlgn="ctr"/>
                          <a:r>
                            <a:rPr lang="en-GB" sz="2400" b="1" cap="all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CORRECT</a:t>
                          </a:r>
                          <a:r>
                            <a:rPr lang="en-GB" sz="2400" b="1" cap="all" baseline="0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 </a:t>
                          </a:r>
                          <a:r>
                            <a:rPr lang="en-GB" sz="2400" b="1" cap="all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EXPLANATION 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723718772"/>
                      </a:ext>
                    </a:extLst>
                  </a:tr>
                  <a:tr h="320748">
                    <a:tc>
                      <a:txBody>
                        <a:bodyPr/>
                        <a:lstStyle/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box>
                                  <m:boxPr>
                                    <m:ctrlPr>
                                      <a:rPr lang="en-GB" sz="3200" b="0" i="1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boxPr>
                                  <m:e>
                                    <m:argPr>
                                      <m:argSz m:val="-1"/>
                                    </m:argPr>
                                    <m:r>
                                      <m:rPr>
                                        <m:brk m:alnAt="63"/>
                                      </m:rPr>
                                      <a:rPr lang="en-GB" sz="3200" b="0" i="1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−</m:t>
                                    </m:r>
                                    <m:f>
                                      <m:fPr>
                                        <m:ctrlPr>
                                          <a:rPr lang="en-GB" sz="3200" b="0" i="1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fPr>
                                      <m:num>
                                        <m:r>
                                          <a:rPr lang="en-GB" sz="3200" b="0" i="1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4</m:t>
                                        </m:r>
                                      </m:num>
                                      <m:den>
                                        <m:r>
                                          <a:rPr lang="en-GB" sz="3200" b="0" i="1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3</m:t>
                                        </m:r>
                                      </m:den>
                                    </m:f>
                                  </m:e>
                                </m:box>
                              </m:oMath>
                            </m:oMathPara>
                          </a14:m>
                          <a:endParaRPr lang="en-GB" sz="3200" b="0" dirty="0">
                            <a:solidFill>
                              <a:schemeClr val="tx1"/>
                            </a:solidFill>
                            <a:effectLst/>
                            <a:latin typeface="robotobold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000" b="0" dirty="0">
                              <a:solidFill>
                                <a:schemeClr val="tx1"/>
                              </a:solidFill>
                              <a:effectLst/>
                            </a:rPr>
                            <a:t>You need to rearrange the equation into the form y = mx + c. If you subtract 4x and then divide by 3, you get y = -4/3x + 5/3, which tells us that the gradient is -4/3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519887872"/>
                      </a:ext>
                    </a:extLst>
                  </a:tr>
                  <a:tr h="475203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2400" b="1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COMMON MISTAKES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AFA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400" b="1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WHAT</a:t>
                          </a:r>
                          <a:r>
                            <a:rPr lang="en-US" sz="2400" b="1" baseline="0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 MIGHT BE YOUR MISTAKE </a:t>
                          </a:r>
                          <a:endParaRPr lang="en-US" sz="2400" b="1" dirty="0">
                            <a:solidFill>
                              <a:schemeClr val="tx1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AFAF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671523938"/>
                      </a:ext>
                    </a:extLst>
                  </a:tr>
                  <a:tr h="397408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3200" b="0" dirty="0">
                              <a:solidFill>
                                <a:schemeClr val="tx1"/>
                              </a:solidFill>
                              <a:effectLst/>
                              <a:latin typeface="robotobold"/>
                            </a:rPr>
                            <a:t>-4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000" b="0" dirty="0">
                              <a:solidFill>
                                <a:schemeClr val="tx1"/>
                              </a:solidFill>
                              <a:effectLst/>
                            </a:rPr>
                            <a:t>The student may have rearranged the equation but failed to take account of the number in front of the y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076405851"/>
                      </a:ext>
                    </a:extLst>
                  </a:tr>
                  <a:tr h="397408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3200" b="0" dirty="0">
                              <a:solidFill>
                                <a:schemeClr val="tx1"/>
                              </a:solidFill>
                              <a:effectLst/>
                              <a:latin typeface="robotobold"/>
                            </a:rPr>
                            <a:t>4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000" b="0" dirty="0">
                              <a:solidFill>
                                <a:schemeClr val="tx1"/>
                              </a:solidFill>
                              <a:effectLst/>
                            </a:rPr>
                            <a:t>The student has divided the wrong way and failed to rearrange the equation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68997206"/>
                      </a:ext>
                    </a:extLst>
                  </a:tr>
                  <a:tr h="586196">
                    <a:tc>
                      <a:txBody>
                        <a:bodyPr/>
                        <a:lstStyle/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box>
                                  <m:boxPr>
                                    <m:ctrlPr>
                                      <a:rPr lang="en-GB" sz="3200" b="0" i="1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boxPr>
                                  <m:e>
                                    <m:argPr>
                                      <m:argSz m:val="-1"/>
                                    </m:argPr>
                                    <m:f>
                                      <m:fPr>
                                        <m:ctrlPr>
                                          <a:rPr lang="en-GB" sz="3200" b="0" i="1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fPr>
                                      <m:num>
                                        <m:r>
                                          <a:rPr lang="en-GB" sz="3200" b="0" i="1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4</m:t>
                                        </m:r>
                                      </m:num>
                                      <m:den>
                                        <m:r>
                                          <a:rPr lang="en-GB" sz="3200" b="0" i="1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3</m:t>
                                        </m:r>
                                      </m:den>
                                    </m:f>
                                  </m:e>
                                </m:box>
                              </m:oMath>
                            </m:oMathPara>
                          </a14:m>
                          <a:endParaRPr lang="en-GB" sz="3200" b="0" dirty="0">
                            <a:solidFill>
                              <a:schemeClr val="tx1"/>
                            </a:solidFill>
                            <a:effectLst/>
                            <a:latin typeface="robotobold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000" b="0" dirty="0">
                              <a:solidFill>
                                <a:schemeClr val="tx1"/>
                              </a:solidFill>
                              <a:effectLst/>
                            </a:rPr>
                            <a:t>The student may have just read the number in front of the x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233606831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5" name="Table 4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69845034"/>
                  </p:ext>
                </p:extLst>
              </p:nvPr>
            </p:nvGraphicFramePr>
            <p:xfrm>
              <a:off x="173362" y="2937704"/>
              <a:ext cx="11845276" cy="3819688"/>
            </p:xfrm>
            <a:graphic>
              <a:graphicData uri="http://schemas.openxmlformats.org/drawingml/2006/table">
                <a:tbl>
                  <a:tblPr/>
                  <a:tblGrid>
                    <a:gridCol w="2850107">
                      <a:extLst>
                        <a:ext uri="{9D8B030D-6E8A-4147-A177-3AD203B41FA5}">
                          <a16:colId xmlns:a16="http://schemas.microsoft.com/office/drawing/2014/main" val="2525775135"/>
                        </a:ext>
                      </a:extLst>
                    </a:gridCol>
                    <a:gridCol w="8995169">
                      <a:extLst>
                        <a:ext uri="{9D8B030D-6E8A-4147-A177-3AD203B41FA5}">
                          <a16:colId xmlns:a16="http://schemas.microsoft.com/office/drawing/2014/main" val="562879438"/>
                        </a:ext>
                      </a:extLst>
                    </a:gridCol>
                  </a:tblGrid>
                  <a:tr h="500894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2400" b="1" cap="all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CORRECT ANSWER</a:t>
                          </a:r>
                          <a:endParaRPr lang="en-GB" sz="2400" b="1" cap="all" dirty="0">
                            <a:solidFill>
                              <a:schemeClr val="tx1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 fontAlgn="ctr"/>
                          <a:r>
                            <a:rPr lang="en-GB" sz="2400" b="1" cap="all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CORRECT</a:t>
                          </a:r>
                          <a:r>
                            <a:rPr lang="en-GB" sz="2400" b="1" cap="all" baseline="0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 </a:t>
                          </a:r>
                          <a:r>
                            <a:rPr lang="en-GB" sz="2400" b="1" cap="all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EXPLANATION </a:t>
                          </a:r>
                          <a:endParaRPr lang="en-GB" sz="2400" b="1" cap="all" dirty="0">
                            <a:solidFill>
                              <a:schemeClr val="tx1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723718772"/>
                      </a:ext>
                    </a:extLst>
                  </a:tr>
                  <a:tr h="744734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214" t="-69919" r="-315812" b="-34552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000" b="0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You need to rearrange the equation into the form y = mx + c. If you subtract 4x and then divide by 3, you get y = -4/3x + 5/3, which tells us that the gradient is -4/3</a:t>
                          </a:r>
                          <a:endParaRPr lang="en-US" sz="2000" b="0" dirty="0">
                            <a:solidFill>
                              <a:schemeClr val="tx1"/>
                            </a:solidFill>
                            <a:effectLst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519887872"/>
                      </a:ext>
                    </a:extLst>
                  </a:tr>
                  <a:tr h="500894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2400" b="1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COMMON MISTAKES</a:t>
                          </a:r>
                          <a:endParaRPr lang="en-GB" sz="2400" b="1" dirty="0">
                            <a:solidFill>
                              <a:schemeClr val="tx1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AFA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400" b="1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WHAT</a:t>
                          </a:r>
                          <a:r>
                            <a:rPr lang="en-US" sz="2400" b="1" baseline="0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 MIGHT BE YOUR MISTAKE </a:t>
                          </a:r>
                          <a:endParaRPr lang="en-US" sz="2400" b="1" dirty="0">
                            <a:solidFill>
                              <a:schemeClr val="tx1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AFAF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671523938"/>
                      </a:ext>
                    </a:extLst>
                  </a:tr>
                  <a:tr h="744734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3200" b="0" dirty="0" smtClean="0">
                              <a:solidFill>
                                <a:schemeClr val="tx1"/>
                              </a:solidFill>
                              <a:effectLst/>
                              <a:latin typeface="robotobold"/>
                            </a:rPr>
                            <a:t>-4</a:t>
                          </a:r>
                          <a:endParaRPr lang="en-GB" sz="3200" b="0" dirty="0">
                            <a:solidFill>
                              <a:schemeClr val="tx1"/>
                            </a:solidFill>
                            <a:effectLst/>
                            <a:latin typeface="robotobold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000" b="0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The student may have rearranged the equation but failed to take account of the number in front of the y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076405851"/>
                      </a:ext>
                    </a:extLst>
                  </a:tr>
                  <a:tr h="622814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3200" b="0" dirty="0" smtClean="0">
                              <a:solidFill>
                                <a:schemeClr val="tx1"/>
                              </a:solidFill>
                              <a:effectLst/>
                              <a:latin typeface="robotobold"/>
                            </a:rPr>
                            <a:t>4</a:t>
                          </a:r>
                          <a:endParaRPr lang="en-GB" sz="3200" b="0" dirty="0">
                            <a:solidFill>
                              <a:schemeClr val="tx1"/>
                            </a:solidFill>
                            <a:effectLst/>
                            <a:latin typeface="robotobold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000" b="0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The student has divided the wrong way and failed to rearrange the equation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68997206"/>
                      </a:ext>
                    </a:extLst>
                  </a:tr>
                  <a:tr h="705618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214" t="-444828" r="-315812" b="-172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000" b="0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The student may have just read the number in front of the x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233606831"/>
                      </a:ext>
                    </a:extLst>
                  </a:tr>
                </a:tbl>
              </a:graphicData>
            </a:graphic>
          </p:graphicFrame>
        </mc:Fallback>
      </mc:AlternateContent>
      <p:pic>
        <p:nvPicPr>
          <p:cNvPr id="6" name="Picture 2" descr="https://images.diagnosticquestions.com/uploads/questions/4689f188-3b59-4153-bddf-bb3fb01de8ae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036" t="14866" r="23932" b="69060"/>
          <a:stretch/>
        </p:blipFill>
        <p:spPr bwMode="auto">
          <a:xfrm>
            <a:off x="2617736" y="990638"/>
            <a:ext cx="7153275" cy="1657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3093549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Question 6 – </a:t>
            </a:r>
            <a:r>
              <a:rPr lang="en-GB" sz="5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GB" sz="5400" b="1" dirty="0"/>
              <a:t> = m</a:t>
            </a:r>
            <a:r>
              <a:rPr lang="en-GB" sz="5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5400" b="1" dirty="0"/>
              <a:t> + c 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l="4609" t="12083" r="3203" b="7708"/>
          <a:stretch/>
        </p:blipFill>
        <p:spPr>
          <a:xfrm>
            <a:off x="1604961" y="923330"/>
            <a:ext cx="8634413" cy="5634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178698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0" y="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Answer 6 – </a:t>
            </a:r>
            <a:r>
              <a:rPr lang="en-GB" sz="5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GB" sz="5400" b="1" dirty="0"/>
              <a:t> = m</a:t>
            </a:r>
            <a:r>
              <a:rPr lang="en-GB" sz="5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5400" b="1" dirty="0"/>
              <a:t> + c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10218358"/>
              </p:ext>
            </p:extLst>
          </p:nvPr>
        </p:nvGraphicFramePr>
        <p:xfrm>
          <a:off x="186011" y="3090104"/>
          <a:ext cx="11845276" cy="3614964"/>
        </p:xfrm>
        <a:graphic>
          <a:graphicData uri="http://schemas.openxmlformats.org/drawingml/2006/table">
            <a:tbl>
              <a:tblPr/>
              <a:tblGrid>
                <a:gridCol w="2850107">
                  <a:extLst>
                    <a:ext uri="{9D8B030D-6E8A-4147-A177-3AD203B41FA5}">
                      <a16:colId xmlns:a16="http://schemas.microsoft.com/office/drawing/2014/main" val="2525775135"/>
                    </a:ext>
                  </a:extLst>
                </a:gridCol>
                <a:gridCol w="8995169">
                  <a:extLst>
                    <a:ext uri="{9D8B030D-6E8A-4147-A177-3AD203B41FA5}">
                      <a16:colId xmlns:a16="http://schemas.microsoft.com/office/drawing/2014/main" val="562879438"/>
                    </a:ext>
                  </a:extLst>
                </a:gridCol>
              </a:tblGrid>
              <a:tr h="4752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 ANSWER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</a:t>
                      </a:r>
                      <a:r>
                        <a:rPr lang="en-GB" sz="2400" b="1" cap="all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EXPLANATION 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3718772"/>
                  </a:ext>
                </a:extLst>
              </a:tr>
              <a:tr h="32074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C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There is a positive c and a negative gradient, giving a downhill graph crossing the 𝑦 axis above the 𝑥 axis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19887872"/>
                  </a:ext>
                </a:extLst>
              </a:tr>
              <a:tr h="4752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COMMON MISTAKES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WHAT</a:t>
                      </a:r>
                      <a:r>
                        <a:rPr lang="en-US" sz="2400" b="1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MIGHT BE YOUR MISTAKE </a:t>
                      </a:r>
                      <a:endParaRPr lang="en-US" sz="2400" b="1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71523938"/>
                  </a:ext>
                </a:extLst>
              </a:tr>
              <a:tr h="39740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A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The student may have ignored the negative gradient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76405851"/>
                  </a:ext>
                </a:extLst>
              </a:tr>
              <a:tr h="39740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B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The student may have the gradient and 𝑦 intercept the wrong way around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68997206"/>
                  </a:ext>
                </a:extLst>
              </a:tr>
              <a:tr h="586196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D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The student may have made the 𝑦 intercept negative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33606831"/>
                  </a:ext>
                </a:extLst>
              </a:tr>
            </a:tbl>
          </a:graphicData>
        </a:graphic>
      </p:graphicFrame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4609" t="27007" r="3203" b="7708"/>
          <a:stretch/>
        </p:blipFill>
        <p:spPr>
          <a:xfrm>
            <a:off x="7358061" y="923330"/>
            <a:ext cx="3957639" cy="210201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/>
          <a:srcRect l="7634" t="12437" r="3202" b="78010"/>
          <a:stretch/>
        </p:blipFill>
        <p:spPr>
          <a:xfrm>
            <a:off x="383380" y="1477095"/>
            <a:ext cx="6591301" cy="5296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849540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0"/>
            <a:ext cx="1219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/>
              <a:t>Question 7 – </a:t>
            </a:r>
            <a:r>
              <a:rPr lang="en-GB" sz="4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GB" sz="4800" b="1" dirty="0"/>
              <a:t> = m</a:t>
            </a:r>
            <a:r>
              <a:rPr lang="en-GB" sz="4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4800" b="1" dirty="0"/>
              <a:t> + c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38515" t="12917" r="5156" b="13750"/>
          <a:stretch/>
        </p:blipFill>
        <p:spPr>
          <a:xfrm>
            <a:off x="3895725" y="1876425"/>
            <a:ext cx="4657725" cy="454790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128712" y="914401"/>
            <a:ext cx="1019175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dirty="0"/>
              <a:t>What is the equation of the line?</a:t>
            </a:r>
          </a:p>
        </p:txBody>
      </p:sp>
    </p:spTree>
    <p:extLst>
      <p:ext uri="{BB962C8B-B14F-4D97-AF65-F5344CB8AC3E}">
        <p14:creationId xmlns:p14="http://schemas.microsoft.com/office/powerpoint/2010/main" val="119177005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0" y="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Answer 7 – </a:t>
            </a:r>
            <a:r>
              <a:rPr lang="en-GB" sz="5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GB" sz="5400" b="1" dirty="0"/>
              <a:t> = m</a:t>
            </a:r>
            <a:r>
              <a:rPr lang="en-GB" sz="5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5400" b="1" dirty="0"/>
              <a:t> + c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04166438"/>
              </p:ext>
            </p:extLst>
          </p:nvPr>
        </p:nvGraphicFramePr>
        <p:xfrm>
          <a:off x="186011" y="3004379"/>
          <a:ext cx="11845276" cy="3736884"/>
        </p:xfrm>
        <a:graphic>
          <a:graphicData uri="http://schemas.openxmlformats.org/drawingml/2006/table">
            <a:tbl>
              <a:tblPr/>
              <a:tblGrid>
                <a:gridCol w="2850107">
                  <a:extLst>
                    <a:ext uri="{9D8B030D-6E8A-4147-A177-3AD203B41FA5}">
                      <a16:colId xmlns:a16="http://schemas.microsoft.com/office/drawing/2014/main" val="2525775135"/>
                    </a:ext>
                  </a:extLst>
                </a:gridCol>
                <a:gridCol w="8995169">
                  <a:extLst>
                    <a:ext uri="{9D8B030D-6E8A-4147-A177-3AD203B41FA5}">
                      <a16:colId xmlns:a16="http://schemas.microsoft.com/office/drawing/2014/main" val="562879438"/>
                    </a:ext>
                  </a:extLst>
                </a:gridCol>
              </a:tblGrid>
              <a:tr h="4752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 ANSWER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</a:t>
                      </a:r>
                      <a:r>
                        <a:rPr lang="en-GB" sz="2400" b="1" cap="all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EXPLANATION 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3718772"/>
                  </a:ext>
                </a:extLst>
              </a:tr>
              <a:tr h="32074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baseline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y = -2x + 4</a:t>
                      </a:r>
                      <a:endParaRPr lang="en-GB" sz="3200" b="0" dirty="0">
                        <a:solidFill>
                          <a:schemeClr val="tx1"/>
                        </a:solidFill>
                        <a:effectLst/>
                        <a:latin typeface="robotobold"/>
                      </a:endParaRP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</a:rPr>
                        <a:t>The line has y-intercept 4 and gradient (4 - 0)(0 - 2) = -2, </a:t>
                      </a:r>
                    </a:p>
                    <a:p>
                      <a:pPr fontAlgn="ctr"/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</a:rPr>
                        <a:t>so the equation of the line is y = -2x + 4.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19887872"/>
                  </a:ext>
                </a:extLst>
              </a:tr>
              <a:tr h="4752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COMMON MISTAKES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WHAT</a:t>
                      </a:r>
                      <a:r>
                        <a:rPr lang="en-US" sz="2400" b="1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MIGHT BE YOUR MISTAKE </a:t>
                      </a:r>
                      <a:endParaRPr lang="en-US" sz="2400" b="1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71523938"/>
                  </a:ext>
                </a:extLst>
              </a:tr>
              <a:tr h="39740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y = -x + 4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</a:rPr>
                        <a:t>The student has miscalculated the gradient.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76405851"/>
                  </a:ext>
                </a:extLst>
              </a:tr>
              <a:tr h="39740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y = 2x + 4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</a:rPr>
                        <a:t>The student has given the wrong sign on the gradient.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68997206"/>
                  </a:ext>
                </a:extLst>
              </a:tr>
              <a:tr h="586196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y = -4x + 2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</a:rPr>
                        <a:t>The student has mixed up the gradient and y-intercept.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33606831"/>
                  </a:ext>
                </a:extLst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1090612" y="1362076"/>
            <a:ext cx="777716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400" dirty="0"/>
              <a:t>What is the equation of the line?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/>
          <a:srcRect l="38515" t="12917" r="5156" b="13750"/>
          <a:stretch/>
        </p:blipFill>
        <p:spPr>
          <a:xfrm>
            <a:off x="9387680" y="304800"/>
            <a:ext cx="2643607" cy="2581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602776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0"/>
            <a:ext cx="1219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/>
              <a:t>Question 8 – </a:t>
            </a:r>
            <a:r>
              <a:rPr lang="en-GB" sz="4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GB" sz="4800" b="1" dirty="0"/>
              <a:t> = m</a:t>
            </a:r>
            <a:r>
              <a:rPr lang="en-GB" sz="4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4800" b="1" dirty="0"/>
              <a:t> + c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61975" y="1343025"/>
            <a:ext cx="11068050" cy="38164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dirty="0"/>
              <a:t>What is the co-ordinate where the following graph will cross the y axis?</a:t>
            </a:r>
          </a:p>
          <a:p>
            <a:pPr algn="ctr"/>
            <a:endParaRPr lang="en-GB" sz="5400" dirty="0"/>
          </a:p>
          <a:p>
            <a:pPr algn="ctr"/>
            <a:r>
              <a:rPr lang="en-GB" sz="8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GB" sz="8000" dirty="0"/>
              <a:t> = 5 – 3</a:t>
            </a:r>
            <a:r>
              <a:rPr lang="en-GB" sz="8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</a:p>
        </p:txBody>
      </p:sp>
    </p:spTree>
    <p:extLst>
      <p:ext uri="{BB962C8B-B14F-4D97-AF65-F5344CB8AC3E}">
        <p14:creationId xmlns:p14="http://schemas.microsoft.com/office/powerpoint/2010/main" val="201243097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0" y="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Answer 8 – </a:t>
            </a:r>
            <a:r>
              <a:rPr lang="en-GB" sz="5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GB" sz="5400" b="1" dirty="0"/>
              <a:t> = m</a:t>
            </a:r>
            <a:r>
              <a:rPr lang="en-GB" sz="5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5400" b="1" dirty="0"/>
              <a:t> + c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40055667"/>
              </p:ext>
            </p:extLst>
          </p:nvPr>
        </p:nvGraphicFramePr>
        <p:xfrm>
          <a:off x="186011" y="3090104"/>
          <a:ext cx="11845276" cy="3493044"/>
        </p:xfrm>
        <a:graphic>
          <a:graphicData uri="http://schemas.openxmlformats.org/drawingml/2006/table">
            <a:tbl>
              <a:tblPr/>
              <a:tblGrid>
                <a:gridCol w="2850107">
                  <a:extLst>
                    <a:ext uri="{9D8B030D-6E8A-4147-A177-3AD203B41FA5}">
                      <a16:colId xmlns:a16="http://schemas.microsoft.com/office/drawing/2014/main" val="2525775135"/>
                    </a:ext>
                  </a:extLst>
                </a:gridCol>
                <a:gridCol w="8995169">
                  <a:extLst>
                    <a:ext uri="{9D8B030D-6E8A-4147-A177-3AD203B41FA5}">
                      <a16:colId xmlns:a16="http://schemas.microsoft.com/office/drawing/2014/main" val="562879438"/>
                    </a:ext>
                  </a:extLst>
                </a:gridCol>
              </a:tblGrid>
              <a:tr h="4752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 ANSWER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</a:t>
                      </a:r>
                      <a:r>
                        <a:rPr lang="en-GB" sz="2400" b="1" cap="all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EXPLANATION 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3718772"/>
                  </a:ext>
                </a:extLst>
              </a:tr>
              <a:tr h="32074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(0,5)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</a:rPr>
                        <a:t>The y-intercept is where x = 0, so we would have y = 5 - 3(0) = 5.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19887872"/>
                  </a:ext>
                </a:extLst>
              </a:tr>
              <a:tr h="4752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COMMON MISTAKES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WHAT</a:t>
                      </a:r>
                      <a:r>
                        <a:rPr lang="en-US" sz="2400" b="1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MIGHT BE YOUR MISTAKE </a:t>
                      </a:r>
                      <a:endParaRPr lang="en-US" sz="2400" b="1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71523938"/>
                  </a:ext>
                </a:extLst>
              </a:tr>
              <a:tr h="39740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(0,-3)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</a:rPr>
                        <a:t>The student has confused the gradient and the y-intercept.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76405851"/>
                  </a:ext>
                </a:extLst>
              </a:tr>
              <a:tr h="39740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(-3,0)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</a:rPr>
                        <a:t>The student has confused the gradient and the y-intercept.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68997206"/>
                  </a:ext>
                </a:extLst>
              </a:tr>
              <a:tr h="586196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(5,0)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</a:rPr>
                        <a:t>The student has written the coordinates the wrong way around.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33606831"/>
                  </a:ext>
                </a:extLst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628650" y="1266825"/>
            <a:ext cx="644842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/>
              <a:t>What is the co-ordinate where the following graph will cross the y axis?</a:t>
            </a:r>
          </a:p>
        </p:txBody>
      </p:sp>
      <p:sp>
        <p:nvSpPr>
          <p:cNvPr id="2" name="Rectangle 1"/>
          <p:cNvSpPr/>
          <p:nvPr/>
        </p:nvSpPr>
        <p:spPr>
          <a:xfrm>
            <a:off x="7597652" y="1328380"/>
            <a:ext cx="3111749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GB" sz="6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GB" sz="6000" dirty="0"/>
              <a:t> = 5 – 3</a:t>
            </a:r>
            <a:r>
              <a:rPr lang="en-GB" sz="6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</a:p>
        </p:txBody>
      </p:sp>
    </p:spTree>
    <p:extLst>
      <p:ext uri="{BB962C8B-B14F-4D97-AF65-F5344CB8AC3E}">
        <p14:creationId xmlns:p14="http://schemas.microsoft.com/office/powerpoint/2010/main" val="229140458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0"/>
            <a:ext cx="1219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/>
              <a:t>Question 9 – </a:t>
            </a:r>
            <a:r>
              <a:rPr lang="en-GB" sz="4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GB" sz="4800" b="1" dirty="0"/>
              <a:t> = m</a:t>
            </a:r>
            <a:r>
              <a:rPr lang="en-GB" sz="4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4800" b="1" dirty="0"/>
              <a:t> + c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39297" t="11876" r="4062" b="12291"/>
          <a:stretch/>
        </p:blipFill>
        <p:spPr>
          <a:xfrm>
            <a:off x="3752850" y="1571625"/>
            <a:ext cx="5162550" cy="5183913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238250" y="830997"/>
            <a:ext cx="1019175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dirty="0"/>
              <a:t>What is the equation of the line?</a:t>
            </a:r>
          </a:p>
        </p:txBody>
      </p:sp>
    </p:spTree>
    <p:extLst>
      <p:ext uri="{BB962C8B-B14F-4D97-AF65-F5344CB8AC3E}">
        <p14:creationId xmlns:p14="http://schemas.microsoft.com/office/powerpoint/2010/main" val="185590409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0" y="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Answer 9 – </a:t>
            </a:r>
            <a:r>
              <a:rPr lang="en-GB" sz="5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GB" sz="5400" b="1" dirty="0"/>
              <a:t> = m</a:t>
            </a:r>
            <a:r>
              <a:rPr lang="en-GB" sz="5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5400" b="1" dirty="0"/>
              <a:t> + c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40965527"/>
              </p:ext>
            </p:extLst>
          </p:nvPr>
        </p:nvGraphicFramePr>
        <p:xfrm>
          <a:off x="186011" y="3090104"/>
          <a:ext cx="11845276" cy="3493044"/>
        </p:xfrm>
        <a:graphic>
          <a:graphicData uri="http://schemas.openxmlformats.org/drawingml/2006/table">
            <a:tbl>
              <a:tblPr/>
              <a:tblGrid>
                <a:gridCol w="2850107">
                  <a:extLst>
                    <a:ext uri="{9D8B030D-6E8A-4147-A177-3AD203B41FA5}">
                      <a16:colId xmlns:a16="http://schemas.microsoft.com/office/drawing/2014/main" val="2525775135"/>
                    </a:ext>
                  </a:extLst>
                </a:gridCol>
                <a:gridCol w="8995169">
                  <a:extLst>
                    <a:ext uri="{9D8B030D-6E8A-4147-A177-3AD203B41FA5}">
                      <a16:colId xmlns:a16="http://schemas.microsoft.com/office/drawing/2014/main" val="562879438"/>
                    </a:ext>
                  </a:extLst>
                </a:gridCol>
              </a:tblGrid>
              <a:tr h="4752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 ANSWER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</a:t>
                      </a:r>
                      <a:r>
                        <a:rPr lang="en-GB" sz="2400" b="1" cap="all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EXPLANATION 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3718772"/>
                  </a:ext>
                </a:extLst>
              </a:tr>
              <a:tr h="32074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y = 3x – 1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The gradient is 3/1 = 3, and the y intercept is -1, so the equation is y = 3x - 1.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19887872"/>
                  </a:ext>
                </a:extLst>
              </a:tr>
              <a:tr h="4752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COMMON MISTAKES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WHAT</a:t>
                      </a:r>
                      <a:r>
                        <a:rPr lang="en-US" sz="2400" b="1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MIGHT BE YOUR MISTAKE </a:t>
                      </a:r>
                      <a:endParaRPr lang="en-US" sz="2400" b="1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71523938"/>
                  </a:ext>
                </a:extLst>
              </a:tr>
              <a:tr h="39740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y = 3 – x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The student may have mixed up the gradient and intercept in the equation.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76405851"/>
                  </a:ext>
                </a:extLst>
              </a:tr>
              <a:tr h="39740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y = 2x – 1 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The student has calculated the gradient incorrectly.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68997206"/>
                  </a:ext>
                </a:extLst>
              </a:tr>
              <a:tr h="586196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y = x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The student may only </a:t>
                      </a:r>
                      <a:r>
                        <a:rPr lang="en-US" sz="2000" b="0" dirty="0" err="1">
                          <a:solidFill>
                            <a:schemeClr val="tx1"/>
                          </a:solidFill>
                          <a:effectLst/>
                        </a:rPr>
                        <a:t>recognise</a:t>
                      </a:r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 y = x as an equation.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33606831"/>
                  </a:ext>
                </a:extLst>
              </a:tr>
            </a:tbl>
          </a:graphicData>
        </a:graphic>
      </p:graphicFrame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39297" t="11876" r="4062" b="12291"/>
          <a:stretch/>
        </p:blipFill>
        <p:spPr>
          <a:xfrm>
            <a:off x="9326187" y="285751"/>
            <a:ext cx="2542180" cy="25527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638300" y="1373922"/>
            <a:ext cx="761047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dirty="0"/>
              <a:t>What is the equation of the line?</a:t>
            </a:r>
          </a:p>
        </p:txBody>
      </p:sp>
    </p:spTree>
    <p:extLst>
      <p:ext uri="{BB962C8B-B14F-4D97-AF65-F5344CB8AC3E}">
        <p14:creationId xmlns:p14="http://schemas.microsoft.com/office/powerpoint/2010/main" val="36610758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Question 1 – Plotting Linear Graphs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19706" t="17598" r="21912" b="42598"/>
          <a:stretch/>
        </p:blipFill>
        <p:spPr>
          <a:xfrm>
            <a:off x="1219198" y="1111623"/>
            <a:ext cx="10168539" cy="51995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815745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0"/>
            <a:ext cx="1219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/>
              <a:t>Question 10 – Parallel and Perpendicular Lines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17578" t="13229" r="17109" b="71944"/>
          <a:stretch/>
        </p:blipFill>
        <p:spPr>
          <a:xfrm>
            <a:off x="557555" y="942974"/>
            <a:ext cx="11076888" cy="1885951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l="3750" t="42188" r="15078" b="19895"/>
          <a:stretch/>
        </p:blipFill>
        <p:spPr>
          <a:xfrm>
            <a:off x="1147761" y="3028949"/>
            <a:ext cx="9896475" cy="34671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793236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0" y="0"/>
            <a:ext cx="1219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/>
              <a:t>Answer 10 – Parallel and Perpendicular Lines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5534990"/>
              </p:ext>
            </p:extLst>
          </p:nvPr>
        </p:nvGraphicFramePr>
        <p:xfrm>
          <a:off x="186011" y="2906775"/>
          <a:ext cx="11845276" cy="3736884"/>
        </p:xfrm>
        <a:graphic>
          <a:graphicData uri="http://schemas.openxmlformats.org/drawingml/2006/table">
            <a:tbl>
              <a:tblPr/>
              <a:tblGrid>
                <a:gridCol w="2850107">
                  <a:extLst>
                    <a:ext uri="{9D8B030D-6E8A-4147-A177-3AD203B41FA5}">
                      <a16:colId xmlns:a16="http://schemas.microsoft.com/office/drawing/2014/main" val="2525775135"/>
                    </a:ext>
                  </a:extLst>
                </a:gridCol>
                <a:gridCol w="8995169">
                  <a:extLst>
                    <a:ext uri="{9D8B030D-6E8A-4147-A177-3AD203B41FA5}">
                      <a16:colId xmlns:a16="http://schemas.microsoft.com/office/drawing/2014/main" val="562879438"/>
                    </a:ext>
                  </a:extLst>
                </a:gridCol>
              </a:tblGrid>
              <a:tr h="4752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 ANSWER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</a:t>
                      </a:r>
                      <a:r>
                        <a:rPr lang="en-GB" sz="2400" b="1" cap="all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EXPLANATION 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3718772"/>
                  </a:ext>
                </a:extLst>
              </a:tr>
              <a:tr h="32074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A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The equation in the question has a gradient of 5, so for a line to be parallel we also need a gradient of 5. The line y = 1 - 5x has a gradient of -5, and so is not parallel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19887872"/>
                  </a:ext>
                </a:extLst>
              </a:tr>
              <a:tr h="4752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COMMON MISTAKES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WHAT</a:t>
                      </a:r>
                      <a:r>
                        <a:rPr lang="en-US" sz="2400" b="1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MIGHT BE YOUR MISTAKE </a:t>
                      </a:r>
                      <a:endParaRPr lang="en-US" sz="2400" b="1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71523938"/>
                  </a:ext>
                </a:extLst>
              </a:tr>
              <a:tr h="39740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B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The student may have not expanded the bracket, or is confused about the x term not coming first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76405851"/>
                  </a:ext>
                </a:extLst>
              </a:tr>
              <a:tr h="39740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C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The student may have ignored the fact that the line is not in the form y = mx + c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68997206"/>
                  </a:ext>
                </a:extLst>
              </a:tr>
              <a:tr h="586196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D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The student may be confusing gradient and y intercept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33606831"/>
                  </a:ext>
                </a:extLst>
              </a:tr>
            </a:tbl>
          </a:graphicData>
        </a:graphic>
      </p:graphicFrame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17578" t="13229" r="17109" b="71944"/>
          <a:stretch/>
        </p:blipFill>
        <p:spPr>
          <a:xfrm>
            <a:off x="490880" y="1257299"/>
            <a:ext cx="5481295" cy="93324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/>
          <a:srcRect l="3750" t="42188" r="15078" b="19895"/>
          <a:stretch/>
        </p:blipFill>
        <p:spPr>
          <a:xfrm>
            <a:off x="6108649" y="942974"/>
            <a:ext cx="5605464" cy="19638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993399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0"/>
            <a:ext cx="1219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/>
              <a:t>Question 11 – Parallel and Perpendicular Lines 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l="3437" t="24167" r="3359" b="20313"/>
          <a:stretch/>
        </p:blipFill>
        <p:spPr>
          <a:xfrm>
            <a:off x="414337" y="1219200"/>
            <a:ext cx="11363325" cy="5076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825504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0" y="0"/>
            <a:ext cx="1219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/>
              <a:t>Answer 11 – Parallel and Perpendicular Lines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36900924"/>
              </p:ext>
            </p:extLst>
          </p:nvPr>
        </p:nvGraphicFramePr>
        <p:xfrm>
          <a:off x="186011" y="3090104"/>
          <a:ext cx="11845276" cy="3614964"/>
        </p:xfrm>
        <a:graphic>
          <a:graphicData uri="http://schemas.openxmlformats.org/drawingml/2006/table">
            <a:tbl>
              <a:tblPr/>
              <a:tblGrid>
                <a:gridCol w="2850107">
                  <a:extLst>
                    <a:ext uri="{9D8B030D-6E8A-4147-A177-3AD203B41FA5}">
                      <a16:colId xmlns:a16="http://schemas.microsoft.com/office/drawing/2014/main" val="2525775135"/>
                    </a:ext>
                  </a:extLst>
                </a:gridCol>
                <a:gridCol w="8995169">
                  <a:extLst>
                    <a:ext uri="{9D8B030D-6E8A-4147-A177-3AD203B41FA5}">
                      <a16:colId xmlns:a16="http://schemas.microsoft.com/office/drawing/2014/main" val="562879438"/>
                    </a:ext>
                  </a:extLst>
                </a:gridCol>
              </a:tblGrid>
              <a:tr h="4752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 ANSWER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</a:t>
                      </a:r>
                      <a:r>
                        <a:rPr lang="en-GB" sz="2400" b="1" cap="all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EXPLANATION 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3718772"/>
                  </a:ext>
                </a:extLst>
              </a:tr>
              <a:tr h="32074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A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The equation has the same coefficient of 𝑥 when in the form 𝑦=m𝑥+ c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19887872"/>
                  </a:ext>
                </a:extLst>
              </a:tr>
              <a:tr h="4752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COMMON MISTAKES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WHAT</a:t>
                      </a:r>
                      <a:r>
                        <a:rPr lang="en-US" sz="2400" b="1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MIGHT BE YOUR MISTAKE </a:t>
                      </a:r>
                      <a:endParaRPr lang="en-US" sz="2400" b="1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71523938"/>
                  </a:ext>
                </a:extLst>
              </a:tr>
              <a:tr h="39740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B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The student has put the 6 before the 𝑦 rather than the 𝑥 thinking this means they are parallel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76405851"/>
                  </a:ext>
                </a:extLst>
              </a:tr>
              <a:tr h="39740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C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The student may have found a line which is perpendicular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68997206"/>
                  </a:ext>
                </a:extLst>
              </a:tr>
              <a:tr h="586196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D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The student has found a line with the same c rather than same gradient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33606831"/>
                  </a:ext>
                </a:extLst>
              </a:tr>
            </a:tbl>
          </a:graphicData>
        </a:graphic>
      </p:graphicFrame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/>
          <a:srcRect l="3437" t="52083" r="3359" b="20313"/>
          <a:stretch/>
        </p:blipFill>
        <p:spPr>
          <a:xfrm>
            <a:off x="5886450" y="1249513"/>
            <a:ext cx="6038320" cy="134128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/>
          <a:srcRect l="18476" t="24167" r="18398" b="60729"/>
          <a:stretch/>
        </p:blipFill>
        <p:spPr>
          <a:xfrm>
            <a:off x="304800" y="1249513"/>
            <a:ext cx="5791200" cy="10392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727627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0"/>
            <a:ext cx="1219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/>
              <a:t>Question 12 – Parallel and Perpendicular Lines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14844" t="13021" r="14688" b="71667"/>
          <a:stretch/>
        </p:blipFill>
        <p:spPr>
          <a:xfrm>
            <a:off x="676275" y="1069121"/>
            <a:ext cx="10681348" cy="1740753"/>
          </a:xfrm>
          <a:prstGeom prst="rect">
            <a:avLst/>
          </a:prstGeom>
        </p:spPr>
      </p:pic>
      <p:pic>
        <p:nvPicPr>
          <p:cNvPr id="5" name="Picture 2" descr="https://images.diagnosticquestions.com/uploads/Questions/478f4797-71e2-474a-b701-aa5f0bd9b9ec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46" t="40191" r="16745" b="18768"/>
          <a:stretch/>
        </p:blipFill>
        <p:spPr bwMode="auto">
          <a:xfrm>
            <a:off x="885825" y="2882473"/>
            <a:ext cx="9705975" cy="3752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4474488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0" y="0"/>
            <a:ext cx="1219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/>
              <a:t>Answer 12 – Parallel and Perpendicular Lines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14844" t="13021" r="14688" b="71667"/>
          <a:stretch/>
        </p:blipFill>
        <p:spPr>
          <a:xfrm>
            <a:off x="529578" y="1375017"/>
            <a:ext cx="5433072" cy="885435"/>
          </a:xfrm>
          <a:prstGeom prst="rect">
            <a:avLst/>
          </a:prstGeom>
        </p:spPr>
      </p:pic>
      <p:pic>
        <p:nvPicPr>
          <p:cNvPr id="6" name="Picture 2" descr="https://images.diagnosticquestions.com/uploads/Questions/478f4797-71e2-474a-b701-aa5f0bd9b9ec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46" t="40191" r="16745" b="18768"/>
          <a:stretch/>
        </p:blipFill>
        <p:spPr bwMode="auto">
          <a:xfrm>
            <a:off x="6108649" y="830997"/>
            <a:ext cx="5231820" cy="20229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69552429"/>
              </p:ext>
            </p:extLst>
          </p:nvPr>
        </p:nvGraphicFramePr>
        <p:xfrm>
          <a:off x="144787" y="2756847"/>
          <a:ext cx="11845276" cy="4041684"/>
        </p:xfrm>
        <a:graphic>
          <a:graphicData uri="http://schemas.openxmlformats.org/drawingml/2006/table">
            <a:tbl>
              <a:tblPr/>
              <a:tblGrid>
                <a:gridCol w="2850107">
                  <a:extLst>
                    <a:ext uri="{9D8B030D-6E8A-4147-A177-3AD203B41FA5}">
                      <a16:colId xmlns:a16="http://schemas.microsoft.com/office/drawing/2014/main" val="2525775135"/>
                    </a:ext>
                  </a:extLst>
                </a:gridCol>
                <a:gridCol w="8995169">
                  <a:extLst>
                    <a:ext uri="{9D8B030D-6E8A-4147-A177-3AD203B41FA5}">
                      <a16:colId xmlns:a16="http://schemas.microsoft.com/office/drawing/2014/main" val="562879438"/>
                    </a:ext>
                  </a:extLst>
                </a:gridCol>
              </a:tblGrid>
              <a:tr h="4752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 ANSWER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</a:t>
                      </a:r>
                      <a:r>
                        <a:rPr lang="en-GB" sz="2400" b="1" cap="all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EXPLANATION 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3718772"/>
                  </a:ext>
                </a:extLst>
              </a:tr>
              <a:tr h="32074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C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</a:rPr>
                        <a:t>Perpendicular lines have gradients that are the negative reciprocals of each other. </a:t>
                      </a:r>
                    </a:p>
                    <a:p>
                      <a:pPr fontAlgn="ctr"/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</a:rPr>
                        <a:t>A line perpendicular to 𝑦 = 4𝑥 - 5 needs to have a gradient of -1/4 = -¼. </a:t>
                      </a:r>
                    </a:p>
                    <a:p>
                      <a:pPr fontAlgn="ctr"/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</a:rPr>
                        <a:t>Line A may be rearranged to give 𝑦 = ¼𝑥 - ¾, it has a gradient of ¼. Line B has a gradient of 4. Line C may be rearranged to give 𝑦 = -¼𝑥 + 7, it had a gradient of -¼. Line D has a gradient of ¼. 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19887872"/>
                  </a:ext>
                </a:extLst>
              </a:tr>
              <a:tr h="4752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COMMON MISTAKES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WHAT</a:t>
                      </a:r>
                      <a:r>
                        <a:rPr lang="en-US" sz="2400" b="1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MIGHT BE YOUR MISTAKE </a:t>
                      </a:r>
                      <a:endParaRPr lang="en-US" sz="2400" b="1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71523938"/>
                  </a:ext>
                </a:extLst>
              </a:tr>
              <a:tr h="39740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A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The student may have swapped the 𝑥 and 𝑦 around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76405851"/>
                  </a:ext>
                </a:extLst>
              </a:tr>
              <a:tr h="39740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B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1800" b="0" dirty="0">
                          <a:solidFill>
                            <a:schemeClr val="tx1"/>
                          </a:solidFill>
                          <a:effectLst/>
                        </a:rPr>
                        <a:t>The student may be confusing parallel and perpendicular. </a:t>
                      </a:r>
                    </a:p>
                    <a:p>
                      <a:pPr fontAlgn="ctr"/>
                      <a:r>
                        <a:rPr lang="en-US" sz="1800" b="0" dirty="0">
                          <a:solidFill>
                            <a:schemeClr val="tx1"/>
                          </a:solidFill>
                          <a:effectLst/>
                        </a:rPr>
                        <a:t>This line would be parallel to 𝑦 = 4𝑥 - 5 rather than perpendicular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68997206"/>
                  </a:ext>
                </a:extLst>
              </a:tr>
              <a:tr h="586196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D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1800" b="0" dirty="0">
                          <a:solidFill>
                            <a:schemeClr val="tx1"/>
                          </a:solidFill>
                          <a:effectLst/>
                        </a:rPr>
                        <a:t>The student may not have released the perpendicular line needs a gradient of -¼ rather than ¼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3360683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4062926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0"/>
            <a:ext cx="1219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/>
              <a:t>Question 13 – Parallel and Perpendicular Lines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14298" t="14062" r="17579" b="70420"/>
          <a:stretch/>
        </p:blipFill>
        <p:spPr>
          <a:xfrm>
            <a:off x="990599" y="1078647"/>
            <a:ext cx="9631921" cy="1645503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/>
          <a:srcRect t="38585"/>
          <a:stretch/>
        </p:blipFill>
        <p:spPr>
          <a:xfrm>
            <a:off x="1535436" y="2724150"/>
            <a:ext cx="9399264" cy="3733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43199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0" y="0"/>
            <a:ext cx="1219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/>
              <a:t>Answer 13 – Parallel and Perpendicular Lines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40832138"/>
              </p:ext>
            </p:extLst>
          </p:nvPr>
        </p:nvGraphicFramePr>
        <p:xfrm>
          <a:off x="173362" y="2928179"/>
          <a:ext cx="11845276" cy="3736884"/>
        </p:xfrm>
        <a:graphic>
          <a:graphicData uri="http://schemas.openxmlformats.org/drawingml/2006/table">
            <a:tbl>
              <a:tblPr/>
              <a:tblGrid>
                <a:gridCol w="2850107">
                  <a:extLst>
                    <a:ext uri="{9D8B030D-6E8A-4147-A177-3AD203B41FA5}">
                      <a16:colId xmlns:a16="http://schemas.microsoft.com/office/drawing/2014/main" val="2525775135"/>
                    </a:ext>
                  </a:extLst>
                </a:gridCol>
                <a:gridCol w="8995169">
                  <a:extLst>
                    <a:ext uri="{9D8B030D-6E8A-4147-A177-3AD203B41FA5}">
                      <a16:colId xmlns:a16="http://schemas.microsoft.com/office/drawing/2014/main" val="562879438"/>
                    </a:ext>
                  </a:extLst>
                </a:gridCol>
              </a:tblGrid>
              <a:tr h="4752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 ANSWER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</a:t>
                      </a:r>
                      <a:r>
                        <a:rPr lang="en-GB" sz="2400" b="1" cap="all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EXPLANATION 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3718772"/>
                  </a:ext>
                </a:extLst>
              </a:tr>
              <a:tr h="32074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A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The equation in the question has a gradient of 2, so for a line to be perpendicular we are looking for a gradient of -1/2. That is exactly what the gradient of y = 7 - 1/2x has.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19887872"/>
                  </a:ext>
                </a:extLst>
              </a:tr>
              <a:tr h="4752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COMMON MISTAKES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WHAT</a:t>
                      </a:r>
                      <a:r>
                        <a:rPr lang="en-US" sz="2400" b="1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MIGHT BE YOUR MISTAKE </a:t>
                      </a:r>
                      <a:endParaRPr lang="en-US" sz="2400" b="1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71523938"/>
                  </a:ext>
                </a:extLst>
              </a:tr>
              <a:tr h="39740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B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The student may be confusing parallel and perpendicular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76405851"/>
                  </a:ext>
                </a:extLst>
              </a:tr>
              <a:tr h="39740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C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The student has swapped the x and y around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68997206"/>
                  </a:ext>
                </a:extLst>
              </a:tr>
              <a:tr h="586196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D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The student has worked out the reciprocal of the gradient, </a:t>
                      </a:r>
                    </a:p>
                    <a:p>
                      <a:pPr fontAlgn="ctr"/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but has not changed the sign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33606831"/>
                  </a:ext>
                </a:extLst>
              </a:tr>
            </a:tbl>
          </a:graphicData>
        </a:graphic>
      </p:graphicFrame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14298" t="14062" r="17579" b="70420"/>
          <a:stretch/>
        </p:blipFill>
        <p:spPr>
          <a:xfrm>
            <a:off x="396527" y="1366324"/>
            <a:ext cx="5506095" cy="94065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/>
          <a:srcRect t="38585"/>
          <a:stretch/>
        </p:blipFill>
        <p:spPr>
          <a:xfrm>
            <a:off x="6365824" y="745272"/>
            <a:ext cx="5064176" cy="20113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293321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0"/>
            <a:ext cx="1219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/>
              <a:t>Question 14 – Inverse Functions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524000" y="1485900"/>
            <a:ext cx="9353550" cy="31854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/>
              <a:t>What is the function of </a:t>
            </a:r>
          </a:p>
          <a:p>
            <a:pPr algn="ctr"/>
            <a:endParaRPr lang="en-GB" sz="2000" dirty="0"/>
          </a:p>
          <a:p>
            <a:pPr algn="ctr"/>
            <a:r>
              <a:rPr lang="en-GB" sz="115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en-GB" sz="11500" dirty="0"/>
              <a:t>(</a:t>
            </a:r>
            <a:r>
              <a:rPr lang="en-GB" sz="115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11500" dirty="0"/>
              <a:t>) = 3</a:t>
            </a:r>
            <a:r>
              <a:rPr lang="en-GB" sz="115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11500" dirty="0"/>
              <a:t> + 2</a:t>
            </a:r>
          </a:p>
        </p:txBody>
      </p:sp>
    </p:spTree>
    <p:extLst>
      <p:ext uri="{BB962C8B-B14F-4D97-AF65-F5344CB8AC3E}">
        <p14:creationId xmlns:p14="http://schemas.microsoft.com/office/powerpoint/2010/main" val="425204303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0" y="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Answer 14 – Inverse Functions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5" name="Table 4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709854934"/>
                  </p:ext>
                </p:extLst>
              </p:nvPr>
            </p:nvGraphicFramePr>
            <p:xfrm>
              <a:off x="173362" y="2928179"/>
              <a:ext cx="11845276" cy="3819244"/>
            </p:xfrm>
            <a:graphic>
              <a:graphicData uri="http://schemas.openxmlformats.org/drawingml/2006/table">
                <a:tbl>
                  <a:tblPr/>
                  <a:tblGrid>
                    <a:gridCol w="2850107">
                      <a:extLst>
                        <a:ext uri="{9D8B030D-6E8A-4147-A177-3AD203B41FA5}">
                          <a16:colId xmlns:a16="http://schemas.microsoft.com/office/drawing/2014/main" val="2525775135"/>
                        </a:ext>
                      </a:extLst>
                    </a:gridCol>
                    <a:gridCol w="8995169">
                      <a:extLst>
                        <a:ext uri="{9D8B030D-6E8A-4147-A177-3AD203B41FA5}">
                          <a16:colId xmlns:a16="http://schemas.microsoft.com/office/drawing/2014/main" val="562879438"/>
                        </a:ext>
                      </a:extLst>
                    </a:gridCol>
                  </a:tblGrid>
                  <a:tr h="475203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2400" b="1" cap="all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CORRECT ANSWER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 fontAlgn="ctr"/>
                          <a:r>
                            <a:rPr lang="en-GB" sz="2400" b="1" cap="all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CORRECT</a:t>
                          </a:r>
                          <a:r>
                            <a:rPr lang="en-GB" sz="2400" b="1" cap="all" baseline="0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 </a:t>
                          </a:r>
                          <a:r>
                            <a:rPr lang="en-GB" sz="2400" b="1" cap="all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EXPLANATION 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723718772"/>
                      </a:ext>
                    </a:extLst>
                  </a:tr>
                  <a:tr h="320748">
                    <a:tc>
                      <a:txBody>
                        <a:bodyPr/>
                        <a:lstStyle/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box>
                                  <m:boxPr>
                                    <m:ctrlPr>
                                      <a:rPr lang="en-GB" sz="3200" b="0" i="1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boxPr>
                                  <m:e>
                                    <m:argPr>
                                      <m:argSz m:val="-1"/>
                                    </m:argPr>
                                    <m:f>
                                      <m:fPr>
                                        <m:ctrlPr>
                                          <a:rPr lang="en-GB" sz="3200" b="0" i="1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fPr>
                                      <m:num>
                                        <m:r>
                                          <a:rPr lang="en-GB" sz="3200" b="0" i="1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𝑥</m:t>
                                        </m:r>
                                        <m:r>
                                          <a:rPr lang="en-GB" sz="3200" b="0" i="1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 −2</m:t>
                                        </m:r>
                                      </m:num>
                                      <m:den>
                                        <m:r>
                                          <a:rPr lang="en-GB" sz="3200" b="0" i="1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3</m:t>
                                        </m:r>
                                      </m:den>
                                    </m:f>
                                  </m:e>
                                </m:box>
                              </m:oMath>
                            </m:oMathPara>
                          </a14:m>
                          <a:endParaRPr lang="en-GB" sz="3200" b="0" dirty="0">
                            <a:solidFill>
                              <a:schemeClr val="tx1"/>
                            </a:solidFill>
                            <a:effectLst/>
                            <a:latin typeface="robotobold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400" b="0" dirty="0">
                              <a:solidFill>
                                <a:schemeClr val="tx1"/>
                              </a:solidFill>
                              <a:effectLst/>
                            </a:rPr>
                            <a:t>To find the inverse, we swap the y and x variables and then </a:t>
                          </a:r>
                        </a:p>
                        <a:p>
                          <a:pPr fontAlgn="ctr"/>
                          <a:r>
                            <a:rPr lang="en-US" sz="2400" b="0" dirty="0">
                              <a:solidFill>
                                <a:schemeClr val="tx1"/>
                              </a:solidFill>
                              <a:effectLst/>
                            </a:rPr>
                            <a:t>rearrange x = 3y+ 2</a:t>
                          </a:r>
                          <a:r>
                            <a:rPr lang="en-US" sz="2400" b="0" baseline="0" dirty="0">
                              <a:solidFill>
                                <a:schemeClr val="tx1"/>
                              </a:solidFill>
                              <a:effectLst/>
                            </a:rPr>
                            <a:t> to make y the subject.</a:t>
                          </a:r>
                          <a:endParaRPr lang="en-US" sz="2400" b="0" dirty="0">
                            <a:solidFill>
                              <a:schemeClr val="tx1"/>
                            </a:solidFill>
                            <a:effectLst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519887872"/>
                      </a:ext>
                    </a:extLst>
                  </a:tr>
                  <a:tr h="475203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2400" b="1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COMMON MISTAKES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AFA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400" b="1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WHAT</a:t>
                          </a:r>
                          <a:r>
                            <a:rPr lang="en-US" sz="2400" b="1" baseline="0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 MIGHT BE YOUR MISTAKE </a:t>
                          </a:r>
                          <a:endParaRPr lang="en-US" sz="2400" b="1" dirty="0">
                            <a:solidFill>
                              <a:schemeClr val="tx1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AFAF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671523938"/>
                      </a:ext>
                    </a:extLst>
                  </a:tr>
                  <a:tr h="397408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3200" b="0" dirty="0">
                              <a:solidFill>
                                <a:schemeClr val="tx1"/>
                              </a:solidFill>
                              <a:effectLst/>
                              <a:latin typeface="robotobold"/>
                            </a:rPr>
                            <a:t>3</a:t>
                          </a:r>
                          <a:r>
                            <a:rPr lang="en-GB" sz="3200" b="0" i="1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x</a:t>
                          </a:r>
                          <a:r>
                            <a:rPr lang="en-GB" sz="3200" b="0" dirty="0">
                              <a:solidFill>
                                <a:schemeClr val="tx1"/>
                              </a:solidFill>
                              <a:effectLst/>
                              <a:latin typeface="robotobold"/>
                            </a:rPr>
                            <a:t> – 2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400" b="0" dirty="0">
                              <a:solidFill>
                                <a:schemeClr val="tx1"/>
                              </a:solidFill>
                              <a:effectLst/>
                            </a:rPr>
                            <a:t>The student has just changed the sign on the constant term.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076405851"/>
                      </a:ext>
                    </a:extLst>
                  </a:tr>
                  <a:tr h="397408">
                    <a:tc>
                      <a:txBody>
                        <a:bodyPr/>
                        <a:lstStyle/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box>
                                  <m:boxPr>
                                    <m:ctrlPr>
                                      <a:rPr lang="en-GB" sz="3200" b="0" i="1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boxPr>
                                  <m:e>
                                    <m:argPr>
                                      <m:argSz m:val="-1"/>
                                    </m:argPr>
                                    <m:f>
                                      <m:fPr>
                                        <m:ctrlPr>
                                          <a:rPr lang="en-GB" sz="3200" b="0" i="1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fPr>
                                      <m:num>
                                        <m:r>
                                          <a:rPr lang="en-GB" sz="3200" b="0" i="1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𝑥</m:t>
                                        </m:r>
                                        <m:r>
                                          <a:rPr lang="en-GB" sz="3200" b="0" i="1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 −3</m:t>
                                        </m:r>
                                      </m:num>
                                      <m:den>
                                        <m:r>
                                          <a:rPr lang="en-GB" sz="3200" b="0" i="1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den>
                                    </m:f>
                                  </m:e>
                                </m:box>
                              </m:oMath>
                            </m:oMathPara>
                          </a14:m>
                          <a:endParaRPr lang="en-GB" sz="3200" b="0" dirty="0">
                            <a:solidFill>
                              <a:schemeClr val="tx1"/>
                            </a:solidFill>
                            <a:effectLst/>
                            <a:latin typeface="robotobold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400" b="0" dirty="0">
                              <a:solidFill>
                                <a:schemeClr val="tx1"/>
                              </a:solidFill>
                              <a:effectLst/>
                            </a:rPr>
                            <a:t>The student has added 2, rather than subtracting.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68997206"/>
                      </a:ext>
                    </a:extLst>
                  </a:tr>
                  <a:tr h="586196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3200" b="0" i="1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x </a:t>
                          </a:r>
                          <a:r>
                            <a:rPr lang="en-GB" sz="3200" b="0" dirty="0">
                              <a:solidFill>
                                <a:schemeClr val="tx1"/>
                              </a:solidFill>
                              <a:effectLst/>
                              <a:latin typeface="robotobold"/>
                            </a:rPr>
                            <a:t>– 2 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400" b="0" dirty="0">
                              <a:solidFill>
                                <a:schemeClr val="tx1"/>
                              </a:solidFill>
                              <a:effectLst/>
                            </a:rPr>
                            <a:t>The student has not divided by 3.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233606831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5" name="Table 4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709854934"/>
                  </p:ext>
                </p:extLst>
              </p:nvPr>
            </p:nvGraphicFramePr>
            <p:xfrm>
              <a:off x="173362" y="2928179"/>
              <a:ext cx="11845276" cy="3819244"/>
            </p:xfrm>
            <a:graphic>
              <a:graphicData uri="http://schemas.openxmlformats.org/drawingml/2006/table">
                <a:tbl>
                  <a:tblPr/>
                  <a:tblGrid>
                    <a:gridCol w="2850107">
                      <a:extLst>
                        <a:ext uri="{9D8B030D-6E8A-4147-A177-3AD203B41FA5}">
                          <a16:colId xmlns:a16="http://schemas.microsoft.com/office/drawing/2014/main" val="2525775135"/>
                        </a:ext>
                      </a:extLst>
                    </a:gridCol>
                    <a:gridCol w="8995169">
                      <a:extLst>
                        <a:ext uri="{9D8B030D-6E8A-4147-A177-3AD203B41FA5}">
                          <a16:colId xmlns:a16="http://schemas.microsoft.com/office/drawing/2014/main" val="562879438"/>
                        </a:ext>
                      </a:extLst>
                    </a:gridCol>
                  </a:tblGrid>
                  <a:tr h="500894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2400" b="1" cap="all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CORRECT ANSWER</a:t>
                          </a:r>
                          <a:endParaRPr lang="en-GB" sz="2400" b="1" cap="all" dirty="0">
                            <a:solidFill>
                              <a:schemeClr val="tx1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 fontAlgn="ctr"/>
                          <a:r>
                            <a:rPr lang="en-GB" sz="2400" b="1" cap="all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CORRECT</a:t>
                          </a:r>
                          <a:r>
                            <a:rPr lang="en-GB" sz="2400" b="1" cap="all" baseline="0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 </a:t>
                          </a:r>
                          <a:r>
                            <a:rPr lang="en-GB" sz="2400" b="1" cap="all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EXPLANATION </a:t>
                          </a:r>
                          <a:endParaRPr lang="en-GB" sz="2400" b="1" cap="all" dirty="0">
                            <a:solidFill>
                              <a:schemeClr val="tx1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723718772"/>
                      </a:ext>
                    </a:extLst>
                  </a:tr>
                  <a:tr h="866654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214" t="-60140" r="-315812" b="-30139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400" b="0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To find the inverse, we swap the y and x variables and then </a:t>
                          </a:r>
                        </a:p>
                        <a:p>
                          <a:pPr fontAlgn="ctr"/>
                          <a:r>
                            <a:rPr lang="en-US" sz="2400" b="0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rearrange x = 3y+ 2</a:t>
                          </a:r>
                          <a:r>
                            <a:rPr lang="en-US" sz="2400" b="0" baseline="0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 to make y the subject.</a:t>
                          </a:r>
                          <a:endParaRPr lang="en-US" sz="2400" b="0" dirty="0" smtClean="0">
                            <a:solidFill>
                              <a:schemeClr val="tx1"/>
                            </a:solidFill>
                            <a:effectLst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519887872"/>
                      </a:ext>
                    </a:extLst>
                  </a:tr>
                  <a:tr h="500894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2400" b="1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COMMON MISTAKES</a:t>
                          </a:r>
                          <a:endParaRPr lang="en-GB" sz="2400" b="1" dirty="0">
                            <a:solidFill>
                              <a:schemeClr val="tx1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AFA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400" b="1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WHAT</a:t>
                          </a:r>
                          <a:r>
                            <a:rPr lang="en-US" sz="2400" b="1" baseline="0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 MIGHT BE YOUR MISTAKE </a:t>
                          </a:r>
                          <a:endParaRPr lang="en-US" sz="2400" b="1" dirty="0">
                            <a:solidFill>
                              <a:schemeClr val="tx1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AFAF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671523938"/>
                      </a:ext>
                    </a:extLst>
                  </a:tr>
                  <a:tr h="622814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3200" b="0" dirty="0" smtClean="0">
                              <a:solidFill>
                                <a:schemeClr val="tx1"/>
                              </a:solidFill>
                              <a:effectLst/>
                              <a:latin typeface="robotobold"/>
                            </a:rPr>
                            <a:t>3</a:t>
                          </a:r>
                          <a:r>
                            <a:rPr lang="en-GB" sz="3200" b="0" i="1" dirty="0" smtClean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x</a:t>
                          </a:r>
                          <a:r>
                            <a:rPr lang="en-GB" sz="3200" b="0" dirty="0" smtClean="0">
                              <a:solidFill>
                                <a:schemeClr val="tx1"/>
                              </a:solidFill>
                              <a:effectLst/>
                              <a:latin typeface="robotobold"/>
                            </a:rPr>
                            <a:t> – 2</a:t>
                          </a:r>
                          <a:endParaRPr lang="en-GB" sz="3200" b="0" dirty="0">
                            <a:solidFill>
                              <a:schemeClr val="tx1"/>
                            </a:solidFill>
                            <a:effectLst/>
                            <a:latin typeface="robotobold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400" b="0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The student has just changed the sign on the constant term.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076405851"/>
                      </a:ext>
                    </a:extLst>
                  </a:tr>
                  <a:tr h="705174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214" t="-356034" r="-315812" b="-11293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400" b="0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The student has added 2, rather than subtracting.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68997206"/>
                      </a:ext>
                    </a:extLst>
                  </a:tr>
                  <a:tr h="622814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3200" b="0" i="1" dirty="0" smtClean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x </a:t>
                          </a:r>
                          <a:r>
                            <a:rPr lang="en-GB" sz="3200" b="0" dirty="0" smtClean="0">
                              <a:solidFill>
                                <a:schemeClr val="tx1"/>
                              </a:solidFill>
                              <a:effectLst/>
                              <a:latin typeface="robotobold"/>
                            </a:rPr>
                            <a:t>– 2 </a:t>
                          </a:r>
                          <a:endParaRPr lang="en-GB" sz="3200" b="0" dirty="0">
                            <a:solidFill>
                              <a:schemeClr val="tx1"/>
                            </a:solidFill>
                            <a:effectLst/>
                            <a:latin typeface="robotobold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400" b="0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The student has not divided by 3.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233606831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6" name="TextBox 5"/>
          <p:cNvSpPr txBox="1"/>
          <p:nvPr/>
        </p:nvSpPr>
        <p:spPr>
          <a:xfrm>
            <a:off x="3481311" y="923330"/>
            <a:ext cx="5254676" cy="17312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dirty="0"/>
              <a:t>What is the function of </a:t>
            </a:r>
          </a:p>
          <a:p>
            <a:pPr algn="ctr"/>
            <a:endParaRPr lang="en-GB" sz="1050" dirty="0"/>
          </a:p>
          <a:p>
            <a:pPr algn="ctr"/>
            <a:r>
              <a:rPr lang="en-GB" sz="6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en-GB" sz="6000" dirty="0"/>
              <a:t>(</a:t>
            </a:r>
            <a:r>
              <a:rPr lang="en-GB" sz="6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6000" dirty="0"/>
              <a:t>) = 3</a:t>
            </a:r>
            <a:r>
              <a:rPr lang="en-GB" sz="6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6000" dirty="0"/>
              <a:t> + 2</a:t>
            </a:r>
          </a:p>
        </p:txBody>
      </p:sp>
    </p:spTree>
    <p:extLst>
      <p:ext uri="{BB962C8B-B14F-4D97-AF65-F5344CB8AC3E}">
        <p14:creationId xmlns:p14="http://schemas.microsoft.com/office/powerpoint/2010/main" val="15669873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28078135"/>
              </p:ext>
            </p:extLst>
          </p:nvPr>
        </p:nvGraphicFramePr>
        <p:xfrm>
          <a:off x="186011" y="3090104"/>
          <a:ext cx="11845276" cy="3493044"/>
        </p:xfrm>
        <a:graphic>
          <a:graphicData uri="http://schemas.openxmlformats.org/drawingml/2006/table">
            <a:tbl>
              <a:tblPr/>
              <a:tblGrid>
                <a:gridCol w="2850107">
                  <a:extLst>
                    <a:ext uri="{9D8B030D-6E8A-4147-A177-3AD203B41FA5}">
                      <a16:colId xmlns:a16="http://schemas.microsoft.com/office/drawing/2014/main" val="2525775135"/>
                    </a:ext>
                  </a:extLst>
                </a:gridCol>
                <a:gridCol w="8995169">
                  <a:extLst>
                    <a:ext uri="{9D8B030D-6E8A-4147-A177-3AD203B41FA5}">
                      <a16:colId xmlns:a16="http://schemas.microsoft.com/office/drawing/2014/main" val="562879438"/>
                    </a:ext>
                  </a:extLst>
                </a:gridCol>
              </a:tblGrid>
              <a:tr h="4752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 ANSWER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</a:t>
                      </a:r>
                      <a:r>
                        <a:rPr lang="en-GB" sz="2400" b="1" cap="all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EXPLANATION 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3718772"/>
                  </a:ext>
                </a:extLst>
              </a:tr>
              <a:tr h="32074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14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</a:rPr>
                        <a:t>3 ✕ 3 + 5 = 14 when substituting in 𝑥 = 3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19887872"/>
                  </a:ext>
                </a:extLst>
              </a:tr>
              <a:tr h="4752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COMMON MISTAKES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WHAT</a:t>
                      </a:r>
                      <a:r>
                        <a:rPr lang="en-US" sz="2400" b="1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MIGHT BE YOUR MISTAKE </a:t>
                      </a:r>
                      <a:endParaRPr lang="en-US" sz="2400" b="1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71523938"/>
                  </a:ext>
                </a:extLst>
              </a:tr>
              <a:tr h="39740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38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The student thinks that you just need to insert the 𝑥 in 3𝑥 rather than multiplying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76405851"/>
                  </a:ext>
                </a:extLst>
              </a:tr>
              <a:tr h="39740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11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The student thinks that 3𝑥 means 3 + 𝑥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68997206"/>
                  </a:ext>
                </a:extLst>
              </a:tr>
              <a:tr h="586196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8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The student may have ignored the 𝑥 and just done 3 + 5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33606831"/>
                  </a:ext>
                </a:extLst>
              </a:tr>
            </a:tbl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0" y="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Answer 1 – Plotting Linear Graphs 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l="20324" t="17873" r="28205" b="60304"/>
          <a:stretch/>
        </p:blipFill>
        <p:spPr>
          <a:xfrm>
            <a:off x="5914465" y="923329"/>
            <a:ext cx="5988424" cy="190431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/>
          <a:srcRect l="19706" t="42441" r="24792" b="42951"/>
          <a:stretch/>
        </p:blipFill>
        <p:spPr>
          <a:xfrm>
            <a:off x="443753" y="1424636"/>
            <a:ext cx="5181601" cy="10228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810158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0"/>
            <a:ext cx="1219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/>
              <a:t>Question 15 – Inverse Functions 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19063" t="16875" r="20624" b="51146"/>
          <a:stretch/>
        </p:blipFill>
        <p:spPr>
          <a:xfrm>
            <a:off x="802582" y="1238250"/>
            <a:ext cx="10586836" cy="4210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400522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0" y="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Answer 15 – Inverse Functions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5" name="Table 4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432019274"/>
                  </p:ext>
                </p:extLst>
              </p:nvPr>
            </p:nvGraphicFramePr>
            <p:xfrm>
              <a:off x="186011" y="3090104"/>
              <a:ext cx="11845276" cy="3658652"/>
            </p:xfrm>
            <a:graphic>
              <a:graphicData uri="http://schemas.openxmlformats.org/drawingml/2006/table">
                <a:tbl>
                  <a:tblPr/>
                  <a:tblGrid>
                    <a:gridCol w="2850107">
                      <a:extLst>
                        <a:ext uri="{9D8B030D-6E8A-4147-A177-3AD203B41FA5}">
                          <a16:colId xmlns:a16="http://schemas.microsoft.com/office/drawing/2014/main" val="2525775135"/>
                        </a:ext>
                      </a:extLst>
                    </a:gridCol>
                    <a:gridCol w="8995169">
                      <a:extLst>
                        <a:ext uri="{9D8B030D-6E8A-4147-A177-3AD203B41FA5}">
                          <a16:colId xmlns:a16="http://schemas.microsoft.com/office/drawing/2014/main" val="562879438"/>
                        </a:ext>
                      </a:extLst>
                    </a:gridCol>
                  </a:tblGrid>
                  <a:tr h="475203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2400" b="1" cap="all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CORRECT ANSWER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 fontAlgn="ctr"/>
                          <a:r>
                            <a:rPr lang="en-GB" sz="2400" b="1" cap="all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CORRECT</a:t>
                          </a:r>
                          <a:r>
                            <a:rPr lang="en-GB" sz="2400" b="1" cap="all" baseline="0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 </a:t>
                          </a:r>
                          <a:r>
                            <a:rPr lang="en-GB" sz="2400" b="1" cap="all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EXPLANATION 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723718772"/>
                      </a:ext>
                    </a:extLst>
                  </a:tr>
                  <a:tr h="320748">
                    <a:tc>
                      <a:txBody>
                        <a:bodyPr/>
                        <a:lstStyle/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3200" b="0" i="1" smtClean="0"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  <m:r>
                                  <a:rPr lang="en-GB" sz="3200" b="0" i="1" smtClean="0"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box>
                                  <m:boxPr>
                                    <m:ctrlPr>
                                      <a:rPr lang="en-GB" sz="3200" b="0" i="1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boxPr>
                                  <m:e>
                                    <m:argPr>
                                      <m:argSz m:val="-1"/>
                                    </m:argPr>
                                    <m:f>
                                      <m:fPr>
                                        <m:ctrlPr>
                                          <a:rPr lang="en-GB" sz="3200" b="0" i="1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fPr>
                                      <m:num>
                                        <m:r>
                                          <a:rPr lang="en-GB" sz="3200" b="0" i="1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𝑥</m:t>
                                        </m:r>
                                        <m:r>
                                          <a:rPr lang="en-GB" sz="3200" b="0" i="1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 + 4</m:t>
                                        </m:r>
                                      </m:num>
                                      <m:den>
                                        <m:r>
                                          <a:rPr lang="en-GB" sz="3200" b="0" i="1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3</m:t>
                                        </m:r>
                                      </m:den>
                                    </m:f>
                                  </m:e>
                                </m:box>
                              </m:oMath>
                            </m:oMathPara>
                          </a14:m>
                          <a:endParaRPr lang="en-GB" sz="3200" b="0" dirty="0">
                            <a:solidFill>
                              <a:schemeClr val="tx1"/>
                            </a:solidFill>
                            <a:effectLst/>
                            <a:latin typeface="robotobold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800" b="0" dirty="0">
                              <a:solidFill>
                                <a:schemeClr val="tx1"/>
                              </a:solidFill>
                              <a:effectLst/>
                            </a:rPr>
                            <a:t>Add</a:t>
                          </a:r>
                          <a:r>
                            <a:rPr lang="en-US" sz="2800" b="0" baseline="0" dirty="0">
                              <a:solidFill>
                                <a:schemeClr val="tx1"/>
                              </a:solidFill>
                              <a:effectLst/>
                            </a:rPr>
                            <a:t> four to x and then divide by 3</a:t>
                          </a:r>
                          <a:endParaRPr lang="en-US" sz="2800" b="0" dirty="0">
                            <a:solidFill>
                              <a:schemeClr val="tx1"/>
                            </a:solidFill>
                            <a:effectLst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519887872"/>
                      </a:ext>
                    </a:extLst>
                  </a:tr>
                  <a:tr h="475203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2400" b="1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COMMON MISTAKES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AFA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400" b="1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WHAT</a:t>
                          </a:r>
                          <a:r>
                            <a:rPr lang="en-US" sz="2400" b="1" baseline="0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 MIGHT BE YOUR MISTAKE </a:t>
                          </a:r>
                          <a:endParaRPr lang="en-US" sz="2400" b="1" dirty="0">
                            <a:solidFill>
                              <a:schemeClr val="tx1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AFAF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671523938"/>
                      </a:ext>
                    </a:extLst>
                  </a:tr>
                  <a:tr h="397408">
                    <a:tc>
                      <a:txBody>
                        <a:bodyPr/>
                        <a:lstStyle/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3200" b="0" i="1" smtClean="0"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  <m:r>
                                  <a:rPr lang="en-GB" sz="3200" b="0" i="1" smtClean="0"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box>
                                  <m:boxPr>
                                    <m:ctrlPr>
                                      <a:rPr lang="en-GB" sz="3200" b="0" i="1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boxPr>
                                  <m:e>
                                    <m:argPr>
                                      <m:argSz m:val="-1"/>
                                    </m:argPr>
                                    <m:f>
                                      <m:fPr>
                                        <m:ctrlPr>
                                          <a:rPr lang="en-GB" sz="3200" b="0" i="1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fPr>
                                      <m:num>
                                        <m:r>
                                          <a:rPr lang="en-GB" sz="3200" b="0" i="1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𝑦</m:t>
                                        </m:r>
                                        <m:r>
                                          <a:rPr lang="en-GB" sz="3200" b="0" i="1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 + 4</m:t>
                                        </m:r>
                                      </m:num>
                                      <m:den>
                                        <m:r>
                                          <a:rPr lang="en-GB" sz="3200" b="0" i="1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3</m:t>
                                        </m:r>
                                      </m:den>
                                    </m:f>
                                  </m:e>
                                </m:box>
                              </m:oMath>
                            </m:oMathPara>
                          </a14:m>
                          <a:endParaRPr lang="en-GB" sz="3200" b="0" dirty="0">
                            <a:solidFill>
                              <a:schemeClr val="tx1"/>
                            </a:solidFill>
                            <a:effectLst/>
                            <a:latin typeface="robotobold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400" b="0" dirty="0">
                              <a:solidFill>
                                <a:schemeClr val="tx1"/>
                              </a:solidFill>
                              <a:effectLst/>
                            </a:rPr>
                            <a:t>The student forgot</a:t>
                          </a:r>
                          <a:r>
                            <a:rPr lang="en-US" sz="2400" b="0" baseline="0" dirty="0">
                              <a:solidFill>
                                <a:schemeClr val="tx1"/>
                              </a:solidFill>
                              <a:effectLst/>
                            </a:rPr>
                            <a:t> to switch the letters.</a:t>
                          </a:r>
                          <a:endParaRPr lang="en-US" sz="2400" b="0" dirty="0">
                            <a:solidFill>
                              <a:schemeClr val="tx1"/>
                            </a:solidFill>
                            <a:effectLst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076405851"/>
                      </a:ext>
                    </a:extLst>
                  </a:tr>
                  <a:tr h="397408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3200" b="0" i="1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y</a:t>
                          </a:r>
                          <a:r>
                            <a:rPr lang="en-GB" sz="3200" b="0" baseline="0" dirty="0">
                              <a:solidFill>
                                <a:schemeClr val="tx1"/>
                              </a:solidFill>
                              <a:effectLst/>
                              <a:latin typeface="robotobold"/>
                            </a:rPr>
                            <a:t> = 3</a:t>
                          </a:r>
                          <a:r>
                            <a:rPr lang="en-GB" sz="3200" b="0" i="1" baseline="0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x</a:t>
                          </a:r>
                          <a:r>
                            <a:rPr lang="en-GB" sz="3200" b="0" baseline="0" dirty="0">
                              <a:solidFill>
                                <a:schemeClr val="tx1"/>
                              </a:solidFill>
                              <a:effectLst/>
                              <a:latin typeface="robotobold"/>
                            </a:rPr>
                            <a:t> – 4 </a:t>
                          </a:r>
                          <a:endParaRPr lang="en-GB" sz="3200" b="0" dirty="0">
                            <a:solidFill>
                              <a:schemeClr val="tx1"/>
                            </a:solidFill>
                            <a:effectLst/>
                            <a:latin typeface="robotobold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400" b="0" dirty="0">
                              <a:solidFill>
                                <a:schemeClr val="tx1"/>
                              </a:solidFill>
                              <a:effectLst/>
                            </a:rPr>
                            <a:t>The student has written the original function and not the inverse. 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68997206"/>
                      </a:ext>
                    </a:extLst>
                  </a:tr>
                  <a:tr h="586196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3200" b="0" dirty="0">
                              <a:solidFill>
                                <a:schemeClr val="tx1"/>
                              </a:solidFill>
                              <a:effectLst/>
                              <a:latin typeface="robotobold"/>
                            </a:rPr>
                            <a:t> </a:t>
                          </a:r>
                          <a:r>
                            <a:rPr lang="en-GB" sz="3200" b="0" i="1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y</a:t>
                          </a:r>
                          <a:r>
                            <a:rPr lang="en-GB" sz="3200" b="0" dirty="0">
                              <a:solidFill>
                                <a:schemeClr val="tx1"/>
                              </a:solidFill>
                              <a:effectLst/>
                              <a:latin typeface="robotobold"/>
                            </a:rPr>
                            <a:t> =</a:t>
                          </a:r>
                          <a:r>
                            <a:rPr lang="en-GB" sz="3200" b="0" baseline="0" dirty="0">
                              <a:solidFill>
                                <a:schemeClr val="tx1"/>
                              </a:solidFill>
                              <a:effectLst/>
                              <a:latin typeface="robotobold"/>
                            </a:rPr>
                            <a:t> (</a:t>
                          </a:r>
                          <a:r>
                            <a:rPr lang="en-GB" sz="3200" b="0" i="1" baseline="0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x</a:t>
                          </a:r>
                          <a:r>
                            <a:rPr lang="en-GB" sz="3200" b="0" baseline="0" dirty="0">
                              <a:solidFill>
                                <a:schemeClr val="tx1"/>
                              </a:solidFill>
                              <a:effectLst/>
                              <a:latin typeface="robotobold"/>
                            </a:rPr>
                            <a:t> – 4) </a:t>
                          </a:r>
                          <a:endParaRPr lang="en-GB" sz="3200" b="0" dirty="0">
                            <a:solidFill>
                              <a:schemeClr val="tx1"/>
                            </a:solidFill>
                            <a:effectLst/>
                            <a:latin typeface="robotobold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400" b="0" dirty="0">
                              <a:solidFill>
                                <a:schemeClr val="tx1"/>
                              </a:solidFill>
                              <a:effectLst/>
                            </a:rPr>
                            <a:t>The student</a:t>
                          </a:r>
                          <a:r>
                            <a:rPr lang="en-US" sz="2400" b="0" baseline="0" dirty="0">
                              <a:solidFill>
                                <a:schemeClr val="tx1"/>
                              </a:solidFill>
                              <a:effectLst/>
                            </a:rPr>
                            <a:t> has not done the inverse operations. </a:t>
                          </a:r>
                          <a:endParaRPr lang="en-US" sz="2400" b="0" dirty="0">
                            <a:solidFill>
                              <a:schemeClr val="tx1"/>
                            </a:solidFill>
                            <a:effectLst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233606831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5" name="Table 4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432019274"/>
                  </p:ext>
                </p:extLst>
              </p:nvPr>
            </p:nvGraphicFramePr>
            <p:xfrm>
              <a:off x="186011" y="3090104"/>
              <a:ext cx="11845276" cy="3658652"/>
            </p:xfrm>
            <a:graphic>
              <a:graphicData uri="http://schemas.openxmlformats.org/drawingml/2006/table">
                <a:tbl>
                  <a:tblPr/>
                  <a:tblGrid>
                    <a:gridCol w="2850107">
                      <a:extLst>
                        <a:ext uri="{9D8B030D-6E8A-4147-A177-3AD203B41FA5}">
                          <a16:colId xmlns:a16="http://schemas.microsoft.com/office/drawing/2014/main" val="2525775135"/>
                        </a:ext>
                      </a:extLst>
                    </a:gridCol>
                    <a:gridCol w="8995169">
                      <a:extLst>
                        <a:ext uri="{9D8B030D-6E8A-4147-A177-3AD203B41FA5}">
                          <a16:colId xmlns:a16="http://schemas.microsoft.com/office/drawing/2014/main" val="562879438"/>
                        </a:ext>
                      </a:extLst>
                    </a:gridCol>
                  </a:tblGrid>
                  <a:tr h="500894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2400" b="1" cap="all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CORRECT ANSWER</a:t>
                          </a:r>
                          <a:endParaRPr lang="en-GB" sz="2400" b="1" cap="all" dirty="0">
                            <a:solidFill>
                              <a:schemeClr val="tx1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 fontAlgn="ctr"/>
                          <a:r>
                            <a:rPr lang="en-GB" sz="2400" b="1" cap="all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CORRECT</a:t>
                          </a:r>
                          <a:r>
                            <a:rPr lang="en-GB" sz="2400" b="1" cap="all" baseline="0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 </a:t>
                          </a:r>
                          <a:r>
                            <a:rPr lang="en-GB" sz="2400" b="1" cap="all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EXPLANATION </a:t>
                          </a:r>
                          <a:endParaRPr lang="en-GB" sz="2400" b="1" cap="all" dirty="0">
                            <a:solidFill>
                              <a:schemeClr val="tx1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723718772"/>
                      </a:ext>
                    </a:extLst>
                  </a:tr>
                  <a:tr h="705618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214" t="-73504" r="-315812" b="-36837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800" b="0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Add</a:t>
                          </a:r>
                          <a:r>
                            <a:rPr lang="en-US" sz="2800" b="0" baseline="0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 four to x and then divide by 3</a:t>
                          </a:r>
                          <a:endParaRPr lang="en-US" sz="2800" b="0" dirty="0">
                            <a:solidFill>
                              <a:schemeClr val="tx1"/>
                            </a:solidFill>
                            <a:effectLst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519887872"/>
                      </a:ext>
                    </a:extLst>
                  </a:tr>
                  <a:tr h="500894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2400" b="1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COMMON MISTAKES</a:t>
                          </a:r>
                          <a:endParaRPr lang="en-GB" sz="2400" b="1" dirty="0">
                            <a:solidFill>
                              <a:schemeClr val="tx1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AFA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400" b="1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WHAT</a:t>
                          </a:r>
                          <a:r>
                            <a:rPr lang="en-US" sz="2400" b="1" baseline="0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 MIGHT BE YOUR MISTAKE </a:t>
                          </a:r>
                          <a:endParaRPr lang="en-US" sz="2400" b="1" dirty="0">
                            <a:solidFill>
                              <a:schemeClr val="tx1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AFAF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671523938"/>
                      </a:ext>
                    </a:extLst>
                  </a:tr>
                  <a:tr h="705618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214" t="-245690" r="-315812" b="-20086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400" b="0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The student forgot</a:t>
                          </a:r>
                          <a:r>
                            <a:rPr lang="en-US" sz="2400" b="0" baseline="0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 to switch the letters.</a:t>
                          </a:r>
                          <a:endParaRPr lang="en-US" sz="2400" b="0" dirty="0">
                            <a:solidFill>
                              <a:schemeClr val="tx1"/>
                            </a:solidFill>
                            <a:effectLst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076405851"/>
                      </a:ext>
                    </a:extLst>
                  </a:tr>
                  <a:tr h="622814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3200" b="0" i="1" dirty="0" smtClean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y</a:t>
                          </a:r>
                          <a:r>
                            <a:rPr lang="en-GB" sz="3200" b="0" baseline="0" dirty="0" smtClean="0">
                              <a:solidFill>
                                <a:schemeClr val="tx1"/>
                              </a:solidFill>
                              <a:effectLst/>
                              <a:latin typeface="robotobold"/>
                            </a:rPr>
                            <a:t> = 3</a:t>
                          </a:r>
                          <a:r>
                            <a:rPr lang="en-GB" sz="3200" b="0" i="1" baseline="0" dirty="0" smtClean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x</a:t>
                          </a:r>
                          <a:r>
                            <a:rPr lang="en-GB" sz="3200" b="0" baseline="0" dirty="0" smtClean="0">
                              <a:solidFill>
                                <a:schemeClr val="tx1"/>
                              </a:solidFill>
                              <a:effectLst/>
                              <a:latin typeface="robotobold"/>
                            </a:rPr>
                            <a:t> – 4 </a:t>
                          </a:r>
                          <a:endParaRPr lang="en-GB" sz="3200" b="0" dirty="0">
                            <a:solidFill>
                              <a:schemeClr val="tx1"/>
                            </a:solidFill>
                            <a:effectLst/>
                            <a:latin typeface="robotobold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400" b="0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The student has written the original function and not the inverse. </a:t>
                          </a:r>
                          <a:endParaRPr lang="en-US" sz="2400" b="0" dirty="0">
                            <a:solidFill>
                              <a:schemeClr val="tx1"/>
                            </a:solidFill>
                            <a:effectLst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68997206"/>
                      </a:ext>
                    </a:extLst>
                  </a:tr>
                  <a:tr h="622814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3200" b="0" dirty="0" smtClean="0">
                              <a:solidFill>
                                <a:schemeClr val="tx1"/>
                              </a:solidFill>
                              <a:effectLst/>
                              <a:latin typeface="robotobold"/>
                            </a:rPr>
                            <a:t> </a:t>
                          </a:r>
                          <a:r>
                            <a:rPr lang="en-GB" sz="3200" b="0" i="1" dirty="0" smtClean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y</a:t>
                          </a:r>
                          <a:r>
                            <a:rPr lang="en-GB" sz="3200" b="0" dirty="0" smtClean="0">
                              <a:solidFill>
                                <a:schemeClr val="tx1"/>
                              </a:solidFill>
                              <a:effectLst/>
                              <a:latin typeface="robotobold"/>
                            </a:rPr>
                            <a:t> =</a:t>
                          </a:r>
                          <a:r>
                            <a:rPr lang="en-GB" sz="3200" b="0" baseline="0" dirty="0" smtClean="0">
                              <a:solidFill>
                                <a:schemeClr val="tx1"/>
                              </a:solidFill>
                              <a:effectLst/>
                              <a:latin typeface="robotobold"/>
                            </a:rPr>
                            <a:t> (</a:t>
                          </a:r>
                          <a:r>
                            <a:rPr lang="en-GB" sz="3200" b="0" i="1" baseline="0" dirty="0" smtClean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x</a:t>
                          </a:r>
                          <a:r>
                            <a:rPr lang="en-GB" sz="3200" b="0" baseline="0" dirty="0" smtClean="0">
                              <a:solidFill>
                                <a:schemeClr val="tx1"/>
                              </a:solidFill>
                              <a:effectLst/>
                              <a:latin typeface="robotobold"/>
                            </a:rPr>
                            <a:t> – 4) </a:t>
                          </a:r>
                          <a:endParaRPr lang="en-GB" sz="3200" b="0" dirty="0">
                            <a:solidFill>
                              <a:schemeClr val="tx1"/>
                            </a:solidFill>
                            <a:effectLst/>
                            <a:latin typeface="robotobold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400" b="0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The student</a:t>
                          </a:r>
                          <a:r>
                            <a:rPr lang="en-US" sz="2400" b="0" baseline="0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 has not done the inverse operations. </a:t>
                          </a:r>
                          <a:endParaRPr lang="en-US" sz="2400" b="0" dirty="0">
                            <a:solidFill>
                              <a:schemeClr val="tx1"/>
                            </a:solidFill>
                            <a:effectLst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233606831"/>
                      </a:ext>
                    </a:extLst>
                  </a:tr>
                </a:tbl>
              </a:graphicData>
            </a:graphic>
          </p:graphicFrame>
        </mc:Fallback>
      </mc:AlternateContent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/>
          <a:srcRect l="19063" t="33611" r="20624" b="51146"/>
          <a:stretch/>
        </p:blipFill>
        <p:spPr>
          <a:xfrm>
            <a:off x="5353050" y="1406642"/>
            <a:ext cx="6331643" cy="120015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/>
          <a:srcRect l="25481" t="17400" r="25977" b="74252"/>
          <a:stretch/>
        </p:blipFill>
        <p:spPr>
          <a:xfrm>
            <a:off x="257175" y="1520942"/>
            <a:ext cx="5095875" cy="657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11807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Question 2 – Plotting Linear Graphs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8203" t="9896" r="9217" b="66875"/>
          <a:stretch/>
        </p:blipFill>
        <p:spPr>
          <a:xfrm>
            <a:off x="1062037" y="1523999"/>
            <a:ext cx="10067925" cy="212407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l="20235" t="40938" r="18514" b="42604"/>
          <a:stretch/>
        </p:blipFill>
        <p:spPr>
          <a:xfrm>
            <a:off x="866774" y="3809999"/>
            <a:ext cx="10728767" cy="2162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2800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0" y="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Answer 2 – Plotting Linear Graphs 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17390544"/>
              </p:ext>
            </p:extLst>
          </p:nvPr>
        </p:nvGraphicFramePr>
        <p:xfrm>
          <a:off x="173362" y="2890610"/>
          <a:ext cx="11845276" cy="3736884"/>
        </p:xfrm>
        <a:graphic>
          <a:graphicData uri="http://schemas.openxmlformats.org/drawingml/2006/table">
            <a:tbl>
              <a:tblPr/>
              <a:tblGrid>
                <a:gridCol w="2850107">
                  <a:extLst>
                    <a:ext uri="{9D8B030D-6E8A-4147-A177-3AD203B41FA5}">
                      <a16:colId xmlns:a16="http://schemas.microsoft.com/office/drawing/2014/main" val="2525775135"/>
                    </a:ext>
                  </a:extLst>
                </a:gridCol>
                <a:gridCol w="8995169">
                  <a:extLst>
                    <a:ext uri="{9D8B030D-6E8A-4147-A177-3AD203B41FA5}">
                      <a16:colId xmlns:a16="http://schemas.microsoft.com/office/drawing/2014/main" val="562879438"/>
                    </a:ext>
                  </a:extLst>
                </a:gridCol>
              </a:tblGrid>
              <a:tr h="4752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 ANSWER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</a:t>
                      </a:r>
                      <a:r>
                        <a:rPr lang="en-GB" sz="2400" b="1" cap="all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EXPLANATION 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3718772"/>
                  </a:ext>
                </a:extLst>
              </a:tr>
              <a:tr h="32074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-1.5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If you substitute x = 3 into the equation you get 3(3) + 2y = 6. </a:t>
                      </a:r>
                    </a:p>
                    <a:p>
                      <a:pPr fontAlgn="ctr"/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This gives you 9 + 2y = 6. Which gives you 2y = -3. Which gives y = -1.5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19887872"/>
                  </a:ext>
                </a:extLst>
              </a:tr>
              <a:tr h="4752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COMMON MISTAKES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WHAT</a:t>
                      </a:r>
                      <a:r>
                        <a:rPr lang="en-US" sz="2400" b="1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MIGHT BE YOUR MISTAKE </a:t>
                      </a:r>
                      <a:endParaRPr lang="en-US" sz="2400" b="1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71523938"/>
                  </a:ext>
                </a:extLst>
              </a:tr>
              <a:tr h="39740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1.5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The student as not accounted for the fact the value of 2y needs to be negative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76405851"/>
                  </a:ext>
                </a:extLst>
              </a:tr>
              <a:tr h="39740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3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The student has not accounted for the fact the value of 2y needs to be negative and interpreted it as just y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68997206"/>
                  </a:ext>
                </a:extLst>
              </a:tr>
              <a:tr h="586196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-3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The student may have found the answer for 2y and forgotten to divide by 2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33606831"/>
                  </a:ext>
                </a:extLst>
              </a:tr>
            </a:tbl>
          </a:graphicData>
        </a:graphic>
      </p:graphicFrame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/>
          <a:srcRect l="8203" t="9896" r="9217" b="66875"/>
          <a:stretch/>
        </p:blipFill>
        <p:spPr>
          <a:xfrm>
            <a:off x="5800725" y="1219348"/>
            <a:ext cx="6138863" cy="1295143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/>
          <a:srcRect l="20235" t="40938" r="18514" b="42604"/>
          <a:stretch/>
        </p:blipFill>
        <p:spPr>
          <a:xfrm>
            <a:off x="485774" y="1219348"/>
            <a:ext cx="5314951" cy="1071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61556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Question 3 – Gradient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6641" t="11875" r="46797" b="33333"/>
          <a:stretch/>
        </p:blipFill>
        <p:spPr>
          <a:xfrm>
            <a:off x="3190875" y="1733550"/>
            <a:ext cx="5676900" cy="501015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171575" y="951905"/>
            <a:ext cx="1019175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dirty="0"/>
              <a:t>What is the gradient of the line?</a:t>
            </a:r>
          </a:p>
        </p:txBody>
      </p:sp>
    </p:spTree>
    <p:extLst>
      <p:ext uri="{BB962C8B-B14F-4D97-AF65-F5344CB8AC3E}">
        <p14:creationId xmlns:p14="http://schemas.microsoft.com/office/powerpoint/2010/main" val="40321210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0" y="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Answer 3 – Gradient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5" name="Table 4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090275256"/>
                  </p:ext>
                </p:extLst>
              </p:nvPr>
            </p:nvGraphicFramePr>
            <p:xfrm>
              <a:off x="186011" y="3090104"/>
              <a:ext cx="11845276" cy="3574388"/>
            </p:xfrm>
            <a:graphic>
              <a:graphicData uri="http://schemas.openxmlformats.org/drawingml/2006/table">
                <a:tbl>
                  <a:tblPr/>
                  <a:tblGrid>
                    <a:gridCol w="2850107">
                      <a:extLst>
                        <a:ext uri="{9D8B030D-6E8A-4147-A177-3AD203B41FA5}">
                          <a16:colId xmlns:a16="http://schemas.microsoft.com/office/drawing/2014/main" val="2525775135"/>
                        </a:ext>
                      </a:extLst>
                    </a:gridCol>
                    <a:gridCol w="8995169">
                      <a:extLst>
                        <a:ext uri="{9D8B030D-6E8A-4147-A177-3AD203B41FA5}">
                          <a16:colId xmlns:a16="http://schemas.microsoft.com/office/drawing/2014/main" val="562879438"/>
                        </a:ext>
                      </a:extLst>
                    </a:gridCol>
                  </a:tblGrid>
                  <a:tr h="475203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2400" b="1" cap="all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CORRECT ANSWER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 fontAlgn="ctr"/>
                          <a:r>
                            <a:rPr lang="en-GB" sz="2400" b="1" cap="all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CORRECT</a:t>
                          </a:r>
                          <a:r>
                            <a:rPr lang="en-GB" sz="2400" b="1" cap="all" baseline="0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 </a:t>
                          </a:r>
                          <a:r>
                            <a:rPr lang="en-GB" sz="2400" b="1" cap="all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EXPLANATION 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723718772"/>
                      </a:ext>
                    </a:extLst>
                  </a:tr>
                  <a:tr h="320748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3200" b="0" dirty="0">
                              <a:solidFill>
                                <a:schemeClr val="tx1"/>
                              </a:solidFill>
                              <a:effectLst/>
                              <a:latin typeface="robotobold"/>
                            </a:rPr>
                            <a:t>2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400" b="0" dirty="0">
                              <a:solidFill>
                                <a:schemeClr val="tx1"/>
                              </a:solidFill>
                              <a:effectLst/>
                            </a:rPr>
                            <a:t>For</a:t>
                          </a:r>
                          <a:r>
                            <a:rPr lang="en-US" sz="2400" b="0" baseline="0" dirty="0">
                              <a:solidFill>
                                <a:schemeClr val="tx1"/>
                              </a:solidFill>
                              <a:effectLst/>
                            </a:rPr>
                            <a:t> every 1 across the line go up 2.</a:t>
                          </a:r>
                          <a:endParaRPr lang="en-US" sz="2400" b="0" dirty="0">
                            <a:solidFill>
                              <a:schemeClr val="tx1"/>
                            </a:solidFill>
                            <a:effectLst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519887872"/>
                      </a:ext>
                    </a:extLst>
                  </a:tr>
                  <a:tr h="475203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2400" b="1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COMMON MISTAKES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AFA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400" b="1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WHAT</a:t>
                          </a:r>
                          <a:r>
                            <a:rPr lang="en-US" sz="2400" b="1" baseline="0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 MIGHT BE YOUR MISTAKE </a:t>
                          </a:r>
                          <a:endParaRPr lang="en-US" sz="2400" b="1" dirty="0">
                            <a:solidFill>
                              <a:schemeClr val="tx1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AFAF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671523938"/>
                      </a:ext>
                    </a:extLst>
                  </a:tr>
                  <a:tr h="397408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3200" b="0" dirty="0">
                              <a:solidFill>
                                <a:schemeClr val="tx1"/>
                              </a:solidFill>
                              <a:effectLst/>
                              <a:latin typeface="robotobold"/>
                            </a:rPr>
                            <a:t>-2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400" b="0" dirty="0">
                              <a:solidFill>
                                <a:schemeClr val="tx1"/>
                              </a:solidFill>
                              <a:effectLst/>
                            </a:rPr>
                            <a:t>The student have given the gradient</a:t>
                          </a:r>
                          <a:r>
                            <a:rPr lang="en-US" sz="2400" b="0" baseline="0" dirty="0">
                              <a:solidFill>
                                <a:schemeClr val="tx1"/>
                              </a:solidFill>
                              <a:effectLst/>
                            </a:rPr>
                            <a:t> as if the line was going downhill. </a:t>
                          </a:r>
                          <a:endParaRPr lang="en-US" sz="2400" b="0" dirty="0">
                            <a:solidFill>
                              <a:schemeClr val="tx1"/>
                            </a:solidFill>
                            <a:effectLst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076405851"/>
                      </a:ext>
                    </a:extLst>
                  </a:tr>
                  <a:tr h="397408">
                    <a:tc>
                      <a:txBody>
                        <a:bodyPr/>
                        <a:lstStyle/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box>
                                  <m:boxPr>
                                    <m:ctrlPr>
                                      <a:rPr lang="en-GB" sz="3200" b="0" i="1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boxPr>
                                  <m:e>
                                    <m:argPr>
                                      <m:argSz m:val="-1"/>
                                    </m:argPr>
                                    <m:f>
                                      <m:fPr>
                                        <m:ctrlPr>
                                          <a:rPr lang="en-GB" sz="3200" b="0" i="1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fPr>
                                      <m:num>
                                        <m:r>
                                          <a:rPr lang="en-GB" sz="3200" b="0" i="1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1</m:t>
                                        </m:r>
                                      </m:num>
                                      <m:den>
                                        <m:r>
                                          <a:rPr lang="en-GB" sz="3200" b="0" i="1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den>
                                    </m:f>
                                  </m:e>
                                </m:box>
                              </m:oMath>
                            </m:oMathPara>
                          </a14:m>
                          <a:endParaRPr lang="en-GB" sz="3200" b="0" dirty="0">
                            <a:solidFill>
                              <a:schemeClr val="tx1"/>
                            </a:solidFill>
                            <a:effectLst/>
                            <a:latin typeface="robotobold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400" b="0" dirty="0">
                              <a:solidFill>
                                <a:schemeClr val="tx1"/>
                              </a:solidFill>
                              <a:effectLst/>
                            </a:rPr>
                            <a:t>The student has done</a:t>
                          </a:r>
                          <a:r>
                            <a:rPr lang="en-US" sz="2400" b="0" baseline="0" dirty="0">
                              <a:solidFill>
                                <a:schemeClr val="tx1"/>
                              </a:solidFill>
                              <a:effectLst/>
                            </a:rPr>
                            <a:t> every 1 up how many across.</a:t>
                          </a:r>
                          <a:endParaRPr lang="en-US" sz="2400" b="0" dirty="0">
                            <a:solidFill>
                              <a:schemeClr val="tx1"/>
                            </a:solidFill>
                            <a:effectLst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68997206"/>
                      </a:ext>
                    </a:extLst>
                  </a:tr>
                  <a:tr h="586196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3200" b="0" dirty="0">
                              <a:solidFill>
                                <a:schemeClr val="tx1"/>
                              </a:solidFill>
                              <a:effectLst/>
                              <a:latin typeface="robotobold"/>
                            </a:rPr>
                            <a:t>-3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400" b="0" dirty="0">
                              <a:solidFill>
                                <a:schemeClr val="tx1"/>
                              </a:solidFill>
                              <a:effectLst/>
                            </a:rPr>
                            <a:t>The student</a:t>
                          </a:r>
                          <a:r>
                            <a:rPr lang="en-US" sz="2400" b="0" baseline="0" dirty="0">
                              <a:solidFill>
                                <a:schemeClr val="tx1"/>
                              </a:solidFill>
                              <a:effectLst/>
                            </a:rPr>
                            <a:t> has given the y intercept </a:t>
                          </a:r>
                          <a:endParaRPr lang="en-US" sz="2400" b="0" dirty="0">
                            <a:solidFill>
                              <a:schemeClr val="tx1"/>
                            </a:solidFill>
                            <a:effectLst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233606831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5" name="Table 4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090275256"/>
                  </p:ext>
                </p:extLst>
              </p:nvPr>
            </p:nvGraphicFramePr>
            <p:xfrm>
              <a:off x="186011" y="3090104"/>
              <a:ext cx="11845276" cy="3574388"/>
            </p:xfrm>
            <a:graphic>
              <a:graphicData uri="http://schemas.openxmlformats.org/drawingml/2006/table">
                <a:tbl>
                  <a:tblPr/>
                  <a:tblGrid>
                    <a:gridCol w="2850107">
                      <a:extLst>
                        <a:ext uri="{9D8B030D-6E8A-4147-A177-3AD203B41FA5}">
                          <a16:colId xmlns:a16="http://schemas.microsoft.com/office/drawing/2014/main" val="2525775135"/>
                        </a:ext>
                      </a:extLst>
                    </a:gridCol>
                    <a:gridCol w="8995169">
                      <a:extLst>
                        <a:ext uri="{9D8B030D-6E8A-4147-A177-3AD203B41FA5}">
                          <a16:colId xmlns:a16="http://schemas.microsoft.com/office/drawing/2014/main" val="562879438"/>
                        </a:ext>
                      </a:extLst>
                    </a:gridCol>
                  </a:tblGrid>
                  <a:tr h="500894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2400" b="1" cap="all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CORRECT ANSWER</a:t>
                          </a:r>
                          <a:endParaRPr lang="en-GB" sz="2400" b="1" cap="all" dirty="0">
                            <a:solidFill>
                              <a:schemeClr val="tx1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 fontAlgn="ctr"/>
                          <a:r>
                            <a:rPr lang="en-GB" sz="2400" b="1" cap="all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CORRECT</a:t>
                          </a:r>
                          <a:r>
                            <a:rPr lang="en-GB" sz="2400" b="1" cap="all" baseline="0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 </a:t>
                          </a:r>
                          <a:r>
                            <a:rPr lang="en-GB" sz="2400" b="1" cap="all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EXPLANATION </a:t>
                          </a:r>
                          <a:endParaRPr lang="en-GB" sz="2400" b="1" cap="all" dirty="0">
                            <a:solidFill>
                              <a:schemeClr val="tx1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723718772"/>
                      </a:ext>
                    </a:extLst>
                  </a:tr>
                  <a:tr h="622814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3200" b="0" dirty="0" smtClean="0">
                              <a:solidFill>
                                <a:schemeClr val="tx1"/>
                              </a:solidFill>
                              <a:effectLst/>
                              <a:latin typeface="robotobold"/>
                            </a:rPr>
                            <a:t>2</a:t>
                          </a:r>
                          <a:endParaRPr lang="en-GB" sz="3200" b="0" dirty="0">
                            <a:solidFill>
                              <a:schemeClr val="tx1"/>
                            </a:solidFill>
                            <a:effectLst/>
                            <a:latin typeface="robotobold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400" b="0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For</a:t>
                          </a:r>
                          <a:r>
                            <a:rPr lang="en-US" sz="2400" b="0" baseline="0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 every 1 across the line go up 2.</a:t>
                          </a:r>
                          <a:endParaRPr lang="en-US" sz="2400" b="0" dirty="0">
                            <a:solidFill>
                              <a:schemeClr val="tx1"/>
                            </a:solidFill>
                            <a:effectLst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519887872"/>
                      </a:ext>
                    </a:extLst>
                  </a:tr>
                  <a:tr h="500894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2400" b="1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COMMON MISTAKES</a:t>
                          </a:r>
                          <a:endParaRPr lang="en-GB" sz="2400" b="1" dirty="0">
                            <a:solidFill>
                              <a:schemeClr val="tx1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AFA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400" b="1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WHAT</a:t>
                          </a:r>
                          <a:r>
                            <a:rPr lang="en-US" sz="2400" b="1" baseline="0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 MIGHT BE YOUR MISTAKE </a:t>
                          </a:r>
                          <a:endParaRPr lang="en-US" sz="2400" b="1" dirty="0">
                            <a:solidFill>
                              <a:schemeClr val="tx1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AFAF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671523938"/>
                      </a:ext>
                    </a:extLst>
                  </a:tr>
                  <a:tr h="622814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3200" b="0" dirty="0" smtClean="0">
                              <a:solidFill>
                                <a:schemeClr val="tx1"/>
                              </a:solidFill>
                              <a:effectLst/>
                              <a:latin typeface="robotobold"/>
                            </a:rPr>
                            <a:t>-2</a:t>
                          </a:r>
                          <a:endParaRPr lang="en-GB" sz="3200" b="0" dirty="0">
                            <a:solidFill>
                              <a:schemeClr val="tx1"/>
                            </a:solidFill>
                            <a:effectLst/>
                            <a:latin typeface="robotobold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400" b="0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The student have given the gradient</a:t>
                          </a:r>
                          <a:r>
                            <a:rPr lang="en-US" sz="2400" b="0" baseline="0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 as if the line was going downhill. </a:t>
                          </a:r>
                          <a:endParaRPr lang="en-US" sz="2400" b="0" dirty="0">
                            <a:solidFill>
                              <a:schemeClr val="tx1"/>
                            </a:solidFill>
                            <a:effectLst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076405851"/>
                      </a:ext>
                    </a:extLst>
                  </a:tr>
                  <a:tr h="704158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214" t="-322414" r="-315812" b="-11206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400" b="0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The student has done</a:t>
                          </a:r>
                          <a:r>
                            <a:rPr lang="en-US" sz="2400" b="0" baseline="0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 every 1 up how many across.</a:t>
                          </a:r>
                          <a:endParaRPr lang="en-US" sz="2400" b="0" dirty="0">
                            <a:solidFill>
                              <a:schemeClr val="tx1"/>
                            </a:solidFill>
                            <a:effectLst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68997206"/>
                      </a:ext>
                    </a:extLst>
                  </a:tr>
                  <a:tr h="622814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3200" b="0" dirty="0" smtClean="0">
                              <a:solidFill>
                                <a:schemeClr val="tx1"/>
                              </a:solidFill>
                              <a:effectLst/>
                              <a:latin typeface="robotobold"/>
                            </a:rPr>
                            <a:t>-3</a:t>
                          </a:r>
                          <a:endParaRPr lang="en-GB" sz="3200" b="0" dirty="0">
                            <a:solidFill>
                              <a:schemeClr val="tx1"/>
                            </a:solidFill>
                            <a:effectLst/>
                            <a:latin typeface="robotobold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400" b="0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The student</a:t>
                          </a:r>
                          <a:r>
                            <a:rPr lang="en-US" sz="2400" b="0" baseline="0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 has given the y intercept </a:t>
                          </a:r>
                          <a:endParaRPr lang="en-US" sz="2400" b="0" dirty="0">
                            <a:solidFill>
                              <a:schemeClr val="tx1"/>
                            </a:solidFill>
                            <a:effectLst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233606831"/>
                      </a:ext>
                    </a:extLst>
                  </a:tr>
                </a:tbl>
              </a:graphicData>
            </a:graphic>
          </p:graphicFrame>
        </mc:Fallback>
      </mc:AlternateContent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/>
          <a:srcRect l="6641" t="11875" r="46797" b="33333"/>
          <a:stretch/>
        </p:blipFill>
        <p:spPr>
          <a:xfrm>
            <a:off x="9039225" y="295276"/>
            <a:ext cx="2892413" cy="25527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009650" y="1237275"/>
            <a:ext cx="760728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400" dirty="0"/>
              <a:t>What is the gradient of the line?</a:t>
            </a:r>
          </a:p>
        </p:txBody>
      </p:sp>
    </p:spTree>
    <p:extLst>
      <p:ext uri="{BB962C8B-B14F-4D97-AF65-F5344CB8AC3E}">
        <p14:creationId xmlns:p14="http://schemas.microsoft.com/office/powerpoint/2010/main" val="17840083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Question 4 – Gradient</a:t>
            </a:r>
          </a:p>
        </p:txBody>
      </p:sp>
      <p:pic>
        <p:nvPicPr>
          <p:cNvPr id="3074" name="Picture 2" descr="https://images.diagnosticquestions.com/uploads/questions/130c0093-3457-4da2-9721-4129234400fc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80" t="9983" r="42526" b="11788"/>
          <a:stretch/>
        </p:blipFill>
        <p:spPr bwMode="auto">
          <a:xfrm>
            <a:off x="4048125" y="1962150"/>
            <a:ext cx="4237192" cy="4638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171575" y="951905"/>
            <a:ext cx="1019175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dirty="0"/>
              <a:t>What is the gradient of the line?</a:t>
            </a:r>
          </a:p>
        </p:txBody>
      </p:sp>
    </p:spTree>
    <p:extLst>
      <p:ext uri="{BB962C8B-B14F-4D97-AF65-F5344CB8AC3E}">
        <p14:creationId xmlns:p14="http://schemas.microsoft.com/office/powerpoint/2010/main" val="199966777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0" y="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Answer 4 – Gradient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26678373"/>
              </p:ext>
            </p:extLst>
          </p:nvPr>
        </p:nvGraphicFramePr>
        <p:xfrm>
          <a:off x="186011" y="3090104"/>
          <a:ext cx="11845276" cy="3614964"/>
        </p:xfrm>
        <a:graphic>
          <a:graphicData uri="http://schemas.openxmlformats.org/drawingml/2006/table">
            <a:tbl>
              <a:tblPr/>
              <a:tblGrid>
                <a:gridCol w="2850107">
                  <a:extLst>
                    <a:ext uri="{9D8B030D-6E8A-4147-A177-3AD203B41FA5}">
                      <a16:colId xmlns:a16="http://schemas.microsoft.com/office/drawing/2014/main" val="2525775135"/>
                    </a:ext>
                  </a:extLst>
                </a:gridCol>
                <a:gridCol w="8995169">
                  <a:extLst>
                    <a:ext uri="{9D8B030D-6E8A-4147-A177-3AD203B41FA5}">
                      <a16:colId xmlns:a16="http://schemas.microsoft.com/office/drawing/2014/main" val="562879438"/>
                    </a:ext>
                  </a:extLst>
                </a:gridCol>
              </a:tblGrid>
              <a:tr h="4752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 ANSWER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</a:t>
                      </a:r>
                      <a:r>
                        <a:rPr lang="en-GB" sz="2400" b="1" cap="all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EXPLANATION 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3718772"/>
                  </a:ext>
                </a:extLst>
              </a:tr>
              <a:tr h="32074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-2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</a:rPr>
                        <a:t>For each unit across you move, you move down 2.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19887872"/>
                  </a:ext>
                </a:extLst>
              </a:tr>
              <a:tr h="4752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COMMON MISTAKES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WHAT</a:t>
                      </a:r>
                      <a:r>
                        <a:rPr lang="en-US" sz="2400" b="1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MIGHT BE YOUR MISTAKE </a:t>
                      </a:r>
                      <a:endParaRPr lang="en-US" sz="2400" b="1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71523938"/>
                  </a:ext>
                </a:extLst>
              </a:tr>
              <a:tr h="39740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1.5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The student has written the 𝑥 intercept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76405851"/>
                  </a:ext>
                </a:extLst>
              </a:tr>
              <a:tr h="39740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2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/>
                        <a:t>The student has ignored the negative sign on the gradient</a:t>
                      </a:r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.</a:t>
                      </a:r>
                      <a:r>
                        <a:rPr lang="en-US" sz="2000" b="0" baseline="0" dirty="0">
                          <a:solidFill>
                            <a:schemeClr val="tx1"/>
                          </a:solidFill>
                          <a:effectLst/>
                        </a:rPr>
                        <a:t> It is going downhill so needs to be a negative gradient. </a:t>
                      </a:r>
                      <a:endParaRPr lang="en-US" sz="2000" dirty="0"/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68997206"/>
                  </a:ext>
                </a:extLst>
              </a:tr>
              <a:tr h="586196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3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The student has written the 𝑦 intercept rather than m (the gradient)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33606831"/>
                  </a:ext>
                </a:extLst>
              </a:tr>
            </a:tbl>
          </a:graphicData>
        </a:graphic>
      </p:graphicFrame>
      <p:pic>
        <p:nvPicPr>
          <p:cNvPr id="4" name="Picture 2" descr="https://images.diagnosticquestions.com/uploads/questions/130c0093-3457-4da2-9721-4129234400fc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80" t="9983" r="42526" b="11788"/>
          <a:stretch/>
        </p:blipFill>
        <p:spPr bwMode="auto">
          <a:xfrm>
            <a:off x="9173787" y="180975"/>
            <a:ext cx="2513388" cy="27515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2352675" y="1437680"/>
            <a:ext cx="67246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dirty="0"/>
              <a:t>What is the gradient of the line?</a:t>
            </a:r>
          </a:p>
        </p:txBody>
      </p:sp>
    </p:spTree>
    <p:extLst>
      <p:ext uri="{BB962C8B-B14F-4D97-AF65-F5344CB8AC3E}">
        <p14:creationId xmlns:p14="http://schemas.microsoft.com/office/powerpoint/2010/main" val="340534385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500</TotalTime>
  <Words>1653</Words>
  <Application>Microsoft Office PowerPoint</Application>
  <PresentationFormat>Widescreen</PresentationFormat>
  <Paragraphs>243</Paragraphs>
  <Slides>31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8" baseType="lpstr">
      <vt:lpstr>Arial</vt:lpstr>
      <vt:lpstr>Calibri</vt:lpstr>
      <vt:lpstr>Calibri Light</vt:lpstr>
      <vt:lpstr>Cambria Math</vt:lpstr>
      <vt:lpstr>robotobold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DCSCCM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Stewart Gale</dc:creator>
  <cp:lastModifiedBy>Stewart Gale</cp:lastModifiedBy>
  <cp:revision>50</cp:revision>
  <dcterms:created xsi:type="dcterms:W3CDTF">2020-06-17T17:33:36Z</dcterms:created>
  <dcterms:modified xsi:type="dcterms:W3CDTF">2022-08-22T17:55:09Z</dcterms:modified>
</cp:coreProperties>
</file>