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1865" r:id="rId2"/>
    <p:sldId id="1866" r:id="rId3"/>
    <p:sldId id="1867" r:id="rId4"/>
    <p:sldId id="186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7FAFDD-4F37-4058-81F7-0513B904A2B0}" v="12" dt="2025-04-14T04:23:39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89362" autoAdjust="0"/>
  </p:normalViewPr>
  <p:slideViewPr>
    <p:cSldViewPr snapToGrid="0">
      <p:cViewPr varScale="1">
        <p:scale>
          <a:sx n="85" d="100"/>
          <a:sy n="85" d="100"/>
        </p:scale>
        <p:origin x="4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7D6E90B-D0C3-4A71-B0F9-455908E8D226}"/>
    <pc:docChg chg="undo custSel addSld delSld modSld sldOrd">
      <pc:chgData name="Stewart Gale" userId="3647ddd2-6040-41ae-a96d-232c23482af8" providerId="ADAL" clId="{17D6E90B-D0C3-4A71-B0F9-455908E8D226}" dt="2023-04-18T07:31:13.013" v="681" actId="20577"/>
      <pc:docMkLst>
        <pc:docMk/>
      </pc:docMkLst>
      <pc:sldChg chg="del">
        <pc:chgData name="Stewart Gale" userId="3647ddd2-6040-41ae-a96d-232c23482af8" providerId="ADAL" clId="{17D6E90B-D0C3-4A71-B0F9-455908E8D226}" dt="2021-12-16T06:14:10.102" v="1" actId="47"/>
        <pc:sldMkLst>
          <pc:docMk/>
          <pc:sldMk cId="3407288706" sldId="341"/>
        </pc:sldMkLst>
      </pc:sldChg>
      <pc:sldChg chg="addSp delSp modSp mod">
        <pc:chgData name="Stewart Gale" userId="3647ddd2-6040-41ae-a96d-232c23482af8" providerId="ADAL" clId="{17D6E90B-D0C3-4A71-B0F9-455908E8D226}" dt="2021-12-16T06:51:31.002" v="614" actId="21"/>
        <pc:sldMkLst>
          <pc:docMk/>
          <pc:sldMk cId="2585691379" sldId="1858"/>
        </pc:sldMkLst>
      </pc:sldChg>
      <pc:sldChg chg="modSp mod">
        <pc:chgData name="Stewart Gale" userId="3647ddd2-6040-41ae-a96d-232c23482af8" providerId="ADAL" clId="{17D6E90B-D0C3-4A71-B0F9-455908E8D226}" dt="2021-12-16T06:20:12.008" v="133" actId="1076"/>
        <pc:sldMkLst>
          <pc:docMk/>
          <pc:sldMk cId="2449206416" sldId="1861"/>
        </pc:sldMkLst>
      </pc:sldChg>
      <pc:sldChg chg="modSp mod">
        <pc:chgData name="Stewart Gale" userId="3647ddd2-6040-41ae-a96d-232c23482af8" providerId="ADAL" clId="{17D6E90B-D0C3-4A71-B0F9-455908E8D226}" dt="2021-12-16T06:20:31.114" v="134" actId="1076"/>
        <pc:sldMkLst>
          <pc:docMk/>
          <pc:sldMk cId="2424062191" sldId="1862"/>
        </pc:sldMkLst>
      </pc:sldChg>
      <pc:sldChg chg="del">
        <pc:chgData name="Stewart Gale" userId="3647ddd2-6040-41ae-a96d-232c23482af8" providerId="ADAL" clId="{17D6E90B-D0C3-4A71-B0F9-455908E8D226}" dt="2021-12-16T06:14:09.267" v="0" actId="47"/>
        <pc:sldMkLst>
          <pc:docMk/>
          <pc:sldMk cId="1222415012" sldId="1863"/>
        </pc:sldMkLst>
      </pc:sldChg>
      <pc:sldChg chg="addSp delSp modSp mod delAnim modAnim">
        <pc:chgData name="Stewart Gale" userId="3647ddd2-6040-41ae-a96d-232c23482af8" providerId="ADAL" clId="{17D6E90B-D0C3-4A71-B0F9-455908E8D226}" dt="2023-04-18T07:31:13.013" v="681" actId="20577"/>
        <pc:sldMkLst>
          <pc:docMk/>
          <pc:sldMk cId="3571537596" sldId="1864"/>
        </pc:sldMkLst>
      </pc:sldChg>
      <pc:sldChg chg="addSp delSp modSp mod">
        <pc:chgData name="Stewart Gale" userId="3647ddd2-6040-41ae-a96d-232c23482af8" providerId="ADAL" clId="{17D6E90B-D0C3-4A71-B0F9-455908E8D226}" dt="2021-12-16T06:52:48.969" v="619" actId="21"/>
        <pc:sldMkLst>
          <pc:docMk/>
          <pc:sldMk cId="3313118986" sldId="1865"/>
        </pc:sldMkLst>
      </pc:sldChg>
      <pc:sldChg chg="addSp delSp modSp new mod">
        <pc:chgData name="Stewart Gale" userId="3647ddd2-6040-41ae-a96d-232c23482af8" providerId="ADAL" clId="{17D6E90B-D0C3-4A71-B0F9-455908E8D226}" dt="2021-12-16T06:19:58.870" v="132" actId="1076"/>
        <pc:sldMkLst>
          <pc:docMk/>
          <pc:sldMk cId="3443679144" sldId="1866"/>
        </pc:sldMkLst>
      </pc:sldChg>
      <pc:sldChg chg="addSp delSp modSp add mod ord modAnim">
        <pc:chgData name="Stewart Gale" userId="3647ddd2-6040-41ae-a96d-232c23482af8" providerId="ADAL" clId="{17D6E90B-D0C3-4A71-B0F9-455908E8D226}" dt="2023-04-18T07:27:11.743" v="651" actId="20577"/>
        <pc:sldMkLst>
          <pc:docMk/>
          <pc:sldMk cId="1575000438" sldId="1867"/>
        </pc:sldMkLst>
      </pc:sldChg>
    </pc:docChg>
  </pc:docChgLst>
  <pc:docChgLst>
    <pc:chgData name="Stewart Gale" userId="3647ddd2-6040-41ae-a96d-232c23482af8" providerId="ADAL" clId="{2B7FAFDD-4F37-4058-81F7-0513B904A2B0}"/>
    <pc:docChg chg="delSld modSld">
      <pc:chgData name="Stewart Gale" userId="3647ddd2-6040-41ae-a96d-232c23482af8" providerId="ADAL" clId="{2B7FAFDD-4F37-4058-81F7-0513B904A2B0}" dt="2025-04-14T04:23:39.651" v="14" actId="20577"/>
      <pc:docMkLst>
        <pc:docMk/>
      </pc:docMkLst>
      <pc:sldChg chg="del">
        <pc:chgData name="Stewart Gale" userId="3647ddd2-6040-41ae-a96d-232c23482af8" providerId="ADAL" clId="{2B7FAFDD-4F37-4058-81F7-0513B904A2B0}" dt="2025-04-14T04:15:13.132" v="2" actId="47"/>
        <pc:sldMkLst>
          <pc:docMk/>
          <pc:sldMk cId="2585691379" sldId="1858"/>
        </pc:sldMkLst>
      </pc:sldChg>
      <pc:sldChg chg="del">
        <pc:chgData name="Stewart Gale" userId="3647ddd2-6040-41ae-a96d-232c23482af8" providerId="ADAL" clId="{2B7FAFDD-4F37-4058-81F7-0513B904A2B0}" dt="2025-04-14T04:15:10.103" v="0" actId="47"/>
        <pc:sldMkLst>
          <pc:docMk/>
          <pc:sldMk cId="2449206416" sldId="1861"/>
        </pc:sldMkLst>
      </pc:sldChg>
      <pc:sldChg chg="del">
        <pc:chgData name="Stewart Gale" userId="3647ddd2-6040-41ae-a96d-232c23482af8" providerId="ADAL" clId="{2B7FAFDD-4F37-4058-81F7-0513B904A2B0}" dt="2025-04-14T04:15:10.864" v="1" actId="47"/>
        <pc:sldMkLst>
          <pc:docMk/>
          <pc:sldMk cId="2424062191" sldId="1862"/>
        </pc:sldMkLst>
      </pc:sldChg>
      <pc:sldChg chg="modSp">
        <pc:chgData name="Stewart Gale" userId="3647ddd2-6040-41ae-a96d-232c23482af8" providerId="ADAL" clId="{2B7FAFDD-4F37-4058-81F7-0513B904A2B0}" dt="2025-04-14T04:23:39.651" v="14" actId="20577"/>
        <pc:sldMkLst>
          <pc:docMk/>
          <pc:sldMk cId="1575000438" sldId="1867"/>
        </pc:sldMkLst>
        <pc:spChg chg="mod">
          <ac:chgData name="Stewart Gale" userId="3647ddd2-6040-41ae-a96d-232c23482af8" providerId="ADAL" clId="{2B7FAFDD-4F37-4058-81F7-0513B904A2B0}" dt="2025-04-14T04:23:39.651" v="14" actId="20577"/>
          <ac:spMkLst>
            <pc:docMk/>
            <pc:sldMk cId="1575000438" sldId="1867"/>
            <ac:spMk id="9" creationId="{933A17B5-A0CB-4F2C-A458-CE60DFC0DD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79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320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48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6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82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76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49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222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77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701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07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57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8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image" Target="../media/image370.png"/><Relationship Id="rId4" Type="http://schemas.openxmlformats.org/officeDocument/2006/relationships/image" Target="../media/image33.png"/><Relationship Id="rId9" Type="http://schemas.openxmlformats.org/officeDocument/2006/relationships/image" Target="../media/image3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1362383"/>
                  </p:ext>
                </p:extLst>
              </p:nvPr>
            </p:nvGraphicFramePr>
            <p:xfrm>
              <a:off x="233844" y="193168"/>
              <a:ext cx="5936954" cy="646568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666431">
                      <a:extLst>
                        <a:ext uri="{9D8B030D-6E8A-4147-A177-3AD203B41FA5}">
                          <a16:colId xmlns:a16="http://schemas.microsoft.com/office/drawing/2014/main" val="70597133"/>
                        </a:ext>
                      </a:extLst>
                    </a:gridCol>
                    <a:gridCol w="1929777">
                      <a:extLst>
                        <a:ext uri="{9D8B030D-6E8A-4147-A177-3AD203B41FA5}">
                          <a16:colId xmlns:a16="http://schemas.microsoft.com/office/drawing/2014/main" val="3299201422"/>
                        </a:ext>
                      </a:extLst>
                    </a:gridCol>
                    <a:gridCol w="1340746">
                      <a:extLst>
                        <a:ext uri="{9D8B030D-6E8A-4147-A177-3AD203B41FA5}">
                          <a16:colId xmlns:a16="http://schemas.microsoft.com/office/drawing/2014/main" val="3850727824"/>
                        </a:ext>
                      </a:extLst>
                    </a:gridCol>
                  </a:tblGrid>
                  <a:tr h="30854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Scenario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Ratio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</a:t>
                          </a:r>
                          <a:r>
                            <a:rPr lang="en-GB" sz="1600" b="0" dirty="0" err="1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ractions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8711431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mother shares 15 marbles between her two sons. Alan gets 7 and Barry gets 8.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Alan : Barry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7 : 8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Alan  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den>
                              </m:f>
                            </m:oMath>
                          </a14:m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Barry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den>
                              </m:f>
                            </m:oMath>
                          </a14:m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8167307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Susie and Tim share a bag of sweets. Susie has 15 and Tim has 25.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 : Tim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Tim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90132929"/>
                      </a:ext>
                    </a:extLst>
                  </a:tr>
                  <a:tr h="91189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pet owner spends £33 on her dog and £12 on her cat.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Dog : Cat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Dog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Cat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14952603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Fred and George raised 360 Galleons at their shop. Fred raised 120 of it.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Fred : George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Fred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George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7286965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shade of brown is made up of 3 parts red, 4 parts yellow and 2 parts blue.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Red : Yellow : Blue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Red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Yellow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Blue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34342461"/>
                      </a:ext>
                    </a:extLst>
                  </a:tr>
                  <a:tr h="15427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fruit drink is made up with equal amounts of orange and apple juice. There’s double the amount of kiwi juice than orange.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Orange : Apple : Kiwi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Orange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Apple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Kiwi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51994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1362383"/>
                  </p:ext>
                </p:extLst>
              </p:nvPr>
            </p:nvGraphicFramePr>
            <p:xfrm>
              <a:off x="233844" y="193168"/>
              <a:ext cx="5936954" cy="646568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666431">
                      <a:extLst>
                        <a:ext uri="{9D8B030D-6E8A-4147-A177-3AD203B41FA5}">
                          <a16:colId xmlns:a16="http://schemas.microsoft.com/office/drawing/2014/main" val="70597133"/>
                        </a:ext>
                      </a:extLst>
                    </a:gridCol>
                    <a:gridCol w="1929777">
                      <a:extLst>
                        <a:ext uri="{9D8B030D-6E8A-4147-A177-3AD203B41FA5}">
                          <a16:colId xmlns:a16="http://schemas.microsoft.com/office/drawing/2014/main" val="3299201422"/>
                        </a:ext>
                      </a:extLst>
                    </a:gridCol>
                    <a:gridCol w="1340746">
                      <a:extLst>
                        <a:ext uri="{9D8B030D-6E8A-4147-A177-3AD203B41FA5}">
                          <a16:colId xmlns:a16="http://schemas.microsoft.com/office/drawing/2014/main" val="3850727824"/>
                        </a:ext>
                      </a:extLst>
                    </a:gridCol>
                  </a:tblGrid>
                  <a:tr h="30854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Scenario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Ratio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</a:t>
                          </a:r>
                          <a:r>
                            <a:rPr lang="en-GB" sz="1600" b="0" dirty="0" err="1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ractions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8711431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mother shares 15 marbles between her two sons. Alan gets 7 and Barry gets 8.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Alan : Barry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7 : 8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3636" t="-36184" r="-909" b="-5664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8167307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Susie and Tim share a bag of sweets. Susie has 15 and Tim has 25.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 : Tim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Tim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90132929"/>
                      </a:ext>
                    </a:extLst>
                  </a:tr>
                  <a:tr h="91189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pet owner spends £33 on her dog and £12 on her cat.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Dog : Cat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Dog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Cat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14952603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Fred and George raised 360 Galleons at their shop. Fred raised 120 of it.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Fred : George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Fred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George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7286965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shade of brown is made up of 3 parts red, 4 parts yellow and 2 parts blue.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Red : Yellow : Blue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Red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Yellow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Blue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34342461"/>
                      </a:ext>
                    </a:extLst>
                  </a:tr>
                  <a:tr h="15427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fruit drink is made up with equal amounts of orange and apple juice. There’s double the amount of kiwi juice than orange.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Orange : Apple : Kiwi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Orange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Apple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Kiwi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519946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9315912"/>
                  </p:ext>
                </p:extLst>
              </p:nvPr>
            </p:nvGraphicFramePr>
            <p:xfrm>
              <a:off x="6363869" y="191766"/>
              <a:ext cx="5714065" cy="646568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403651">
                      <a:extLst>
                        <a:ext uri="{9D8B030D-6E8A-4147-A177-3AD203B41FA5}">
                          <a16:colId xmlns:a16="http://schemas.microsoft.com/office/drawing/2014/main" val="1218709773"/>
                        </a:ext>
                      </a:extLst>
                    </a:gridCol>
                    <a:gridCol w="2150063">
                      <a:extLst>
                        <a:ext uri="{9D8B030D-6E8A-4147-A177-3AD203B41FA5}">
                          <a16:colId xmlns:a16="http://schemas.microsoft.com/office/drawing/2014/main" val="3597968465"/>
                        </a:ext>
                      </a:extLst>
                    </a:gridCol>
                    <a:gridCol w="1160351">
                      <a:extLst>
                        <a:ext uri="{9D8B030D-6E8A-4147-A177-3AD203B41FA5}">
                          <a16:colId xmlns:a16="http://schemas.microsoft.com/office/drawing/2014/main" val="1459023555"/>
                        </a:ext>
                      </a:extLst>
                    </a:gridCol>
                  </a:tblGrid>
                  <a:tr h="25798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Scenario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Ratio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</a:t>
                          </a:r>
                          <a:r>
                            <a:rPr lang="en-GB" sz="1600" b="0" dirty="0" err="1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ractions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1294099"/>
                      </a:ext>
                    </a:extLst>
                  </a:tr>
                  <a:tr h="118241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Bill and Ben share 24 flowerpots. Bill has ___ pots and Ben gets ___ pots.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Bill : Ben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Bill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Ben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3418312"/>
                      </a:ext>
                    </a:extLst>
                  </a:tr>
                  <a:tr h="88681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 and Ross buy a dog for the price of £480. Ross pays £360 for the dog.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 : Ross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Ross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3560473"/>
                      </a:ext>
                    </a:extLst>
                  </a:tr>
                  <a:tr h="118241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Tom and Jerry share a pizza. There are 18 slices. Tom has ___ slices and Jerry has ___ slices.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Tom : Jerry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5 : 1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Tom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Jerry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51654065"/>
                      </a:ext>
                    </a:extLst>
                  </a:tr>
                  <a:tr h="177362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Mickey, Donald and Goofy share 48 squares of chocolate. Mickey gets 24 squares, Donald gets ___ squares and Goofy gets ___ squares.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Mickey : Donald : Goofy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Mickey</a:t>
                          </a: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Donald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Goofy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4147429"/>
                      </a:ext>
                    </a:extLst>
                  </a:tr>
                  <a:tr h="118241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 and Ben share paint a 10m pipe. Adam paints 6.5m and Ben paints 350cm of the pipe.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 : Ben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Ben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22037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9315912"/>
                  </p:ext>
                </p:extLst>
              </p:nvPr>
            </p:nvGraphicFramePr>
            <p:xfrm>
              <a:off x="6363869" y="191766"/>
              <a:ext cx="5714065" cy="646568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403651">
                      <a:extLst>
                        <a:ext uri="{9D8B030D-6E8A-4147-A177-3AD203B41FA5}">
                          <a16:colId xmlns:a16="http://schemas.microsoft.com/office/drawing/2014/main" val="1218709773"/>
                        </a:ext>
                      </a:extLst>
                    </a:gridCol>
                    <a:gridCol w="2150063">
                      <a:extLst>
                        <a:ext uri="{9D8B030D-6E8A-4147-A177-3AD203B41FA5}">
                          <a16:colId xmlns:a16="http://schemas.microsoft.com/office/drawing/2014/main" val="3597968465"/>
                        </a:ext>
                      </a:extLst>
                    </a:gridCol>
                    <a:gridCol w="1160351">
                      <a:extLst>
                        <a:ext uri="{9D8B030D-6E8A-4147-A177-3AD203B41FA5}">
                          <a16:colId xmlns:a16="http://schemas.microsoft.com/office/drawing/2014/main" val="1459023555"/>
                        </a:ext>
                      </a:extLst>
                    </a:gridCol>
                  </a:tblGrid>
                  <a:tr h="25798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Scenario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Ratio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</a:t>
                          </a:r>
                          <a:r>
                            <a:rPr lang="en-GB" sz="1600" b="0" dirty="0" err="1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ractions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1294099"/>
                      </a:ext>
                    </a:extLst>
                  </a:tr>
                  <a:tr h="118241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Bill and Ben share 24 flowerpots. Bill has ___ pots and Ben gets ___ pots.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Bill : Ben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2147" t="-26154" r="-1047" b="-4241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3418312"/>
                      </a:ext>
                    </a:extLst>
                  </a:tr>
                  <a:tr h="88681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 and Ross buy a dog for the price of £480. Ross pays £360 for the dog.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 : Ross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Ross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3560473"/>
                      </a:ext>
                    </a:extLst>
                  </a:tr>
                  <a:tr h="118241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Tom and Jerry share a pizza. There are 18 slices. Tom has ___ slices and Jerry has ___ slices.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Tom : Jerry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5 : 1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Tom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Jerry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51654065"/>
                      </a:ext>
                    </a:extLst>
                  </a:tr>
                  <a:tr h="177362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Mickey, Donald and Goofy share 48 squares of chocolate. Mickey gets 24 squares, Donald gets ___ squares and Goofy gets ___ squares.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Mickey : Donald : Goofy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2147" t="-200342" r="-1047" b="-671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4147429"/>
                      </a:ext>
                    </a:extLst>
                  </a:tr>
                  <a:tr h="118241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 and Ben share paint a 10m pipe. Adam paints 6.5m and Ben paints 350cm of the pipe.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 : Ben</a:t>
                          </a:r>
                          <a:endParaRPr lang="en-GB" sz="1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Ben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220376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13118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5F53A1-35C3-498D-816F-7DF5E2977477}"/>
              </a:ext>
            </a:extLst>
          </p:cNvPr>
          <p:cNvSpPr txBox="1"/>
          <p:nvPr/>
        </p:nvSpPr>
        <p:spPr>
          <a:xfrm>
            <a:off x="2462709" y="2109291"/>
            <a:ext cx="76293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443679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929210"/>
                  </p:ext>
                </p:extLst>
              </p:nvPr>
            </p:nvGraphicFramePr>
            <p:xfrm>
              <a:off x="1344588" y="252257"/>
              <a:ext cx="9785286" cy="646568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394811">
                      <a:extLst>
                        <a:ext uri="{9D8B030D-6E8A-4147-A177-3AD203B41FA5}">
                          <a16:colId xmlns:a16="http://schemas.microsoft.com/office/drawing/2014/main" val="70597133"/>
                        </a:ext>
                      </a:extLst>
                    </a:gridCol>
                    <a:gridCol w="3084841">
                      <a:extLst>
                        <a:ext uri="{9D8B030D-6E8A-4147-A177-3AD203B41FA5}">
                          <a16:colId xmlns:a16="http://schemas.microsoft.com/office/drawing/2014/main" val="3299201422"/>
                        </a:ext>
                      </a:extLst>
                    </a:gridCol>
                    <a:gridCol w="2305634">
                      <a:extLst>
                        <a:ext uri="{9D8B030D-6E8A-4147-A177-3AD203B41FA5}">
                          <a16:colId xmlns:a16="http://schemas.microsoft.com/office/drawing/2014/main" val="3850727824"/>
                        </a:ext>
                      </a:extLst>
                    </a:gridCol>
                  </a:tblGrid>
                  <a:tr h="30854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Scenario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>
                              <a:solidFill>
                                <a:schemeClr val="tx1"/>
                              </a:solidFill>
                              <a:effectLst/>
                            </a:rPr>
                            <a:t>Ratio</a:t>
                          </a:r>
                          <a:endParaRPr lang="en-GB" sz="16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Fractions (Simplest)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8711431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mother shares 15 marbles between her two sons. Alan gets 7 and Barry gets 8.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Alan : Barry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7 : 8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Alan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den>
                              </m:f>
                            </m:oMath>
                          </a14:m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Barry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en-GB" sz="16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den>
                              </m:f>
                            </m:oMath>
                          </a14:m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8167307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 and Tim share a bag of sweets. 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 has 15 and Tim has 25.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 : Tim</a:t>
                          </a: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Tim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90132929"/>
                      </a:ext>
                    </a:extLst>
                  </a:tr>
                  <a:tr h="91189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pet owner spends £33 on her dog and £12 on 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her cat.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Dog : Cat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Dog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Cat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14952603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Fred and George raised 360 Galleons at their shop. Fred raised 120 of it.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Fred : George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Fred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George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7286965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shade of brown is made up of 3 parts red, 4 parts yellow and 2 parts blue.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>
                              <a:solidFill>
                                <a:schemeClr val="tx1"/>
                              </a:solidFill>
                              <a:effectLst/>
                            </a:rPr>
                            <a:t>Red : Yellow : Blue</a:t>
                          </a:r>
                          <a:endParaRPr lang="en-GB" sz="18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Red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Yellow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Blue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34342461"/>
                      </a:ext>
                    </a:extLst>
                  </a:tr>
                  <a:tr h="15427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fruit drink is made up with equal amounts of orange and apple juice. There’s double the amount of kiwi juice than orange.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Orange : Apple : Kiwi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Orange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Apple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Kiwi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51994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929210"/>
                  </p:ext>
                </p:extLst>
              </p:nvPr>
            </p:nvGraphicFramePr>
            <p:xfrm>
              <a:off x="1344588" y="252257"/>
              <a:ext cx="9785286" cy="646568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394811">
                      <a:extLst>
                        <a:ext uri="{9D8B030D-6E8A-4147-A177-3AD203B41FA5}">
                          <a16:colId xmlns:a16="http://schemas.microsoft.com/office/drawing/2014/main" val="70597133"/>
                        </a:ext>
                      </a:extLst>
                    </a:gridCol>
                    <a:gridCol w="3084841">
                      <a:extLst>
                        <a:ext uri="{9D8B030D-6E8A-4147-A177-3AD203B41FA5}">
                          <a16:colId xmlns:a16="http://schemas.microsoft.com/office/drawing/2014/main" val="3299201422"/>
                        </a:ext>
                      </a:extLst>
                    </a:gridCol>
                    <a:gridCol w="2305634">
                      <a:extLst>
                        <a:ext uri="{9D8B030D-6E8A-4147-A177-3AD203B41FA5}">
                          <a16:colId xmlns:a16="http://schemas.microsoft.com/office/drawing/2014/main" val="3850727824"/>
                        </a:ext>
                      </a:extLst>
                    </a:gridCol>
                  </a:tblGrid>
                  <a:tr h="30854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Scenario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>
                              <a:solidFill>
                                <a:schemeClr val="tx1"/>
                              </a:solidFill>
                              <a:effectLst/>
                            </a:rPr>
                            <a:t>Ratio</a:t>
                          </a:r>
                          <a:endParaRPr lang="en-GB" sz="16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Fractions (Simplest)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8711431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mother shares 15 marbles between her two sons. Alan gets 7 and Barry gets 8.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Alan : Barry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7 : 8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132" t="-41447" r="-529" b="-5664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8167307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 and Tim share a bag of sweets. 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 has 15 and Tim has 25.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 : Tim</a:t>
                          </a: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Susie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Tim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90132929"/>
                      </a:ext>
                    </a:extLst>
                  </a:tr>
                  <a:tr h="91189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pet owner spends £33 on her dog and £12 on 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her cat.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Dog : Cat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Dog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Cat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14952603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Fred and George raised 360 Galleons at their shop. Fred raised 120 of it.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Fred : George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Fred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>
                              <a:solidFill>
                                <a:schemeClr val="tx1"/>
                              </a:solidFill>
                              <a:effectLst/>
                            </a:rPr>
                            <a:t>George</a:t>
                          </a:r>
                          <a:endParaRPr lang="en-GB" sz="14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7286965"/>
                      </a:ext>
                    </a:extLst>
                  </a:tr>
                  <a:tr h="92563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shade of brown is made up of 3 parts red, 4 parts yellow and 2 parts blue.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>
                              <a:solidFill>
                                <a:schemeClr val="tx1"/>
                              </a:solidFill>
                              <a:effectLst/>
                            </a:rPr>
                            <a:t>Red : Yellow : Blue</a:t>
                          </a:r>
                          <a:endParaRPr lang="en-GB" sz="1800" b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Red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Yellow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Blue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34342461"/>
                      </a:ext>
                    </a:extLst>
                  </a:tr>
                  <a:tr h="15427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 fruit drink is made up with equal amounts of orange and apple juice. There’s double the amount of kiwi juice than orange.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Orange : Apple : Kiwi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Orange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Apple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Kiwi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519946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21A2AE5-83AB-4081-8713-0999D6453C42}"/>
              </a:ext>
            </a:extLst>
          </p:cNvPr>
          <p:cNvSpPr txBox="1"/>
          <p:nvPr/>
        </p:nvSpPr>
        <p:spPr>
          <a:xfrm>
            <a:off x="6873427" y="2684929"/>
            <a:ext cx="896168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 : </a:t>
            </a:r>
            <a:r>
              <a:rPr lang="en-GB" dirty="0">
                <a:solidFill>
                  <a:srgbClr val="FF0000"/>
                </a:solidFill>
                <a:latin typeface="Calibri" panose="020F0502020204030204"/>
              </a:rPr>
              <a:t>1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 : 4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1CE66F-C1D9-4C8F-83B7-7B84595295CD}"/>
              </a:ext>
            </a:extLst>
          </p:cNvPr>
          <p:cNvSpPr txBox="1"/>
          <p:nvPr/>
        </p:nvSpPr>
        <p:spPr>
          <a:xfrm>
            <a:off x="6873427" y="1736869"/>
            <a:ext cx="1109341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 : 25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: 5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A17B5-A0CB-4F2C-A458-CE60DFC0DD06}"/>
              </a:ext>
            </a:extLst>
          </p:cNvPr>
          <p:cNvSpPr txBox="1"/>
          <p:nvPr/>
        </p:nvSpPr>
        <p:spPr>
          <a:xfrm>
            <a:off x="6626596" y="3555489"/>
            <a:ext cx="1412270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FF0000"/>
                </a:solidFill>
              </a:rPr>
              <a:t>24</a:t>
            </a:r>
            <a:r>
              <a:rPr lang="en-GB" sz="1800" b="0" dirty="0">
                <a:solidFill>
                  <a:srgbClr val="FF0000"/>
                </a:solidFill>
                <a:effectLst/>
              </a:rPr>
              <a:t>0 : </a:t>
            </a:r>
            <a:r>
              <a:rPr lang="en-GB" dirty="0">
                <a:solidFill>
                  <a:srgbClr val="FF0000"/>
                </a:solidFill>
              </a:rPr>
              <a:t>120</a:t>
            </a:r>
            <a:endParaRPr lang="en-GB" sz="1600" b="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FF0000"/>
                </a:solidFill>
              </a:rPr>
              <a:t>1</a:t>
            </a:r>
            <a:r>
              <a:rPr lang="en-GB" sz="1800" b="1">
                <a:solidFill>
                  <a:srgbClr val="FF0000"/>
                </a:solidFill>
                <a:effectLst/>
              </a:rPr>
              <a:t> : </a:t>
            </a:r>
            <a:r>
              <a:rPr lang="en-GB" b="1" dirty="0">
                <a:solidFill>
                  <a:srgbClr val="FF0000"/>
                </a:solidFill>
              </a:rPr>
              <a:t>2</a:t>
            </a:r>
            <a:endParaRPr lang="en-GB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F04B6D-4AFA-4384-BB01-2D1A67CA2EAD}"/>
              </a:ext>
            </a:extLst>
          </p:cNvPr>
          <p:cNvSpPr txBox="1"/>
          <p:nvPr/>
        </p:nvSpPr>
        <p:spPr>
          <a:xfrm>
            <a:off x="6615376" y="4576477"/>
            <a:ext cx="1412270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FF0000"/>
                </a:solidFill>
              </a:rPr>
              <a:t>3</a:t>
            </a:r>
            <a:r>
              <a:rPr lang="en-GB" sz="2000" b="1" dirty="0">
                <a:solidFill>
                  <a:srgbClr val="FF0000"/>
                </a:solidFill>
                <a:effectLst/>
              </a:rPr>
              <a:t> : </a:t>
            </a:r>
            <a:r>
              <a:rPr lang="en-GB" sz="2000" b="1" dirty="0">
                <a:solidFill>
                  <a:srgbClr val="FF0000"/>
                </a:solidFill>
              </a:rPr>
              <a:t>4</a:t>
            </a:r>
            <a:r>
              <a:rPr lang="en-GB" sz="2000" b="1" dirty="0">
                <a:solidFill>
                  <a:srgbClr val="FF0000"/>
                </a:solidFill>
                <a:effectLst/>
              </a:rPr>
              <a:t> : 2</a:t>
            </a:r>
            <a:endParaRPr lang="en-GB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B53064-CBFF-4FE1-9660-2D580A3AEBCE}"/>
              </a:ext>
            </a:extLst>
          </p:cNvPr>
          <p:cNvSpPr txBox="1"/>
          <p:nvPr/>
        </p:nvSpPr>
        <p:spPr>
          <a:xfrm>
            <a:off x="6626596" y="5575960"/>
            <a:ext cx="1412270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FF0000"/>
                </a:solidFill>
              </a:rPr>
              <a:t>1</a:t>
            </a:r>
            <a:r>
              <a:rPr lang="en-GB" sz="2000" b="1" dirty="0">
                <a:solidFill>
                  <a:srgbClr val="FF0000"/>
                </a:solidFill>
                <a:effectLst/>
              </a:rPr>
              <a:t> : </a:t>
            </a:r>
            <a:r>
              <a:rPr lang="en-GB" sz="2000" b="1" dirty="0">
                <a:solidFill>
                  <a:srgbClr val="FF0000"/>
                </a:solidFill>
              </a:rPr>
              <a:t>1</a:t>
            </a:r>
            <a:r>
              <a:rPr lang="en-GB" sz="2000" b="1" dirty="0">
                <a:solidFill>
                  <a:srgbClr val="FF0000"/>
                </a:solidFill>
                <a:effectLst/>
              </a:rPr>
              <a:t> : 2</a:t>
            </a:r>
            <a:endParaRPr lang="en-GB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214510B-8BA3-4CA0-9629-A8F076FCF0E3}"/>
                  </a:ext>
                </a:extLst>
              </p:cNvPr>
              <p:cNvSpPr txBox="1"/>
              <p:nvPr/>
            </p:nvSpPr>
            <p:spPr>
              <a:xfrm>
                <a:off x="9347357" y="1459389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214510B-8BA3-4CA0-9629-A8F076FCF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357" y="1459389"/>
                <a:ext cx="576408" cy="495649"/>
              </a:xfrm>
              <a:prstGeom prst="rect">
                <a:avLst/>
              </a:prstGeom>
              <a:blipFill>
                <a:blip r:embed="rId3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11E716-48A1-499B-9B83-BE71B79A2B4A}"/>
                  </a:ext>
                </a:extLst>
              </p:cNvPr>
              <p:cNvSpPr txBox="1"/>
              <p:nvPr/>
            </p:nvSpPr>
            <p:spPr>
              <a:xfrm>
                <a:off x="9151948" y="1916571"/>
                <a:ext cx="576408" cy="515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11E716-48A1-499B-9B83-BE71B79A2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1948" y="1916571"/>
                <a:ext cx="576408" cy="5157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B6A47A-1089-4CC4-B6B2-E168F80AA207}"/>
                  </a:ext>
                </a:extLst>
              </p:cNvPr>
              <p:cNvSpPr txBox="1"/>
              <p:nvPr/>
            </p:nvSpPr>
            <p:spPr>
              <a:xfrm>
                <a:off x="9332163" y="2372951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B6A47A-1089-4CC4-B6B2-E168F80AA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2163" y="2372951"/>
                <a:ext cx="576408" cy="495649"/>
              </a:xfrm>
              <a:prstGeom prst="rect">
                <a:avLst/>
              </a:prstGeom>
              <a:blipFill>
                <a:blip r:embed="rId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2BA0C32-49D1-4DE2-AF5E-C41166170069}"/>
                  </a:ext>
                </a:extLst>
              </p:cNvPr>
              <p:cNvSpPr txBox="1"/>
              <p:nvPr/>
            </p:nvSpPr>
            <p:spPr>
              <a:xfrm>
                <a:off x="9136754" y="2830133"/>
                <a:ext cx="576408" cy="494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2BA0C32-49D1-4DE2-AF5E-C41166170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754" y="2830133"/>
                <a:ext cx="576408" cy="494879"/>
              </a:xfrm>
              <a:prstGeom prst="rect">
                <a:avLst/>
              </a:prstGeom>
              <a:blipFill>
                <a:blip r:embed="rId6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A82376-346D-4CBB-B063-903C405C603B}"/>
                  </a:ext>
                </a:extLst>
              </p:cNvPr>
              <p:cNvSpPr txBox="1"/>
              <p:nvPr/>
            </p:nvSpPr>
            <p:spPr>
              <a:xfrm>
                <a:off x="9234459" y="3307664"/>
                <a:ext cx="576408" cy="515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A82376-346D-4CBB-B063-903C405C6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4459" y="3307664"/>
                <a:ext cx="576408" cy="5156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5BE4793-25A3-4FBA-BBC4-A132A6EAADAE}"/>
                  </a:ext>
                </a:extLst>
              </p:cNvPr>
              <p:cNvSpPr txBox="1"/>
              <p:nvPr/>
            </p:nvSpPr>
            <p:spPr>
              <a:xfrm>
                <a:off x="9440152" y="3714315"/>
                <a:ext cx="576408" cy="515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5BE4793-25A3-4FBA-BBC4-A132A6EAA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0152" y="3714315"/>
                <a:ext cx="576408" cy="5156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66BB83C-36B3-4A5B-AD4A-F362D77464F4}"/>
                  </a:ext>
                </a:extLst>
              </p:cNvPr>
              <p:cNvSpPr txBox="1"/>
              <p:nvPr/>
            </p:nvSpPr>
            <p:spPr>
              <a:xfrm>
                <a:off x="9392934" y="4191567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66BB83C-36B3-4A5B-AD4A-F362D7746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934" y="4191567"/>
                <a:ext cx="576408" cy="495649"/>
              </a:xfrm>
              <a:prstGeom prst="rect">
                <a:avLst/>
              </a:prstGeom>
              <a:blipFill>
                <a:blip r:embed="rId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9E27DB-B5B6-4D04-8BEB-82BB40434C40}"/>
                  </a:ext>
                </a:extLst>
              </p:cNvPr>
              <p:cNvSpPr txBox="1"/>
              <p:nvPr/>
            </p:nvSpPr>
            <p:spPr>
              <a:xfrm>
                <a:off x="9714798" y="4400924"/>
                <a:ext cx="576408" cy="494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9E27DB-B5B6-4D04-8BEB-82BB40434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4798" y="4400924"/>
                <a:ext cx="576408" cy="494879"/>
              </a:xfrm>
              <a:prstGeom prst="rect">
                <a:avLst/>
              </a:prstGeom>
              <a:blipFill>
                <a:blip r:embed="rId10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A976CAD-696E-4759-AE5F-CB9AFDF32F55}"/>
                  </a:ext>
                </a:extLst>
              </p:cNvPr>
              <p:cNvSpPr txBox="1"/>
              <p:nvPr/>
            </p:nvSpPr>
            <p:spPr>
              <a:xfrm>
                <a:off x="9522663" y="5206928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A976CAD-696E-4759-AE5F-CB9AFDF32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2663" y="5206928"/>
                <a:ext cx="576408" cy="495649"/>
              </a:xfrm>
              <a:prstGeom prst="rect">
                <a:avLst/>
              </a:prstGeom>
              <a:blipFill>
                <a:blip r:embed="rId11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5E7E95-8EF2-4A02-9AD5-A5748A576E75}"/>
                  </a:ext>
                </a:extLst>
              </p:cNvPr>
              <p:cNvSpPr txBox="1"/>
              <p:nvPr/>
            </p:nvSpPr>
            <p:spPr>
              <a:xfrm>
                <a:off x="10036662" y="4678389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5E7E95-8EF2-4A02-9AD5-A5748A576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6662" y="4678389"/>
                <a:ext cx="576408" cy="495649"/>
              </a:xfrm>
              <a:prstGeom prst="rect">
                <a:avLst/>
              </a:prstGeom>
              <a:blipFill>
                <a:blip r:embed="rId12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8CE9A9B-6C04-4D34-9B03-DB38A13CD92D}"/>
                  </a:ext>
                </a:extLst>
              </p:cNvPr>
              <p:cNvSpPr txBox="1"/>
              <p:nvPr/>
            </p:nvSpPr>
            <p:spPr>
              <a:xfrm>
                <a:off x="9728356" y="5702577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8CE9A9B-6C04-4D34-9B03-DB38A13CD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8356" y="5702577"/>
                <a:ext cx="576408" cy="495649"/>
              </a:xfrm>
              <a:prstGeom prst="rect">
                <a:avLst/>
              </a:prstGeom>
              <a:blipFill>
                <a:blip r:embed="rId13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245D56B-A6C2-4026-8925-2033FE0C0F83}"/>
                  </a:ext>
                </a:extLst>
              </p:cNvPr>
              <p:cNvSpPr txBox="1"/>
              <p:nvPr/>
            </p:nvSpPr>
            <p:spPr>
              <a:xfrm>
                <a:off x="9532947" y="6159759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245D56B-A6C2-4026-8925-2033FE0C0F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2947" y="6159759"/>
                <a:ext cx="576408" cy="495649"/>
              </a:xfrm>
              <a:prstGeom prst="rect">
                <a:avLst/>
              </a:prstGeom>
              <a:blipFill>
                <a:blip r:embed="rId14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500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2753190"/>
                  </p:ext>
                </p:extLst>
              </p:nvPr>
            </p:nvGraphicFramePr>
            <p:xfrm>
              <a:off x="314151" y="238046"/>
              <a:ext cx="11690856" cy="636470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917820">
                      <a:extLst>
                        <a:ext uri="{9D8B030D-6E8A-4147-A177-3AD203B41FA5}">
                          <a16:colId xmlns:a16="http://schemas.microsoft.com/office/drawing/2014/main" val="1218709773"/>
                        </a:ext>
                      </a:extLst>
                    </a:gridCol>
                    <a:gridCol w="4398983">
                      <a:extLst>
                        <a:ext uri="{9D8B030D-6E8A-4147-A177-3AD203B41FA5}">
                          <a16:colId xmlns:a16="http://schemas.microsoft.com/office/drawing/2014/main" val="3597968465"/>
                        </a:ext>
                      </a:extLst>
                    </a:gridCol>
                    <a:gridCol w="2374053">
                      <a:extLst>
                        <a:ext uri="{9D8B030D-6E8A-4147-A177-3AD203B41FA5}">
                          <a16:colId xmlns:a16="http://schemas.microsoft.com/office/drawing/2014/main" val="1459023555"/>
                        </a:ext>
                      </a:extLst>
                    </a:gridCol>
                  </a:tblGrid>
                  <a:tr h="121232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Bill and Ben share 24 flowerpots. Bill has ___ pots and Ben gets ___ pots.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Bill : Ben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Bill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8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18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Ben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3418312"/>
                      </a:ext>
                    </a:extLst>
                  </a:tr>
                  <a:tr h="9092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 and Ross buy a dog for the price of £480. Ross pays £360 for the dog.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 : Ross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Ross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3560473"/>
                      </a:ext>
                    </a:extLst>
                  </a:tr>
                  <a:tr h="121232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Tom and Jerry share a pizza. There are 18 slices. Tom has ___ slices and Jerry has ___ slices.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Tom : Jerry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5 : 1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Tom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Jerry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51654065"/>
                      </a:ext>
                    </a:extLst>
                  </a:tr>
                  <a:tr h="181848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Mickey, Donald and Goofy share 48 squares of chocolate. Mickey gets 24 squares, Donald gets ___ squares and Goofy gets ___ squares.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Mickey : Donald : Goofy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Mickey</a:t>
                          </a: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Donald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8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8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Goofy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4147429"/>
                      </a:ext>
                    </a:extLst>
                  </a:tr>
                  <a:tr h="121232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 and Ben share paint a 10m pipe. Adam paints 6.5m and Ben paints 350cm of the pipe.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 : Ben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Ben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22037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2753190"/>
                  </p:ext>
                </p:extLst>
              </p:nvPr>
            </p:nvGraphicFramePr>
            <p:xfrm>
              <a:off x="314151" y="238046"/>
              <a:ext cx="11690856" cy="636470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917820">
                      <a:extLst>
                        <a:ext uri="{9D8B030D-6E8A-4147-A177-3AD203B41FA5}">
                          <a16:colId xmlns:a16="http://schemas.microsoft.com/office/drawing/2014/main" val="1218709773"/>
                        </a:ext>
                      </a:extLst>
                    </a:gridCol>
                    <a:gridCol w="4398983">
                      <a:extLst>
                        <a:ext uri="{9D8B030D-6E8A-4147-A177-3AD203B41FA5}">
                          <a16:colId xmlns:a16="http://schemas.microsoft.com/office/drawing/2014/main" val="3597968465"/>
                        </a:ext>
                      </a:extLst>
                    </a:gridCol>
                    <a:gridCol w="2374053">
                      <a:extLst>
                        <a:ext uri="{9D8B030D-6E8A-4147-A177-3AD203B41FA5}">
                          <a16:colId xmlns:a16="http://schemas.microsoft.com/office/drawing/2014/main" val="1459023555"/>
                        </a:ext>
                      </a:extLst>
                    </a:gridCol>
                  </a:tblGrid>
                  <a:tr h="121232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Bill and Ben share 24 flowerpots. Bill has ___ pots and Ben gets ___ pots.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Bill : Ben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6030" r="-513" b="-4261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3418312"/>
                      </a:ext>
                    </a:extLst>
                  </a:tr>
                  <a:tr h="9092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 and Ross buy a dog for the price of £480. Ross pays £360 for the dog.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 : Ross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Rachel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Ross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3560473"/>
                      </a:ext>
                    </a:extLst>
                  </a:tr>
                  <a:tr h="121232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Tom and Jerry share a pizza. There are 18 slices. Tom has ___ slices and Jerry has ___ slices.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Tom : Jerry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5 : 1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Tom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Jerry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51654065"/>
                      </a:ext>
                    </a:extLst>
                  </a:tr>
                  <a:tr h="181848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Mickey, Donald and Goofy share 48 squares of chocolate. Mickey gets 24 squares, Donald gets ___ squares and Goofy gets ___ squares.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Mickey : Donald : Goofy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2308" t="-186957" r="-513" b="-672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4147429"/>
                      </a:ext>
                    </a:extLst>
                  </a:tr>
                  <a:tr h="121232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 and Ben share paint a 10m pipe. Adam paints 6.5m and Ben paints 350cm of the pipe.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 : Ben</a:t>
                          </a:r>
                          <a:endParaRPr lang="en-GB" sz="1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Adam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Ben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1755" marR="31755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22037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062F638-AF0D-4DB8-A572-70B75EA4A60C}"/>
              </a:ext>
            </a:extLst>
          </p:cNvPr>
          <p:cNvSpPr txBox="1"/>
          <p:nvPr/>
        </p:nvSpPr>
        <p:spPr>
          <a:xfrm>
            <a:off x="6834158" y="515526"/>
            <a:ext cx="1109341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/>
              </a:rPr>
              <a:t>5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3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59D871-84A0-46BB-94BA-827CF8BA269A}"/>
                  </a:ext>
                </a:extLst>
              </p:cNvPr>
              <p:cNvSpPr txBox="1"/>
              <p:nvPr/>
            </p:nvSpPr>
            <p:spPr>
              <a:xfrm>
                <a:off x="9982435" y="804637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59D871-84A0-46BB-94BA-827CF8BA2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435" y="804637"/>
                <a:ext cx="576408" cy="495649"/>
              </a:xfrm>
              <a:prstGeom prst="rect">
                <a:avLst/>
              </a:prstGeom>
              <a:blipFill>
                <a:blip r:embed="rId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834EF3-EADD-454F-BFF7-CB917678ED8F}"/>
                  </a:ext>
                </a:extLst>
              </p:cNvPr>
              <p:cNvSpPr txBox="1"/>
              <p:nvPr/>
            </p:nvSpPr>
            <p:spPr>
              <a:xfrm>
                <a:off x="10276479" y="3566222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834EF3-EADD-454F-BFF7-CB917678E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6479" y="3566222"/>
                <a:ext cx="576408" cy="495649"/>
              </a:xfrm>
              <a:prstGeom prst="rect">
                <a:avLst/>
              </a:prstGeom>
              <a:blipFill>
                <a:blip r:embed="rId4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A76DC3FE-C64E-4C0E-AAEB-5417C10BC965}"/>
              </a:ext>
            </a:extLst>
          </p:cNvPr>
          <p:cNvSpPr txBox="1"/>
          <p:nvPr/>
        </p:nvSpPr>
        <p:spPr>
          <a:xfrm>
            <a:off x="7002453" y="1700456"/>
            <a:ext cx="1109341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FF0000"/>
                </a:solidFill>
                <a:latin typeface="Calibri" panose="020F0502020204030204"/>
              </a:rPr>
              <a:t>120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360</a:t>
            </a:r>
          </a:p>
          <a:p>
            <a:pPr algn="ctr" defTabSz="914400">
              <a:lnSpc>
                <a:spcPct val="107000"/>
              </a:lnSpc>
              <a:defRPr/>
            </a:pPr>
            <a:r>
              <a:rPr lang="en-GB" b="1" dirty="0">
                <a:solidFill>
                  <a:srgbClr val="FF0000"/>
                </a:solidFill>
              </a:rPr>
              <a:t>1 : 3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6A83BF-5AB7-48F1-BD7F-CBBC61719D63}"/>
                  </a:ext>
                </a:extLst>
              </p:cNvPr>
              <p:cNvSpPr txBox="1"/>
              <p:nvPr/>
            </p:nvSpPr>
            <p:spPr>
              <a:xfrm>
                <a:off x="10270639" y="1399470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6A83BF-5AB7-48F1-BD7F-CBBC61719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0639" y="1399470"/>
                <a:ext cx="576408" cy="495649"/>
              </a:xfrm>
              <a:prstGeom prst="rect">
                <a:avLst/>
              </a:prstGeom>
              <a:blipFill>
                <a:blip r:embed="rId5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CCD2797-C264-49A5-A45B-5A917EA9BC02}"/>
                  </a:ext>
                </a:extLst>
              </p:cNvPr>
              <p:cNvSpPr txBox="1"/>
              <p:nvPr/>
            </p:nvSpPr>
            <p:spPr>
              <a:xfrm>
                <a:off x="10075230" y="1856652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CCD2797-C264-49A5-A45B-5A917EA9B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5230" y="1856652"/>
                <a:ext cx="576408" cy="495649"/>
              </a:xfrm>
              <a:prstGeom prst="rect">
                <a:avLst/>
              </a:prstGeom>
              <a:blipFill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5E7AC9-3700-471A-ADDD-F040CB79D0A2}"/>
                  </a:ext>
                </a:extLst>
              </p:cNvPr>
              <p:cNvSpPr txBox="1"/>
              <p:nvPr/>
            </p:nvSpPr>
            <p:spPr>
              <a:xfrm>
                <a:off x="10012118" y="2352301"/>
                <a:ext cx="576408" cy="515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5E7AC9-3700-471A-ADDD-F040CB79D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18" y="2352301"/>
                <a:ext cx="576408" cy="5157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2115C5-EF3B-444A-9D49-BAD2E299C14F}"/>
                  </a:ext>
                </a:extLst>
              </p:cNvPr>
              <p:cNvSpPr txBox="1"/>
              <p:nvPr/>
            </p:nvSpPr>
            <p:spPr>
              <a:xfrm>
                <a:off x="10012118" y="3013848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B2115C5-EF3B-444A-9D49-BAD2E299C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18" y="3013848"/>
                <a:ext cx="576408" cy="495649"/>
              </a:xfrm>
              <a:prstGeom prst="rect">
                <a:avLst/>
              </a:prstGeom>
              <a:blipFill>
                <a:blip r:embed="rId8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99B96A3-206F-466C-B6EE-680F8E7C7434}"/>
              </a:ext>
            </a:extLst>
          </p:cNvPr>
          <p:cNvSpPr txBox="1"/>
          <p:nvPr/>
        </p:nvSpPr>
        <p:spPr>
          <a:xfrm>
            <a:off x="6834158" y="5688553"/>
            <a:ext cx="1406660" cy="736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srgbClr val="FF0000"/>
                </a:solidFill>
                <a:latin typeface="Calibri" panose="020F0502020204030204"/>
              </a:rPr>
              <a:t>650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</a:t>
            </a:r>
            <a:r>
              <a:rPr lang="en-GB" sz="2000" dirty="0">
                <a:solidFill>
                  <a:srgbClr val="FF0000"/>
                </a:solidFill>
                <a:latin typeface="Calibri" panose="020F0502020204030204"/>
              </a:rPr>
              <a:t>350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noProof="0" dirty="0">
                <a:solidFill>
                  <a:srgbClr val="FF0000"/>
                </a:solidFill>
                <a:latin typeface="Calibri" panose="020F0502020204030204"/>
              </a:rPr>
              <a:t>13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</a:t>
            </a:r>
            <a:r>
              <a:rPr lang="en-GB" sz="2000" b="1" dirty="0">
                <a:solidFill>
                  <a:srgbClr val="FF0000"/>
                </a:solidFill>
                <a:latin typeface="Calibri" panose="020F0502020204030204"/>
              </a:rPr>
              <a:t>7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0FCF8-3F68-4664-80EE-5AC1F5F57665}"/>
                  </a:ext>
                </a:extLst>
              </p:cNvPr>
              <p:cNvSpPr txBox="1"/>
              <p:nvPr/>
            </p:nvSpPr>
            <p:spPr>
              <a:xfrm>
                <a:off x="10153766" y="5418120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0FCF8-3F68-4664-80EE-5AC1F5F57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3766" y="5418120"/>
                <a:ext cx="576408" cy="495649"/>
              </a:xfrm>
              <a:prstGeom prst="rect">
                <a:avLst/>
              </a:prstGeom>
              <a:blipFill>
                <a:blip r:embed="rId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0224C6-5C15-4ED9-AF66-46577ED2DCE2}"/>
                  </a:ext>
                </a:extLst>
              </p:cNvPr>
              <p:cNvSpPr txBox="1"/>
              <p:nvPr/>
            </p:nvSpPr>
            <p:spPr>
              <a:xfrm>
                <a:off x="10012118" y="5999578"/>
                <a:ext cx="576408" cy="4957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0224C6-5C15-4ED9-AF66-46577ED2D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18" y="5999578"/>
                <a:ext cx="576408" cy="495713"/>
              </a:xfrm>
              <a:prstGeom prst="rect">
                <a:avLst/>
              </a:prstGeom>
              <a:blipFill>
                <a:blip r:embed="rId10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C91FBA6A-DD21-40E2-AD91-403FD230C49D}"/>
              </a:ext>
            </a:extLst>
          </p:cNvPr>
          <p:cNvSpPr txBox="1"/>
          <p:nvPr/>
        </p:nvSpPr>
        <p:spPr>
          <a:xfrm>
            <a:off x="6497567" y="3922406"/>
            <a:ext cx="1911546" cy="736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srgbClr val="FF0000"/>
                </a:solidFill>
                <a:latin typeface="Calibri" panose="020F0502020204030204"/>
              </a:rPr>
              <a:t>24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</a:t>
            </a:r>
            <a:r>
              <a:rPr lang="en-GB" sz="2000" dirty="0">
                <a:solidFill>
                  <a:srgbClr val="FF0000"/>
                </a:solidFill>
                <a:latin typeface="Calibri" panose="020F0502020204030204"/>
              </a:rPr>
              <a:t>16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8  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 defTabSz="914400">
              <a:lnSpc>
                <a:spcPct val="107000"/>
              </a:lnSpc>
              <a:defRPr/>
            </a:pPr>
            <a:r>
              <a:rPr lang="en-GB" sz="2000" b="1" dirty="0">
                <a:solidFill>
                  <a:srgbClr val="FF0000"/>
                </a:solidFill>
              </a:rPr>
              <a:t>3 : 2 : 1  </a:t>
            </a:r>
            <a:endParaRPr lang="en-GB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8A881F-3D10-495D-AF8E-0A8ADBD9EF49}"/>
              </a:ext>
            </a:extLst>
          </p:cNvPr>
          <p:cNvSpPr txBox="1"/>
          <p:nvPr/>
        </p:nvSpPr>
        <p:spPr>
          <a:xfrm>
            <a:off x="4588829" y="178910"/>
            <a:ext cx="415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 panose="020F0502020204030204"/>
              </a:rPr>
              <a:t>15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6FAC33-0D4D-467E-8A44-DA459C240463}"/>
              </a:ext>
            </a:extLst>
          </p:cNvPr>
          <p:cNvSpPr txBox="1"/>
          <p:nvPr/>
        </p:nvSpPr>
        <p:spPr>
          <a:xfrm>
            <a:off x="2243927" y="515526"/>
            <a:ext cx="415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 panose="020F0502020204030204"/>
              </a:rPr>
              <a:t>9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C81E48-0C8D-4E53-96BC-D7EB9E6B9A0E}"/>
              </a:ext>
            </a:extLst>
          </p:cNvPr>
          <p:cNvSpPr txBox="1"/>
          <p:nvPr/>
        </p:nvSpPr>
        <p:spPr>
          <a:xfrm>
            <a:off x="4381265" y="2600125"/>
            <a:ext cx="415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7A0EF5-70C9-40DE-8995-8A60400A451C}"/>
              </a:ext>
            </a:extLst>
          </p:cNvPr>
          <p:cNvSpPr txBox="1"/>
          <p:nvPr/>
        </p:nvSpPr>
        <p:spPr>
          <a:xfrm>
            <a:off x="1932581" y="2600125"/>
            <a:ext cx="415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585854-79B2-4F29-9DDD-FA343505B8CB}"/>
              </a:ext>
            </a:extLst>
          </p:cNvPr>
          <p:cNvSpPr txBox="1"/>
          <p:nvPr/>
        </p:nvSpPr>
        <p:spPr>
          <a:xfrm>
            <a:off x="3793169" y="4159395"/>
            <a:ext cx="415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48BF4E-F6FE-4B8E-A5B3-12D3B7F8F83C}"/>
              </a:ext>
            </a:extLst>
          </p:cNvPr>
          <p:cNvSpPr txBox="1"/>
          <p:nvPr/>
        </p:nvSpPr>
        <p:spPr>
          <a:xfrm>
            <a:off x="848952" y="4159395"/>
            <a:ext cx="415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 panose="020F0502020204030204"/>
              </a:rPr>
              <a:t>1</a:t>
            </a:r>
            <a:r>
              <a:rPr lang="en-GB" b="1" dirty="0">
                <a:solidFill>
                  <a:srgbClr val="FF0000"/>
                </a:solidFill>
                <a:latin typeface="Calibri" panose="020F0502020204030204"/>
              </a:rPr>
              <a:t>6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0E0204-48A7-4386-8B53-9E9464F42DC0}"/>
                  </a:ext>
                </a:extLst>
              </p:cNvPr>
              <p:cNvSpPr txBox="1"/>
              <p:nvPr/>
            </p:nvSpPr>
            <p:spPr>
              <a:xfrm>
                <a:off x="10200983" y="4836662"/>
                <a:ext cx="576408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0E0204-48A7-4386-8B53-9E9464F42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0983" y="4836662"/>
                <a:ext cx="576408" cy="495649"/>
              </a:xfrm>
              <a:prstGeom prst="rect">
                <a:avLst/>
              </a:prstGeom>
              <a:blipFill>
                <a:blip r:embed="rId11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153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696</Words>
  <Application>Microsoft Office PowerPoint</Application>
  <PresentationFormat>Widescreen</PresentationFormat>
  <Paragraphs>176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84</cp:revision>
  <dcterms:created xsi:type="dcterms:W3CDTF">2018-01-26T08:52:52Z</dcterms:created>
  <dcterms:modified xsi:type="dcterms:W3CDTF">2025-04-14T04:23:40Z</dcterms:modified>
</cp:coreProperties>
</file>