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6" r:id="rId3"/>
    <p:sldId id="258" r:id="rId4"/>
    <p:sldId id="259" r:id="rId5"/>
    <p:sldId id="260" r:id="rId6"/>
    <p:sldId id="261" r:id="rId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9E4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190" autoAdjust="0"/>
    <p:restoredTop sz="94660"/>
  </p:normalViewPr>
  <p:slideViewPr>
    <p:cSldViewPr snapToGrid="0">
      <p:cViewPr varScale="1">
        <p:scale>
          <a:sx n="70" d="100"/>
          <a:sy n="70" d="100"/>
        </p:scale>
        <p:origin x="48" y="45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086171-84EB-44DE-8B35-AFE34171BF18}" type="datetimeFigureOut">
              <a:rPr lang="en-GB" smtClean="0"/>
              <a:t>15/06/2020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DC5598-BE2E-4F45-B96F-ECBFD3BDFE5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924287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086171-84EB-44DE-8B35-AFE34171BF18}" type="datetimeFigureOut">
              <a:rPr lang="en-GB" smtClean="0"/>
              <a:t>15/06/2020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DC5598-BE2E-4F45-B96F-ECBFD3BDFE5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296196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086171-84EB-44DE-8B35-AFE34171BF18}" type="datetimeFigureOut">
              <a:rPr lang="en-GB" smtClean="0"/>
              <a:t>15/06/2020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DC5598-BE2E-4F45-B96F-ECBFD3BDFE5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468021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086171-84EB-44DE-8B35-AFE34171BF18}" type="datetimeFigureOut">
              <a:rPr lang="en-GB" smtClean="0"/>
              <a:t>15/06/2020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DC5598-BE2E-4F45-B96F-ECBFD3BDFE5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562652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086171-84EB-44DE-8B35-AFE34171BF18}" type="datetimeFigureOut">
              <a:rPr lang="en-GB" smtClean="0"/>
              <a:t>15/06/2020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DC5598-BE2E-4F45-B96F-ECBFD3BDFE5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479003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086171-84EB-44DE-8B35-AFE34171BF18}" type="datetimeFigureOut">
              <a:rPr lang="en-GB" smtClean="0"/>
              <a:t>15/06/2020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DC5598-BE2E-4F45-B96F-ECBFD3BDFE5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581218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086171-84EB-44DE-8B35-AFE34171BF18}" type="datetimeFigureOut">
              <a:rPr lang="en-GB" smtClean="0"/>
              <a:t>15/06/2020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DC5598-BE2E-4F45-B96F-ECBFD3BDFE5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6235604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086171-84EB-44DE-8B35-AFE34171BF18}" type="datetimeFigureOut">
              <a:rPr lang="en-GB" smtClean="0"/>
              <a:t>15/06/2020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DC5598-BE2E-4F45-B96F-ECBFD3BDFE5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99789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086171-84EB-44DE-8B35-AFE34171BF18}" type="datetimeFigureOut">
              <a:rPr lang="en-GB" smtClean="0"/>
              <a:t>15/06/2020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DC5598-BE2E-4F45-B96F-ECBFD3BDFE5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768815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086171-84EB-44DE-8B35-AFE34171BF18}" type="datetimeFigureOut">
              <a:rPr lang="en-GB" smtClean="0"/>
              <a:t>15/06/2020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DC5598-BE2E-4F45-B96F-ECBFD3BDFE5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534248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086171-84EB-44DE-8B35-AFE34171BF18}" type="datetimeFigureOut">
              <a:rPr lang="en-GB" smtClean="0"/>
              <a:t>15/06/2020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DC5598-BE2E-4F45-B96F-ECBFD3BDFE5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883046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086171-84EB-44DE-8B35-AFE34171BF18}" type="datetimeFigureOut">
              <a:rPr lang="en-GB" smtClean="0"/>
              <a:t>15/06/2020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DC5598-BE2E-4F45-B96F-ECBFD3BDFE5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032218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UKMT | Diagnostic Question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876" y="787940"/>
            <a:ext cx="4859357" cy="49403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5569233" y="934400"/>
            <a:ext cx="5736057" cy="46474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000" b="1" dirty="0" smtClean="0">
                <a:solidFill>
                  <a:srgbClr val="009E47"/>
                </a:solidFill>
              </a:rPr>
              <a:t>Intermediate Challenge 2</a:t>
            </a:r>
          </a:p>
          <a:p>
            <a:pPr algn="ctr"/>
            <a:endParaRPr lang="en-GB" sz="4000" b="1" dirty="0">
              <a:solidFill>
                <a:srgbClr val="FFC000"/>
              </a:solidFill>
            </a:endParaRPr>
          </a:p>
          <a:p>
            <a:pPr algn="ctr"/>
            <a:r>
              <a:rPr lang="en-GB" sz="9600" b="1" smtClean="0">
                <a:solidFill>
                  <a:srgbClr val="009E47"/>
                </a:solidFill>
              </a:rPr>
              <a:t>SILVER</a:t>
            </a:r>
            <a:endParaRPr lang="en-GB" sz="9600" b="1" dirty="0">
              <a:solidFill>
                <a:srgbClr val="009E47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68094" y="68094"/>
            <a:ext cx="12052570" cy="6721813"/>
          </a:xfrm>
          <a:prstGeom prst="rect">
            <a:avLst/>
          </a:prstGeom>
          <a:noFill/>
          <a:ln w="139700">
            <a:solidFill>
              <a:srgbClr val="009E4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281918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0" y="0"/>
            <a:ext cx="141051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000" b="1" dirty="0" smtClean="0"/>
              <a:t>Q1.</a:t>
            </a:r>
            <a:endParaRPr lang="en-GB" sz="6000" b="1" dirty="0"/>
          </a:p>
        </p:txBody>
      </p:sp>
      <p:pic>
        <p:nvPicPr>
          <p:cNvPr id="1026" name="Picture 2" descr="https://images.diagnosticquestions.com/uploads/questions/7fb1cdce-cb2d-4006-a280-bfac6291f33d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3071" y="1"/>
            <a:ext cx="914399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/>
          <p:cNvSpPr/>
          <p:nvPr/>
        </p:nvSpPr>
        <p:spPr>
          <a:xfrm>
            <a:off x="8063034" y="2142480"/>
            <a:ext cx="1653703" cy="787940"/>
          </a:xfrm>
          <a:prstGeom prst="rect">
            <a:avLst/>
          </a:prstGeom>
          <a:noFill/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Rectangle 1"/>
          <p:cNvSpPr/>
          <p:nvPr/>
        </p:nvSpPr>
        <p:spPr>
          <a:xfrm>
            <a:off x="4422338" y="3007277"/>
            <a:ext cx="3467784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 smtClean="0">
                <a:solidFill>
                  <a:srgbClr val="00B050"/>
                </a:solidFill>
                <a:latin typeface="robotolight"/>
              </a:rPr>
              <a:t>2 + 4 = 6 </a:t>
            </a:r>
            <a:r>
              <a:rPr lang="en-US" sz="2800" b="1" dirty="0">
                <a:solidFill>
                  <a:srgbClr val="00B050"/>
                </a:solidFill>
                <a:latin typeface="robotolight"/>
              </a:rPr>
              <a:t>(too low</a:t>
            </a:r>
            <a:r>
              <a:rPr lang="en-US" sz="2800" b="1" dirty="0" smtClean="0">
                <a:solidFill>
                  <a:srgbClr val="00B050"/>
                </a:solidFill>
                <a:latin typeface="robotolight"/>
              </a:rPr>
              <a:t>) </a:t>
            </a:r>
          </a:p>
          <a:p>
            <a:r>
              <a:rPr lang="en-US" sz="2800" b="1" dirty="0" smtClean="0">
                <a:solidFill>
                  <a:srgbClr val="00B050"/>
                </a:solidFill>
                <a:latin typeface="robotolight"/>
              </a:rPr>
              <a:t>3 + 5 = 8 </a:t>
            </a:r>
            <a:r>
              <a:rPr lang="en-US" sz="2800" b="1" dirty="0">
                <a:solidFill>
                  <a:srgbClr val="00B050"/>
                </a:solidFill>
                <a:latin typeface="robotolight"/>
              </a:rPr>
              <a:t>(too high</a:t>
            </a:r>
            <a:r>
              <a:rPr lang="en-US" sz="2800" b="1" dirty="0" smtClean="0">
                <a:solidFill>
                  <a:srgbClr val="00B050"/>
                </a:solidFill>
                <a:latin typeface="robotolight"/>
              </a:rPr>
              <a:t>)</a:t>
            </a:r>
          </a:p>
          <a:p>
            <a:r>
              <a:rPr lang="en-US" sz="2800" b="1" dirty="0" smtClean="0">
                <a:solidFill>
                  <a:srgbClr val="00B050"/>
                </a:solidFill>
                <a:latin typeface="robotolight"/>
              </a:rPr>
              <a:t>2.5 + 4.5 = 7 </a:t>
            </a:r>
          </a:p>
          <a:p>
            <a:r>
              <a:rPr lang="en-US" sz="2800" b="1" dirty="0" smtClean="0">
                <a:solidFill>
                  <a:srgbClr val="00B050"/>
                </a:solidFill>
                <a:latin typeface="robotolight"/>
              </a:rPr>
              <a:t>2.5 x 4.5 = 11.25</a:t>
            </a:r>
            <a:endParaRPr lang="en-GB" sz="2800" b="1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317355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0" y="0"/>
            <a:ext cx="141051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000" b="1" dirty="0" smtClean="0"/>
              <a:t>Q2.</a:t>
            </a:r>
            <a:endParaRPr lang="en-GB" sz="6000" b="1" dirty="0"/>
          </a:p>
        </p:txBody>
      </p:sp>
      <p:pic>
        <p:nvPicPr>
          <p:cNvPr id="2050" name="Picture 2" descr="https://images.diagnosticquestions.com/uploads/questions/462bdc77-12b9-4d77-bc6c-3514ae333c3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53665" y="1"/>
            <a:ext cx="914399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6"/>
          <p:cNvSpPr/>
          <p:nvPr/>
        </p:nvSpPr>
        <p:spPr>
          <a:xfrm>
            <a:off x="6165659" y="1148824"/>
            <a:ext cx="1429966" cy="1077541"/>
          </a:xfrm>
          <a:prstGeom prst="rect">
            <a:avLst/>
          </a:prstGeom>
          <a:noFill/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Rectangle 1"/>
          <p:cNvSpPr/>
          <p:nvPr/>
        </p:nvSpPr>
        <p:spPr>
          <a:xfrm>
            <a:off x="2196329" y="2278882"/>
            <a:ext cx="7554996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 smtClean="0">
                <a:solidFill>
                  <a:srgbClr val="00B050"/>
                </a:solidFill>
                <a:latin typeface="robotolight"/>
              </a:rPr>
              <a:t>Ignore the powers as all the same</a:t>
            </a:r>
          </a:p>
          <a:p>
            <a:r>
              <a:rPr lang="en-US" sz="3600" b="1" dirty="0" smtClean="0">
                <a:solidFill>
                  <a:srgbClr val="00B050"/>
                </a:solidFill>
                <a:latin typeface="robotolight"/>
              </a:rPr>
              <a:t>A 11/7 = 1 and 4/7</a:t>
            </a:r>
          </a:p>
          <a:p>
            <a:r>
              <a:rPr lang="en-US" sz="3600" b="1" dirty="0" smtClean="0">
                <a:solidFill>
                  <a:srgbClr val="00B050"/>
                </a:solidFill>
                <a:latin typeface="robotolight"/>
              </a:rPr>
              <a:t>B 7/4 = 1 and 3/4</a:t>
            </a:r>
          </a:p>
          <a:p>
            <a:r>
              <a:rPr lang="en-US" sz="3600" b="1" dirty="0" smtClean="0">
                <a:solidFill>
                  <a:srgbClr val="00B050"/>
                </a:solidFill>
                <a:latin typeface="robotolight"/>
              </a:rPr>
              <a:t>C 9/5 = 1 and 4/5</a:t>
            </a:r>
          </a:p>
          <a:p>
            <a:r>
              <a:rPr lang="en-US" sz="3600" b="1" dirty="0">
                <a:solidFill>
                  <a:srgbClr val="00B050"/>
                </a:solidFill>
                <a:latin typeface="robotolight"/>
              </a:rPr>
              <a:t>D</a:t>
            </a:r>
            <a:r>
              <a:rPr lang="en-US" sz="3600" b="1" dirty="0" smtClean="0">
                <a:solidFill>
                  <a:srgbClr val="00B050"/>
                </a:solidFill>
                <a:latin typeface="robotolight"/>
              </a:rPr>
              <a:t> 3/1 = 1 and 1/2 </a:t>
            </a:r>
            <a:endParaRPr lang="en-GB" sz="3600" b="1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16981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0" y="0"/>
            <a:ext cx="141051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000" b="1" dirty="0" smtClean="0"/>
              <a:t>Q3.</a:t>
            </a:r>
            <a:endParaRPr lang="en-GB" sz="6000" b="1" dirty="0"/>
          </a:p>
        </p:txBody>
      </p:sp>
      <p:pic>
        <p:nvPicPr>
          <p:cNvPr id="3074" name="Picture 2" descr="https://images.diagnosticquestions.com/uploads/questions/14bfe32e-5317-4c34-ba3e-e588ee1c189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053" y="1"/>
            <a:ext cx="914399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/>
          <p:cNvSpPr/>
          <p:nvPr/>
        </p:nvSpPr>
        <p:spPr>
          <a:xfrm>
            <a:off x="4101152" y="3405116"/>
            <a:ext cx="1282890" cy="600502"/>
          </a:xfrm>
          <a:prstGeom prst="rect">
            <a:avLst/>
          </a:prstGeom>
          <a:noFill/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" name="Rectangle 1"/>
              <p:cNvSpPr/>
              <p:nvPr/>
            </p:nvSpPr>
            <p:spPr>
              <a:xfrm>
                <a:off x="2613631" y="4220149"/>
                <a:ext cx="6920484" cy="108837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en-US" sz="3200" b="1" dirty="0">
                    <a:solidFill>
                      <a:srgbClr val="00B050"/>
                    </a:solidFill>
                    <a:latin typeface="robotolight"/>
                  </a:rPr>
                  <a:t>B</a:t>
                </a:r>
                <a:r>
                  <a:rPr lang="en-US" sz="3200" b="1" dirty="0" smtClean="0">
                    <a:solidFill>
                      <a:srgbClr val="00B050"/>
                    </a:solidFill>
                    <a:latin typeface="robotolight"/>
                  </a:rPr>
                  <a:t>ecause 24 is equal to 2 x 2 x 2 x 3</a:t>
                </a:r>
              </a:p>
              <a:p>
                <a:pPr algn="ctr"/>
                <a:r>
                  <a:rPr lang="en-US" sz="3200" b="1" dirty="0" smtClean="0">
                    <a:solidFill>
                      <a:srgbClr val="00B050"/>
                    </a:solidFill>
                    <a:latin typeface="robotolight"/>
                  </a:rPr>
                  <a:t>Only one of the has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3200" b="1" i="1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3200" b="1" i="1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e>
                      <m:sup>
                        <m:r>
                          <a:rPr lang="en-GB" sz="3200" b="1" i="1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sup>
                    </m:sSup>
                  </m:oMath>
                </a14:m>
                <a:endParaRPr lang="en-GB" sz="3200" b="1" dirty="0">
                  <a:solidFill>
                    <a:srgbClr val="00B050"/>
                  </a:solidFill>
                </a:endParaRPr>
              </a:p>
            </p:txBody>
          </p:sp>
        </mc:Choice>
        <mc:Fallback>
          <p:sp>
            <p:nvSpPr>
              <p:cNvPr id="2" name="Rectangle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13631" y="4220149"/>
                <a:ext cx="6920484" cy="1088375"/>
              </a:xfrm>
              <a:prstGeom prst="rect">
                <a:avLst/>
              </a:prstGeom>
              <a:blipFill>
                <a:blip r:embed="rId3"/>
                <a:stretch>
                  <a:fillRect l="-2203" t="-7263" r="-2026" b="-16201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4234941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0" y="0"/>
            <a:ext cx="141051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000" b="1" dirty="0" smtClean="0"/>
              <a:t>Q4.</a:t>
            </a:r>
            <a:endParaRPr lang="en-GB" sz="6000" b="1" dirty="0"/>
          </a:p>
        </p:txBody>
      </p:sp>
      <p:pic>
        <p:nvPicPr>
          <p:cNvPr id="4098" name="Picture 2" descr="https://images.diagnosticquestions.com/uploads/questions/c879f288-2df2-4dba-95f7-75461383bd3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052" y="0"/>
            <a:ext cx="914399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6"/>
          <p:cNvSpPr/>
          <p:nvPr/>
        </p:nvSpPr>
        <p:spPr>
          <a:xfrm>
            <a:off x="6119052" y="2251855"/>
            <a:ext cx="1527452" cy="650371"/>
          </a:xfrm>
          <a:prstGeom prst="rect">
            <a:avLst/>
          </a:prstGeom>
          <a:noFill/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Rectangle 1"/>
          <p:cNvSpPr/>
          <p:nvPr/>
        </p:nvSpPr>
        <p:spPr>
          <a:xfrm>
            <a:off x="3389194" y="3023949"/>
            <a:ext cx="5256663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>
                <a:solidFill>
                  <a:srgbClr val="00B050"/>
                </a:solidFill>
              </a:rPr>
              <a:t>T</a:t>
            </a:r>
            <a:r>
              <a:rPr lang="en-US" sz="3200" b="1" dirty="0" smtClean="0">
                <a:solidFill>
                  <a:srgbClr val="00B050"/>
                </a:solidFill>
              </a:rPr>
              <a:t>here </a:t>
            </a:r>
            <a:r>
              <a:rPr lang="en-US" sz="3200" b="1" dirty="0">
                <a:solidFill>
                  <a:srgbClr val="00B050"/>
                </a:solidFill>
              </a:rPr>
              <a:t>are 50 houses </a:t>
            </a:r>
            <a:endParaRPr lang="en-US" sz="3200" b="1" dirty="0" smtClean="0">
              <a:solidFill>
                <a:srgbClr val="00B050"/>
              </a:solidFill>
            </a:endParaRPr>
          </a:p>
          <a:p>
            <a:r>
              <a:rPr lang="en-US" sz="3200" b="1" dirty="0" smtClean="0">
                <a:solidFill>
                  <a:srgbClr val="00B050"/>
                </a:solidFill>
              </a:rPr>
              <a:t>10 </a:t>
            </a:r>
            <a:r>
              <a:rPr lang="en-US" sz="3200" b="1" dirty="0">
                <a:solidFill>
                  <a:srgbClr val="00B050"/>
                </a:solidFill>
              </a:rPr>
              <a:t>of them are divisible by 5 </a:t>
            </a:r>
            <a:r>
              <a:rPr lang="en-US" sz="3200" b="1" dirty="0" smtClean="0">
                <a:solidFill>
                  <a:srgbClr val="00B050"/>
                </a:solidFill>
              </a:rPr>
              <a:t> </a:t>
            </a:r>
          </a:p>
          <a:p>
            <a:r>
              <a:rPr lang="en-US" sz="3200" b="1" dirty="0" smtClean="0">
                <a:solidFill>
                  <a:srgbClr val="00B050"/>
                </a:solidFill>
              </a:rPr>
              <a:t>13 </a:t>
            </a:r>
            <a:r>
              <a:rPr lang="en-US" sz="3200" b="1" dirty="0">
                <a:solidFill>
                  <a:srgbClr val="00B050"/>
                </a:solidFill>
              </a:rPr>
              <a:t>are divisible by 3 </a:t>
            </a:r>
            <a:endParaRPr lang="en-US" sz="3200" b="1" dirty="0" smtClean="0">
              <a:solidFill>
                <a:srgbClr val="00B050"/>
              </a:solidFill>
            </a:endParaRPr>
          </a:p>
          <a:p>
            <a:r>
              <a:rPr lang="en-US" sz="3200" b="1" dirty="0" smtClean="0">
                <a:solidFill>
                  <a:srgbClr val="00B050"/>
                </a:solidFill>
              </a:rPr>
              <a:t>so </a:t>
            </a:r>
            <a:r>
              <a:rPr lang="en-US" sz="3200" b="1" dirty="0">
                <a:solidFill>
                  <a:srgbClr val="00B050"/>
                </a:solidFill>
              </a:rPr>
              <a:t>50 </a:t>
            </a:r>
            <a:r>
              <a:rPr lang="en-US" sz="3200" b="1" dirty="0" smtClean="0">
                <a:solidFill>
                  <a:srgbClr val="00B050"/>
                </a:solidFill>
              </a:rPr>
              <a:t>– 23 </a:t>
            </a:r>
            <a:r>
              <a:rPr lang="en-US" sz="3200" b="1" dirty="0">
                <a:solidFill>
                  <a:srgbClr val="00B050"/>
                </a:solidFill>
              </a:rPr>
              <a:t>= 27</a:t>
            </a:r>
            <a:endParaRPr lang="en-GB" sz="3200" b="1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824575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0" y="0"/>
            <a:ext cx="141051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000" b="1" dirty="0" smtClean="0"/>
              <a:t>Q5.</a:t>
            </a:r>
            <a:endParaRPr lang="en-GB" sz="6000" b="1" dirty="0"/>
          </a:p>
        </p:txBody>
      </p:sp>
      <p:pic>
        <p:nvPicPr>
          <p:cNvPr id="5122" name="Picture 2" descr="https://images.diagnosticquestions.com/uploads/questions/690e81ba-3c3a-4693-9e93-c97f3286a20c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3314" y="1"/>
            <a:ext cx="914399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/>
          <p:cNvSpPr/>
          <p:nvPr/>
        </p:nvSpPr>
        <p:spPr>
          <a:xfrm>
            <a:off x="6185313" y="3743316"/>
            <a:ext cx="1298642" cy="666346"/>
          </a:xfrm>
          <a:prstGeom prst="rect">
            <a:avLst/>
          </a:prstGeom>
          <a:noFill/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Rectangle 1"/>
          <p:cNvSpPr/>
          <p:nvPr/>
        </p:nvSpPr>
        <p:spPr>
          <a:xfrm>
            <a:off x="3716403" y="4556613"/>
            <a:ext cx="5780750" cy="107721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 smtClean="0">
                <a:solidFill>
                  <a:srgbClr val="00B050"/>
                </a:solidFill>
                <a:latin typeface="robotolight"/>
              </a:rPr>
              <a:t>There </a:t>
            </a:r>
            <a:r>
              <a:rPr lang="en-US" sz="3200" b="1" dirty="0">
                <a:solidFill>
                  <a:srgbClr val="00B050"/>
                </a:solidFill>
                <a:latin typeface="robotolight"/>
              </a:rPr>
              <a:t>are 3 combinations </a:t>
            </a:r>
            <a:endParaRPr lang="en-US" sz="3200" b="1" dirty="0" smtClean="0">
              <a:solidFill>
                <a:srgbClr val="00B050"/>
              </a:solidFill>
              <a:latin typeface="robotolight"/>
            </a:endParaRPr>
          </a:p>
          <a:p>
            <a:r>
              <a:rPr lang="en-US" sz="3200" b="1" dirty="0" smtClean="0">
                <a:solidFill>
                  <a:srgbClr val="00B050"/>
                </a:solidFill>
                <a:latin typeface="robotolight"/>
              </a:rPr>
              <a:t>that </a:t>
            </a:r>
            <a:r>
              <a:rPr lang="en-US" sz="3200" b="1" dirty="0">
                <a:solidFill>
                  <a:srgbClr val="00B050"/>
                </a:solidFill>
                <a:latin typeface="robotolight"/>
              </a:rPr>
              <a:t>can be rotated </a:t>
            </a:r>
            <a:r>
              <a:rPr lang="en-US" sz="3200" b="1" dirty="0" smtClean="0">
                <a:solidFill>
                  <a:srgbClr val="00B050"/>
                </a:solidFill>
                <a:latin typeface="robotolight"/>
              </a:rPr>
              <a:t>totaling </a:t>
            </a:r>
            <a:r>
              <a:rPr lang="en-US" sz="3200" b="1" dirty="0">
                <a:solidFill>
                  <a:srgbClr val="00B050"/>
                </a:solidFill>
                <a:latin typeface="robotolight"/>
              </a:rPr>
              <a:t>6</a:t>
            </a:r>
            <a:endParaRPr lang="en-GB" sz="3200" b="1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637263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2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164</TotalTime>
  <Words>122</Words>
  <Application>Microsoft Office PowerPoint</Application>
  <PresentationFormat>Widescreen</PresentationFormat>
  <Paragraphs>25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2" baseType="lpstr">
      <vt:lpstr>Arial</vt:lpstr>
      <vt:lpstr>Calibri</vt:lpstr>
      <vt:lpstr>Calibri Light</vt:lpstr>
      <vt:lpstr>Cambria Math</vt:lpstr>
      <vt:lpstr>robotolight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DCSCCM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Stewart Gale</dc:creator>
  <cp:lastModifiedBy>Stewart Gale</cp:lastModifiedBy>
  <cp:revision>13</cp:revision>
  <dcterms:created xsi:type="dcterms:W3CDTF">2020-06-11T04:03:37Z</dcterms:created>
  <dcterms:modified xsi:type="dcterms:W3CDTF">2020-06-15T11:20:36Z</dcterms:modified>
</cp:coreProperties>
</file>