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81" r:id="rId2"/>
    <p:sldId id="684" r:id="rId3"/>
    <p:sldId id="676" r:id="rId4"/>
    <p:sldId id="682" r:id="rId5"/>
    <p:sldId id="688" r:id="rId6"/>
    <p:sldId id="690" r:id="rId7"/>
    <p:sldId id="686" r:id="rId8"/>
    <p:sldId id="685" r:id="rId9"/>
    <p:sldId id="687" r:id="rId10"/>
    <p:sldId id="678" r:id="rId11"/>
    <p:sldId id="679" r:id="rId12"/>
    <p:sldId id="68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488AA2-C0BB-44DB-AC0F-0624400C368E}" v="247" dt="2025-06-09T05:09:22.9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88534" autoAdjust="0"/>
  </p:normalViewPr>
  <p:slideViewPr>
    <p:cSldViewPr>
      <p:cViewPr varScale="1">
        <p:scale>
          <a:sx n="69" d="100"/>
          <a:sy n="69" d="100"/>
        </p:scale>
        <p:origin x="57" y="52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0488AA2-C0BB-44DB-AC0F-0624400C368E}"/>
    <pc:docChg chg="custSel addSld delSld modSld sldOrd modMainMaster modNotesMaster">
      <pc:chgData name="Stewart Gale" userId="3647ddd2-6040-41ae-a96d-232c23482af8" providerId="ADAL" clId="{50488AA2-C0BB-44DB-AC0F-0624400C368E}" dt="2025-06-09T05:09:22.993" v="655"/>
      <pc:docMkLst>
        <pc:docMk/>
      </pc:docMkLst>
      <pc:sldChg chg="delSp modSp mod">
        <pc:chgData name="Stewart Gale" userId="3647ddd2-6040-41ae-a96d-232c23482af8" providerId="ADAL" clId="{50488AA2-C0BB-44DB-AC0F-0624400C368E}" dt="2024-06-12T10:40:53.452" v="58" actId="1076"/>
        <pc:sldMkLst>
          <pc:docMk/>
          <pc:sldMk cId="2505715494" sldId="676"/>
        </pc:sldMkLst>
      </pc:sldChg>
      <pc:sldChg chg="delSp modSp mod modAnim">
        <pc:chgData name="Stewart Gale" userId="3647ddd2-6040-41ae-a96d-232c23482af8" providerId="ADAL" clId="{50488AA2-C0BB-44DB-AC0F-0624400C368E}" dt="2025-06-09T05:09:22.993" v="655"/>
        <pc:sldMkLst>
          <pc:docMk/>
          <pc:sldMk cId="4188056934" sldId="678"/>
        </pc:sldMkLst>
      </pc:sldChg>
      <pc:sldChg chg="delSp modSp mod delAnim">
        <pc:chgData name="Stewart Gale" userId="3647ddd2-6040-41ae-a96d-232c23482af8" providerId="ADAL" clId="{50488AA2-C0BB-44DB-AC0F-0624400C368E}" dt="2024-06-20T03:21:22.380" v="607" actId="1076"/>
        <pc:sldMkLst>
          <pc:docMk/>
          <pc:sldMk cId="933574764" sldId="679"/>
        </pc:sldMkLst>
      </pc:sldChg>
      <pc:sldChg chg="delSp modSp mod">
        <pc:chgData name="Stewart Gale" userId="3647ddd2-6040-41ae-a96d-232c23482af8" providerId="ADAL" clId="{50488AA2-C0BB-44DB-AC0F-0624400C368E}" dt="2024-06-12T10:39:01.934" v="9" actId="1076"/>
        <pc:sldMkLst>
          <pc:docMk/>
          <pc:sldMk cId="883824330" sldId="681"/>
        </pc:sldMkLst>
      </pc:sldChg>
      <pc:sldChg chg="addSp delSp modSp mod modAnim">
        <pc:chgData name="Stewart Gale" userId="3647ddd2-6040-41ae-a96d-232c23482af8" providerId="ADAL" clId="{50488AA2-C0BB-44DB-AC0F-0624400C368E}" dt="2024-06-20T03:14:56.760" v="459" actId="1036"/>
        <pc:sldMkLst>
          <pc:docMk/>
          <pc:sldMk cId="4239082761" sldId="682"/>
        </pc:sldMkLst>
      </pc:sldChg>
      <pc:sldChg chg="delSp modSp mod">
        <pc:chgData name="Stewart Gale" userId="3647ddd2-6040-41ae-a96d-232c23482af8" providerId="ADAL" clId="{50488AA2-C0BB-44DB-AC0F-0624400C368E}" dt="2024-06-12T10:40:02.431" v="34" actId="1076"/>
        <pc:sldMkLst>
          <pc:docMk/>
          <pc:sldMk cId="734616377" sldId="684"/>
        </pc:sldMkLst>
      </pc:sldChg>
      <pc:sldChg chg="delSp modSp mod">
        <pc:chgData name="Stewart Gale" userId="3647ddd2-6040-41ae-a96d-232c23482af8" providerId="ADAL" clId="{50488AA2-C0BB-44DB-AC0F-0624400C368E}" dt="2024-06-12T10:44:36.362" v="133" actId="1076"/>
        <pc:sldMkLst>
          <pc:docMk/>
          <pc:sldMk cId="639166416" sldId="685"/>
        </pc:sldMkLst>
      </pc:sldChg>
      <pc:sldChg chg="addSp delSp modSp add mod modAnim">
        <pc:chgData name="Stewart Gale" userId="3647ddd2-6040-41ae-a96d-232c23482af8" providerId="ADAL" clId="{50488AA2-C0BB-44DB-AC0F-0624400C368E}" dt="2024-06-20T04:21:38.590" v="608"/>
        <pc:sldMkLst>
          <pc:docMk/>
          <pc:sldMk cId="650475175" sldId="686"/>
        </pc:sldMkLst>
      </pc:sldChg>
      <pc:sldChg chg="addSp modSp new mod">
        <pc:chgData name="Stewart Gale" userId="3647ddd2-6040-41ae-a96d-232c23482af8" providerId="ADAL" clId="{50488AA2-C0BB-44DB-AC0F-0624400C368E}" dt="2024-06-20T03:18:26.481" v="542" actId="1076"/>
        <pc:sldMkLst>
          <pc:docMk/>
          <pc:sldMk cId="1696494156" sldId="687"/>
        </pc:sldMkLst>
      </pc:sldChg>
      <pc:sldChg chg="addSp modSp new mod ord">
        <pc:chgData name="Stewart Gale" userId="3647ddd2-6040-41ae-a96d-232c23482af8" providerId="ADAL" clId="{50488AA2-C0BB-44DB-AC0F-0624400C368E}" dt="2024-06-20T03:09:45.583" v="308"/>
        <pc:sldMkLst>
          <pc:docMk/>
          <pc:sldMk cId="2688951211" sldId="688"/>
        </pc:sldMkLst>
      </pc:sldChg>
      <pc:sldChg chg="addSp delSp modSp add mod delAnim modAnim">
        <pc:chgData name="Stewart Gale" userId="3647ddd2-6040-41ae-a96d-232c23482af8" providerId="ADAL" clId="{50488AA2-C0BB-44DB-AC0F-0624400C368E}" dt="2024-06-20T04:28:53.515" v="635" actId="1076"/>
        <pc:sldMkLst>
          <pc:docMk/>
          <pc:sldMk cId="2734115856" sldId="689"/>
        </pc:sldMkLst>
      </pc:sldChg>
      <pc:sldChg chg="addSp modSp new mod">
        <pc:chgData name="Stewart Gale" userId="3647ddd2-6040-41ae-a96d-232c23482af8" providerId="ADAL" clId="{50488AA2-C0BB-44DB-AC0F-0624400C368E}" dt="2024-06-25T07:13:10.386" v="645" actId="1076"/>
        <pc:sldMkLst>
          <pc:docMk/>
          <pc:sldMk cId="1032993712" sldId="690"/>
        </pc:sldMkLst>
      </pc:sldChg>
      <pc:sldChg chg="addSp modSp new del mod ord">
        <pc:chgData name="Stewart Gale" userId="3647ddd2-6040-41ae-a96d-232c23482af8" providerId="ADAL" clId="{50488AA2-C0BB-44DB-AC0F-0624400C368E}" dt="2024-06-20T04:29:23.636" v="638" actId="47"/>
        <pc:sldMkLst>
          <pc:docMk/>
          <pc:sldMk cId="2302708725" sldId="690"/>
        </pc:sldMkLst>
      </pc:sldChg>
      <pc:sldMasterChg chg="modSp modSldLayout">
        <pc:chgData name="Stewart Gale" userId="3647ddd2-6040-41ae-a96d-232c23482af8" providerId="ADAL" clId="{50488AA2-C0BB-44DB-AC0F-0624400C368E}" dt="2024-06-12T10:38:30.749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50488AA2-C0BB-44DB-AC0F-0624400C368E}" dt="2024-06-12T10:38:30.749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50488AA2-C0BB-44DB-AC0F-0624400C368E}" dt="2024-06-12T10:38:30.749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50488AA2-C0BB-44DB-AC0F-0624400C368E}" dt="2024-06-12T10:38:30.749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50488AA2-C0BB-44DB-AC0F-0624400C368E}" dt="2024-06-12T10:38:30.749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50488AA2-C0BB-44DB-AC0F-0624400C368E}" dt="2024-06-12T10:38:30.749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50488AA2-C0BB-44DB-AC0F-0624400C368E}" dt="2024-06-12T10:38:30.749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50488AA2-C0BB-44DB-AC0F-0624400C368E}" dt="2024-06-12T10:38:30.749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09/06/2025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0.png"/><Relationship Id="rId4" Type="http://schemas.openxmlformats.org/officeDocument/2006/relationships/image" Target="../media/image12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8101"/>
            <a:ext cx="11233248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Regression Correlation </a:t>
            </a:r>
          </a:p>
          <a:p>
            <a:pPr algn="ctr"/>
            <a:r>
              <a:rPr lang="en-GB" sz="6600" b="1" dirty="0"/>
              <a:t>and Hypothesis Testing</a:t>
            </a:r>
          </a:p>
          <a:p>
            <a:pPr algn="ctr"/>
            <a:r>
              <a:rPr lang="en-GB" sz="6600" dirty="0"/>
              <a:t>Hypothesis Testing </a:t>
            </a:r>
          </a:p>
          <a:p>
            <a:pPr algn="ctr"/>
            <a:r>
              <a:rPr lang="en-GB" sz="6600" dirty="0"/>
              <a:t>for Correlation</a:t>
            </a:r>
          </a:p>
          <a:p>
            <a:pPr algn="ctr"/>
            <a:endParaRPr lang="en-GB" dirty="0"/>
          </a:p>
          <a:p>
            <a:pPr algn="ctr"/>
            <a:r>
              <a:rPr lang="en-GB" sz="6600" dirty="0"/>
              <a:t>Chapter 1 </a:t>
            </a:r>
          </a:p>
          <a:p>
            <a:pPr algn="ctr"/>
            <a:r>
              <a:rPr lang="en-GB" sz="6600" dirty="0"/>
              <a:t>(Part 3 of 3)</a:t>
            </a:r>
          </a:p>
        </p:txBody>
      </p:sp>
    </p:spTree>
    <p:extLst>
      <p:ext uri="{BB962C8B-B14F-4D97-AF65-F5344CB8AC3E}">
        <p14:creationId xmlns:p14="http://schemas.microsoft.com/office/powerpoint/2010/main" val="883824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/>
              <p:nvPr/>
            </p:nvSpPr>
            <p:spPr>
              <a:xfrm>
                <a:off x="407368" y="213496"/>
                <a:ext cx="11377264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scientist takes 30 observations of the masses of two reactants in an experiment. </a:t>
                </a:r>
              </a:p>
              <a:p>
                <a:r>
                  <a:rPr lang="en-GB" sz="2400" dirty="0"/>
                  <a:t>She calculates a product moment correlation coefficient of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=−0.45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The scientist believes there is no correlation between the masses of the two reactants. </a:t>
                </a:r>
              </a:p>
              <a:p>
                <a:r>
                  <a:rPr lang="en-GB" sz="2400" dirty="0"/>
                  <a:t>Test at the 10% level of significance, the scientist’s claim, stating your hypotheses clearly.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13496"/>
                <a:ext cx="11377264" cy="1938992"/>
              </a:xfrm>
              <a:prstGeom prst="rect">
                <a:avLst/>
              </a:prstGeom>
              <a:blipFill>
                <a:blip r:embed="rId2"/>
                <a:stretch>
                  <a:fillRect b="-17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2230977"/>
            <a:ext cx="4309912" cy="4037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835738" y="2291046"/>
                <a:ext cx="4580170" cy="45243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4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≠0</m:t>
                      </m:r>
                    </m:oMath>
                  </m:oMathPara>
                </a14:m>
                <a:endParaRPr lang="en-GB" sz="2400" dirty="0"/>
              </a:p>
              <a:p>
                <a:pPr algn="ctr"/>
                <a:r>
                  <a:rPr lang="en-GB" sz="2400" dirty="0"/>
                  <a:t>Sample size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=30</m:t>
                    </m:r>
                  </m:oMath>
                </a14:m>
                <a:endParaRPr lang="en-GB" sz="2400" dirty="0"/>
              </a:p>
              <a:p>
                <a:pPr algn="ctr"/>
                <a:endParaRPr lang="en-GB" sz="2400" dirty="0"/>
              </a:p>
              <a:p>
                <a:pPr algn="ctr"/>
                <a:r>
                  <a:rPr lang="en-GB" sz="2400" dirty="0"/>
                  <a:t>Critical value at 5%  significance:</a:t>
                </a:r>
              </a:p>
              <a:p>
                <a:pPr algn="ctr"/>
                <a:r>
                  <a:rPr lang="en-GB" sz="2400" dirty="0"/>
                  <a:t>0.306</a:t>
                </a:r>
              </a:p>
              <a:p>
                <a:pPr algn="ctr"/>
                <a:endParaRPr lang="en-GB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−0.45&lt;−0.3061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 algn="ctr"/>
                <a:r>
                  <a:rPr lang="en-GB" sz="2400" dirty="0"/>
                  <a:t>Accept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400" dirty="0"/>
                  <a:t>.</a:t>
                </a:r>
              </a:p>
              <a:p>
                <a:pPr algn="ctr"/>
                <a:r>
                  <a:rPr lang="en-GB" sz="2400" dirty="0"/>
                  <a:t>There is evidence, that there is a correlation between </a:t>
                </a:r>
              </a:p>
              <a:p>
                <a:pPr algn="ctr"/>
                <a:r>
                  <a:rPr lang="en-GB" sz="2400" dirty="0"/>
                  <a:t>the masses of the two reactants.</a:t>
                </a:r>
                <a:endParaRPr lang="en-GB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5738" y="2291046"/>
                <a:ext cx="4580170" cy="4524315"/>
              </a:xfrm>
              <a:prstGeom prst="rect">
                <a:avLst/>
              </a:prstGeom>
              <a:blipFill>
                <a:blip r:embed="rId4"/>
                <a:stretch>
                  <a:fillRect b="-21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972292" y="6239537"/>
            <a:ext cx="3412718" cy="4001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Two-tailed, so 5% at each tail.</a:t>
            </a:r>
          </a:p>
        </p:txBody>
      </p:sp>
      <p:sp>
        <p:nvSpPr>
          <p:cNvPr id="18" name="Oval 17"/>
          <p:cNvSpPr/>
          <p:nvPr/>
        </p:nvSpPr>
        <p:spPr>
          <a:xfrm>
            <a:off x="4717280" y="5376842"/>
            <a:ext cx="360040" cy="305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/>
          <p:cNvSpPr/>
          <p:nvPr/>
        </p:nvSpPr>
        <p:spPr>
          <a:xfrm>
            <a:off x="1656940" y="5351647"/>
            <a:ext cx="648072" cy="3054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/>
          <p:cNvSpPr/>
          <p:nvPr/>
        </p:nvSpPr>
        <p:spPr>
          <a:xfrm>
            <a:off x="1764952" y="2761610"/>
            <a:ext cx="432048" cy="2928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Arrow Connector 21"/>
          <p:cNvCxnSpPr>
            <a:stCxn id="21" idx="4"/>
          </p:cNvCxnSpPr>
          <p:nvPr/>
        </p:nvCxnSpPr>
        <p:spPr>
          <a:xfrm>
            <a:off x="1980976" y="3054467"/>
            <a:ext cx="0" cy="229718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20" idx="6"/>
          </p:cNvCxnSpPr>
          <p:nvPr/>
        </p:nvCxnSpPr>
        <p:spPr>
          <a:xfrm flipH="1" flipV="1">
            <a:off x="2305012" y="5504386"/>
            <a:ext cx="2412268" cy="285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805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/>
              <p:nvPr/>
            </p:nvSpPr>
            <p:spPr>
              <a:xfrm>
                <a:off x="407368" y="289679"/>
                <a:ext cx="11377264" cy="41549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table from the large data set shows the daily maximum gust,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err="1"/>
                  <a:t>kn</a:t>
                </a:r>
                <a:r>
                  <a:rPr lang="en-GB" sz="2400" dirty="0"/>
                  <a:t>, and the daily maximum relative humidity,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%, in </a:t>
                </a:r>
                <a:r>
                  <a:rPr lang="en-GB" sz="2400" dirty="0" err="1"/>
                  <a:t>Leeming</a:t>
                </a:r>
                <a:r>
                  <a:rPr lang="en-GB" sz="2400" dirty="0"/>
                  <a:t> for a sample of eight days in May 2015.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Find the product moment correlation coefficient for this data.</a:t>
                </a:r>
              </a:p>
              <a:p>
                <a:pPr marL="342900" indent="-342900">
                  <a:buAutoNum type="alphaLcPeriod"/>
                </a:pPr>
                <a:endParaRPr lang="en-GB" sz="2400" dirty="0"/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Test, at the 10% level of significance, whether there is evidence of a positive correlation between daily maximum gust and daily maximum relative humidity. </a:t>
                </a:r>
              </a:p>
              <a:p>
                <a:r>
                  <a:rPr lang="en-GB" sz="2400" dirty="0"/>
                  <a:t>       State your hypotheses clearly.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89679"/>
                <a:ext cx="11377264" cy="4154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76446659"/>
                  </p:ext>
                </p:extLst>
              </p:nvPr>
            </p:nvGraphicFramePr>
            <p:xfrm>
              <a:off x="2423592" y="1268760"/>
              <a:ext cx="6696741" cy="10363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26509">
                      <a:extLst>
                        <a:ext uri="{9D8B030D-6E8A-4147-A177-3AD203B41FA5}">
                          <a16:colId xmlns:a16="http://schemas.microsoft.com/office/drawing/2014/main" val="3026705319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53457487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1486938142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57539181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76212014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49074266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418661540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604305830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098341791"/>
                        </a:ext>
                      </a:extLst>
                    </a:gridCol>
                  </a:tblGrid>
                  <a:tr h="15979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74030608"/>
                      </a:ext>
                    </a:extLst>
                  </a:tr>
                  <a:tr h="17350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415764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76446659"/>
                  </p:ext>
                </p:extLst>
              </p:nvPr>
            </p:nvGraphicFramePr>
            <p:xfrm>
              <a:off x="2423592" y="1268760"/>
              <a:ext cx="6696741" cy="10363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26509">
                      <a:extLst>
                        <a:ext uri="{9D8B030D-6E8A-4147-A177-3AD203B41FA5}">
                          <a16:colId xmlns:a16="http://schemas.microsoft.com/office/drawing/2014/main" val="3026705319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53457487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1486938142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57539181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76212014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49074266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418661540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604305830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09834179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71" t="-10465" r="-969903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7403060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71" t="-111765" r="-969903" b="-3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415764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03512" y="4847964"/>
                <a:ext cx="28083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=0.1149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4847964"/>
                <a:ext cx="280831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19938" y="4847964"/>
            <a:ext cx="363494" cy="381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93357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/>
              <p:nvPr/>
            </p:nvSpPr>
            <p:spPr>
              <a:xfrm>
                <a:off x="407368" y="289679"/>
                <a:ext cx="11377264" cy="41549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The table from the large data set shows the daily maximum gust,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err="1"/>
                  <a:t>kn</a:t>
                </a:r>
                <a:r>
                  <a:rPr lang="en-GB" sz="2400" dirty="0"/>
                  <a:t>, and the daily maximum relative humidity,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%, in </a:t>
                </a:r>
                <a:r>
                  <a:rPr lang="en-GB" sz="2400" dirty="0" err="1"/>
                  <a:t>Leeming</a:t>
                </a:r>
                <a:r>
                  <a:rPr lang="en-GB" sz="2400" dirty="0"/>
                  <a:t> for a sample of eight days in May 2015.</a:t>
                </a:r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endParaRPr lang="en-GB" sz="2400" dirty="0"/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Find the product moment correlation coefficient for this data.</a:t>
                </a:r>
              </a:p>
              <a:p>
                <a:pPr marL="342900" indent="-342900">
                  <a:buAutoNum type="alphaLcPeriod"/>
                </a:pPr>
                <a:endParaRPr lang="en-GB" sz="2400" dirty="0"/>
              </a:p>
              <a:p>
                <a:pPr marL="342900" indent="-342900">
                  <a:buAutoNum type="alphaLcPeriod"/>
                </a:pPr>
                <a:r>
                  <a:rPr lang="en-GB" sz="2400" dirty="0"/>
                  <a:t>Test, at the 10% level of significance, whether there is evidence of a positive correlation between daily maximum gust and daily maximum relative humidity. </a:t>
                </a:r>
              </a:p>
              <a:p>
                <a:r>
                  <a:rPr lang="en-GB" sz="2400" dirty="0"/>
                  <a:t>       State your hypotheses clearly.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5EE5F78-CB01-4A35-A3A3-0DC5792546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89679"/>
                <a:ext cx="11377264" cy="41549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/>
            </p:nvGraphicFramePr>
            <p:xfrm>
              <a:off x="2423592" y="1268760"/>
              <a:ext cx="6696741" cy="10363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26509">
                      <a:extLst>
                        <a:ext uri="{9D8B030D-6E8A-4147-A177-3AD203B41FA5}">
                          <a16:colId xmlns:a16="http://schemas.microsoft.com/office/drawing/2014/main" val="3026705319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53457487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1486938142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57539181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76212014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49074266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418661540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604305830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098341791"/>
                        </a:ext>
                      </a:extLst>
                    </a:gridCol>
                  </a:tblGrid>
                  <a:tr h="159792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GB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74030608"/>
                      </a:ext>
                    </a:extLst>
                  </a:tr>
                  <a:tr h="173504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GB" sz="2800" b="1" i="1" smtClean="0">
                                    <a:latin typeface="Cambria Math" panose="02040503050406030204" pitchFamily="18" charset="0"/>
                                  </a:rPr>
                                  <m:t>𝒚</m:t>
                                </m:r>
                              </m:oMath>
                            </m:oMathPara>
                          </a14:m>
                          <a:endParaRPr lang="en-GB" sz="2800" b="1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415764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76446659"/>
                  </p:ext>
                </p:extLst>
              </p:nvPr>
            </p:nvGraphicFramePr>
            <p:xfrm>
              <a:off x="2423592" y="1268760"/>
              <a:ext cx="6696741" cy="1036320"/>
            </p:xfrm>
            <a:graphic>
              <a:graphicData uri="http://schemas.openxmlformats.org/drawingml/2006/table">
                <a:tbl>
                  <a:tblPr bandRow="1">
                    <a:tableStyleId>{5C22544A-7EE6-4342-B048-85BDC9FD1C3A}</a:tableStyleId>
                  </a:tblPr>
                  <a:tblGrid>
                    <a:gridCol w="626509">
                      <a:extLst>
                        <a:ext uri="{9D8B030D-6E8A-4147-A177-3AD203B41FA5}">
                          <a16:colId xmlns:a16="http://schemas.microsoft.com/office/drawing/2014/main" val="3026705319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53457487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1486938142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57539181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976212014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49074266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4186615401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604305830"/>
                        </a:ext>
                      </a:extLst>
                    </a:gridCol>
                    <a:gridCol w="758779">
                      <a:extLst>
                        <a:ext uri="{9D8B030D-6E8A-4147-A177-3AD203B41FA5}">
                          <a16:colId xmlns:a16="http://schemas.microsoft.com/office/drawing/2014/main" val="2098341791"/>
                        </a:ext>
                      </a:extLst>
                    </a:gridCol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71" t="-10465" r="-969903" b="-1313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37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17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21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74030608"/>
                      </a:ext>
                    </a:extLst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71" t="-111765" r="-969903" b="-3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94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87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GB" sz="2800" dirty="0"/>
                            <a:t>86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14157648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007768" y="5650669"/>
                <a:ext cx="806489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2400" dirty="0"/>
                  <a:t>Accept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400" dirty="0"/>
                  <a:t>.</a:t>
                </a:r>
              </a:p>
              <a:p>
                <a:pPr algn="ctr"/>
                <a:r>
                  <a:rPr lang="en-GB" sz="2400" dirty="0"/>
                  <a:t>Not sufficient evidence, of a positive correlation between the daily maximum gust and the daily maximum relative humidity.</a:t>
                </a: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5650669"/>
                <a:ext cx="8064896" cy="1200329"/>
              </a:xfrm>
              <a:prstGeom prst="rect">
                <a:avLst/>
              </a:prstGeom>
              <a:blipFill>
                <a:blip r:embed="rId4"/>
                <a:stretch>
                  <a:fillRect t="-4061" r="-76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7169FF39-3EEE-8DC3-26C9-DFDB63C6D681}"/>
              </a:ext>
            </a:extLst>
          </p:cNvPr>
          <p:cNvSpPr/>
          <p:nvPr/>
        </p:nvSpPr>
        <p:spPr>
          <a:xfrm>
            <a:off x="623392" y="4869160"/>
            <a:ext cx="363494" cy="3812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15B091-BAFB-090F-8CDD-809DCA2C669D}"/>
                  </a:ext>
                </a:extLst>
              </p:cNvPr>
              <p:cNvSpPr txBox="1"/>
              <p:nvPr/>
            </p:nvSpPr>
            <p:spPr>
              <a:xfrm>
                <a:off x="1343472" y="4823579"/>
                <a:ext cx="237626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𝐻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𝜌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𝐻</m:t>
                          </m:r>
                        </m:e>
                        <m:sub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𝜌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&gt;0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15B091-BAFB-090F-8CDD-809DCA2C66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4823579"/>
                <a:ext cx="2376264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F74968-7C4E-F687-C39C-BD7F265BA4AC}"/>
                  </a:ext>
                </a:extLst>
              </p:cNvPr>
              <p:cNvSpPr txBox="1"/>
              <p:nvPr/>
            </p:nvSpPr>
            <p:spPr>
              <a:xfrm>
                <a:off x="4476506" y="4459613"/>
                <a:ext cx="70608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lang="en-GB" sz="2400" dirty="0">
                    <a:solidFill>
                      <a:prstClr val="black"/>
                    </a:solidFill>
                  </a:rPr>
                  <a:t>Sample size = 8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Critical value at 10% significant level </a:t>
                </a: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=0.5067</m:t>
                    </m:r>
                  </m:oMath>
                </a14:m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0.1149&lt;0.5067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F74968-7C4E-F687-C39C-BD7F265BA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6506" y="4459613"/>
                <a:ext cx="7060815" cy="1200329"/>
              </a:xfrm>
              <a:prstGeom prst="rect">
                <a:avLst/>
              </a:prstGeom>
              <a:blipFill>
                <a:blip r:embed="rId6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411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15480" y="77042"/>
            <a:ext cx="91428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English and Maths results are </a:t>
            </a:r>
          </a:p>
          <a:p>
            <a:pPr algn="ctr"/>
            <a:r>
              <a:rPr lang="en-GB" sz="4400" dirty="0"/>
              <a:t>independently randomly generated.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64152" y="2564904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dirty="0">
                <a:solidFill>
                  <a:prstClr val="black"/>
                </a:solidFill>
              </a:rPr>
              <a:t>PMCC </a:t>
            </a:r>
          </a:p>
          <a:p>
            <a:pPr lvl="0" algn="ctr"/>
            <a:r>
              <a:rPr lang="en-GB" sz="3600" dirty="0">
                <a:solidFill>
                  <a:prstClr val="black"/>
                </a:solidFill>
              </a:rPr>
              <a:t>for this data set is </a:t>
            </a:r>
            <a:r>
              <a:rPr lang="en-GB" sz="4800" b="1" dirty="0">
                <a:solidFill>
                  <a:prstClr val="black"/>
                </a:solidFill>
              </a:rPr>
              <a:t>0.219</a:t>
            </a:r>
            <a:endParaRPr lang="en-GB" sz="4800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4564" y="5391554"/>
            <a:ext cx="110892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PMCC did you except to get for this data set?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4342"/>
          <a:stretch/>
        </p:blipFill>
        <p:spPr>
          <a:xfrm>
            <a:off x="1598967" y="1580738"/>
            <a:ext cx="5338014" cy="37536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69712" y="6021777"/>
            <a:ext cx="11558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b="1" dirty="0">
                <a:solidFill>
                  <a:prstClr val="black"/>
                </a:solidFill>
              </a:rPr>
              <a:t>PMCC = 0 because the data was randomly generated.</a:t>
            </a:r>
          </a:p>
        </p:txBody>
      </p:sp>
    </p:spTree>
    <p:extLst>
      <p:ext uri="{BB962C8B-B14F-4D97-AF65-F5344CB8AC3E}">
        <p14:creationId xmlns:p14="http://schemas.microsoft.com/office/powerpoint/2010/main" val="73461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073982" y="386515"/>
            <a:ext cx="1004403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spc="-300" dirty="0"/>
              <a:t>Hypothesis Testing for Correlation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246346" y="1792195"/>
                <a:ext cx="984655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A natural question you may ask is, </a:t>
                </a:r>
              </a:p>
              <a:p>
                <a:pPr algn="ctr"/>
                <a:r>
                  <a:rPr lang="en-GB" sz="4800" dirty="0"/>
                  <a:t>“</a:t>
                </a:r>
                <a:r>
                  <a:rPr lang="en-GB" sz="4800" b="1" dirty="0"/>
                  <a:t>is the PMCC of </a:t>
                </a:r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𝟐𝟏𝟗</m:t>
                    </m:r>
                  </m:oMath>
                </a14:m>
                <a:r>
                  <a:rPr lang="en-GB" sz="4800" b="1" dirty="0"/>
                  <a:t> </a:t>
                </a:r>
              </a:p>
              <a:p>
                <a:pPr algn="ctr"/>
                <a:r>
                  <a:rPr lang="en-GB" sz="4800" b="1" dirty="0"/>
                  <a:t>a true reflection of the correlation </a:t>
                </a:r>
              </a:p>
              <a:p>
                <a:pPr algn="ctr"/>
                <a:r>
                  <a:rPr lang="en-GB" sz="4800" b="1" dirty="0"/>
                  <a:t>or has it occurred by chance?”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6346" y="1792195"/>
                <a:ext cx="9846554" cy="3046988"/>
              </a:xfrm>
              <a:prstGeom prst="rect">
                <a:avLst/>
              </a:prstGeom>
              <a:blipFill>
                <a:blip r:embed="rId2"/>
                <a:stretch>
                  <a:fillRect t="-4400" b="-9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453099" y="5301208"/>
            <a:ext cx="9433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This sounds like a Hypothesis Test!</a:t>
            </a:r>
          </a:p>
        </p:txBody>
      </p:sp>
    </p:spTree>
    <p:extLst>
      <p:ext uri="{BB962C8B-B14F-4D97-AF65-F5344CB8AC3E}">
        <p14:creationId xmlns:p14="http://schemas.microsoft.com/office/powerpoint/2010/main" val="250571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844129"/>
            <a:ext cx="58585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Step 1) </a:t>
            </a:r>
            <a:r>
              <a:rPr lang="en-GB" sz="4000" dirty="0"/>
              <a:t>Write a hypothesis: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51384" y="2941201"/>
                <a:ext cx="280831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941201"/>
                <a:ext cx="280831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371222" y="2901227"/>
                <a:ext cx="278244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222" y="2901227"/>
                <a:ext cx="2782442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8616280" y="2901227"/>
                <a:ext cx="266429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280" y="2901227"/>
                <a:ext cx="2664296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428991" y="4485739"/>
                <a:ext cx="386680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𝑁𝑜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𝑐𝑜𝑟𝑟𝑒𝑙𝑎𝑡𝑜𝑛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𝑃𝑜𝑠𝑖𝑡𝑣𝑒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𝑐𝑜𝑟𝑟𝑒𝑙𝑎𝑡𝑖𝑜𝑛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991" y="4485739"/>
                <a:ext cx="3866809" cy="830997"/>
              </a:xfrm>
              <a:prstGeom prst="rect">
                <a:avLst/>
              </a:prstGeom>
              <a:blipFill>
                <a:blip r:embed="rId5"/>
                <a:stretch>
                  <a:fillRect l="-3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4295800" y="4480664"/>
                <a:ext cx="367240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𝑁𝑜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𝑐𝑜𝑟𝑟𝑒𝑙𝑎𝑡𝑜𝑛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𝑁𝑒𝑔𝑎𝑡𝑖𝑣𝑒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𝑐𝑜𝑟𝑟𝑒𝑙𝑎𝑡𝑖𝑜𝑛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480664"/>
                <a:ext cx="3672408" cy="830997"/>
              </a:xfrm>
              <a:prstGeom prst="rect">
                <a:avLst/>
              </a:prstGeom>
              <a:blipFill>
                <a:blip r:embed="rId6"/>
                <a:stretch>
                  <a:fillRect l="-498" b="-955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544272" y="4480664"/>
                <a:ext cx="3456384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𝑁𝑜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𝑐𝑜𝑟𝑟𝑒𝑙𝑎𝑡𝑜𝑛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𝑇h𝑒𝑟𝑒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𝑐𝑜𝑟𝑟𝑒𝑙𝑎𝑡𝑖𝑜𝑛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4480664"/>
                <a:ext cx="3456384" cy="830997"/>
              </a:xfrm>
              <a:prstGeom prst="rect">
                <a:avLst/>
              </a:prstGeom>
              <a:blipFill>
                <a:blip r:embed="rId7"/>
                <a:stretch>
                  <a:fillRect l="-529" b="-7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32">
            <a:extLst>
              <a:ext uri="{FF2B5EF4-FFF2-40B4-BE49-F238E27FC236}">
                <a16:creationId xmlns:a16="http://schemas.microsoft.com/office/drawing/2014/main" id="{7D60C1DA-A8F6-8105-398B-3BE0864DDC80}"/>
              </a:ext>
            </a:extLst>
          </p:cNvPr>
          <p:cNvSpPr txBox="1"/>
          <p:nvPr/>
        </p:nvSpPr>
        <p:spPr>
          <a:xfrm>
            <a:off x="1073982" y="358059"/>
            <a:ext cx="1004403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spc="-300" dirty="0"/>
              <a:t>Hypothesis Testing for Correlation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A5F2D52-0487-2815-7D80-1813C64024D6}"/>
                  </a:ext>
                </a:extLst>
              </p:cNvPr>
              <p:cNvSpPr txBox="1"/>
              <p:nvPr/>
            </p:nvSpPr>
            <p:spPr>
              <a:xfrm>
                <a:off x="429698" y="5704800"/>
                <a:ext cx="11178702" cy="892552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600" i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en-GB" sz="2600" dirty="0">
                    <a:solidFill>
                      <a:schemeClr val="bg1"/>
                    </a:solidFill>
                  </a:rPr>
                  <a:t> denotes the PMCC for a sample, </a:t>
                </a:r>
                <a14:m>
                  <m:oMath xmlns:m="http://schemas.openxmlformats.org/officeDocument/2006/math">
                    <m:r>
                      <a:rPr lang="en-GB" sz="26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GB" sz="2600" dirty="0">
                    <a:solidFill>
                      <a:schemeClr val="bg1"/>
                    </a:solidFill>
                  </a:rPr>
                  <a:t> denoted the PMCC for a whole population, </a:t>
                </a:r>
              </a:p>
              <a:p>
                <a:pPr algn="ctr"/>
                <a:r>
                  <a:rPr lang="en-GB" sz="2600" dirty="0">
                    <a:solidFill>
                      <a:schemeClr val="bg1"/>
                    </a:solidFill>
                  </a:rPr>
                  <a:t>It is the Greek letter rho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A5F2D52-0487-2815-7D80-1813C64024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98" y="5704800"/>
                <a:ext cx="11178702" cy="892552"/>
              </a:xfrm>
              <a:prstGeom prst="rect">
                <a:avLst/>
              </a:prstGeom>
              <a:blipFill>
                <a:blip r:embed="rId8"/>
                <a:stretch>
                  <a:fillRect t="-6849" b="-171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908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DDC080-85A1-1E35-E41E-0B3685194C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70" t="14516" r="33200" b="78674"/>
          <a:stretch/>
        </p:blipFill>
        <p:spPr>
          <a:xfrm>
            <a:off x="47328" y="85504"/>
            <a:ext cx="9087365" cy="1296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5B3E2D-86A7-2274-DE45-FEE371C80C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7274" r="7058" b="530"/>
          <a:stretch/>
        </p:blipFill>
        <p:spPr>
          <a:xfrm>
            <a:off x="4007768" y="6508245"/>
            <a:ext cx="8064896" cy="2880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F550A5-AE10-5546-362D-2A21AF6F22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158" b="1252"/>
          <a:stretch/>
        </p:blipFill>
        <p:spPr>
          <a:xfrm>
            <a:off x="5807968" y="1102668"/>
            <a:ext cx="5328592" cy="54055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B7E979-3A98-46E9-12D8-406F3677AD26}"/>
              </a:ext>
            </a:extLst>
          </p:cNvPr>
          <p:cNvSpPr txBox="1"/>
          <p:nvPr/>
        </p:nvSpPr>
        <p:spPr>
          <a:xfrm>
            <a:off x="407368" y="2420888"/>
            <a:ext cx="51125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This can be found </a:t>
            </a:r>
          </a:p>
          <a:p>
            <a:pPr algn="ctr"/>
            <a:r>
              <a:rPr lang="en-GB" sz="4400" dirty="0"/>
              <a:t>towards the back of </a:t>
            </a:r>
          </a:p>
          <a:p>
            <a:pPr algn="ctr"/>
            <a:r>
              <a:rPr lang="en-GB" sz="4400" dirty="0"/>
              <a:t>the formula book. </a:t>
            </a:r>
          </a:p>
        </p:txBody>
      </p:sp>
    </p:spTree>
    <p:extLst>
      <p:ext uri="{BB962C8B-B14F-4D97-AF65-F5344CB8AC3E}">
        <p14:creationId xmlns:p14="http://schemas.microsoft.com/office/powerpoint/2010/main" val="2688951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83A1DF-F35D-89C7-99AC-089B3F8076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158" b="1252"/>
          <a:stretch/>
        </p:blipFill>
        <p:spPr>
          <a:xfrm>
            <a:off x="2135560" y="-4071"/>
            <a:ext cx="7344816" cy="679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93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07368" y="332656"/>
            <a:ext cx="1152128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00" b="1" dirty="0"/>
              <a:t>Step 2) </a:t>
            </a:r>
            <a:r>
              <a:rPr lang="en-GB" sz="3800" dirty="0"/>
              <a:t>Use a PMCC table to identify the minimum value needed to make the correlation statistically significant: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0676" y="1627053"/>
            <a:ext cx="107906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If </a:t>
            </a:r>
            <a:r>
              <a:rPr lang="en-GB" sz="4000" b="1" dirty="0">
                <a:solidFill>
                  <a:srgbClr val="FF0000"/>
                </a:solidFill>
              </a:rPr>
              <a:t>significant level</a:t>
            </a:r>
            <a:r>
              <a:rPr lang="en-GB" sz="4000" dirty="0"/>
              <a:t> is </a:t>
            </a:r>
            <a:r>
              <a:rPr lang="en-GB" sz="4000" b="1" dirty="0">
                <a:solidFill>
                  <a:srgbClr val="FF0000"/>
                </a:solidFill>
              </a:rPr>
              <a:t>5% </a:t>
            </a:r>
            <a:r>
              <a:rPr lang="en-GB" sz="4000" dirty="0"/>
              <a:t>and the </a:t>
            </a:r>
            <a:r>
              <a:rPr lang="en-GB" sz="4000" b="1" dirty="0">
                <a:solidFill>
                  <a:srgbClr val="FF0000"/>
                </a:solidFill>
              </a:rPr>
              <a:t>sample size </a:t>
            </a:r>
            <a:r>
              <a:rPr lang="en-GB" sz="4000" dirty="0"/>
              <a:t>is </a:t>
            </a:r>
            <a:r>
              <a:rPr lang="en-GB" sz="4000" b="1" dirty="0">
                <a:solidFill>
                  <a:srgbClr val="FF0000"/>
                </a:solidFill>
              </a:rPr>
              <a:t>10</a:t>
            </a:r>
            <a:r>
              <a:rPr lang="en-GB" sz="4000" dirty="0"/>
              <a:t>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E3C397-37F4-B0A4-14CD-967B9FEEA90A}"/>
              </a:ext>
            </a:extLst>
          </p:cNvPr>
          <p:cNvGrpSpPr/>
          <p:nvPr/>
        </p:nvGrpSpPr>
        <p:grpSpPr>
          <a:xfrm>
            <a:off x="2279576" y="2492896"/>
            <a:ext cx="6984776" cy="4149070"/>
            <a:chOff x="2063553" y="3882713"/>
            <a:chExt cx="4242097" cy="2759253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0" t="31980" r="33572"/>
            <a:stretch/>
          </p:blipFill>
          <p:spPr bwMode="auto">
            <a:xfrm>
              <a:off x="2063553" y="3882713"/>
              <a:ext cx="4242097" cy="2759253"/>
            </a:xfrm>
            <a:prstGeom prst="rect">
              <a:avLst/>
            </a:prstGeom>
            <a:no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Oval 16"/>
            <p:cNvSpPr/>
            <p:nvPr/>
          </p:nvSpPr>
          <p:spPr>
            <a:xfrm>
              <a:off x="5729386" y="5609715"/>
              <a:ext cx="360040" cy="30547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/>
            <p:cNvSpPr/>
            <p:nvPr/>
          </p:nvSpPr>
          <p:spPr>
            <a:xfrm>
              <a:off x="2849066" y="5609713"/>
              <a:ext cx="648072" cy="3054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/>
            <p:cNvSpPr/>
            <p:nvPr/>
          </p:nvSpPr>
          <p:spPr>
            <a:xfrm>
              <a:off x="2921074" y="4254182"/>
              <a:ext cx="432048" cy="29285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4" name="Straight Arrow Connector 23"/>
            <p:cNvCxnSpPr>
              <a:stCxn id="23" idx="4"/>
              <a:endCxn id="18" idx="0"/>
            </p:cNvCxnSpPr>
            <p:nvPr/>
          </p:nvCxnSpPr>
          <p:spPr>
            <a:xfrm>
              <a:off x="3137098" y="4547039"/>
              <a:ext cx="36004" cy="106267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3497138" y="5771173"/>
              <a:ext cx="2232248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047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362369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Step 3) </a:t>
            </a:r>
            <a:r>
              <a:rPr lang="en-GB" sz="4000" dirty="0"/>
              <a:t>Accept or reject your hypothesis: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902648" y="1412776"/>
                <a:ext cx="259228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2648" y="1412776"/>
                <a:ext cx="2592288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830640" y="3068960"/>
                <a:ext cx="259228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&lt;0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640" y="3068960"/>
                <a:ext cx="2592288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830640" y="4975236"/>
                <a:ext cx="2592288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𝜌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640" y="4975236"/>
                <a:ext cx="2592288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4688605" y="1607896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Table PMCC: </a:t>
            </a:r>
            <a:r>
              <a:rPr lang="en-GB" sz="2800" b="1" dirty="0"/>
              <a:t>0.35</a:t>
            </a:r>
            <a:r>
              <a:rPr lang="en-GB" sz="2800" dirty="0"/>
              <a:t>     </a:t>
            </a:r>
          </a:p>
          <a:p>
            <a:pPr algn="ctr"/>
            <a:r>
              <a:rPr lang="en-GB" sz="2800" dirty="0"/>
              <a:t>Sample PMCC: </a:t>
            </a:r>
            <a:r>
              <a:rPr lang="en-GB" sz="2800" b="1" dirty="0"/>
              <a:t>0.25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24362" y="3235065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Table PMCC: -</a:t>
            </a:r>
            <a:r>
              <a:rPr lang="en-GB" sz="2800" b="1" dirty="0"/>
              <a:t>0.5</a:t>
            </a:r>
            <a:r>
              <a:rPr lang="en-GB" sz="2800" dirty="0"/>
              <a:t>     </a:t>
            </a:r>
          </a:p>
          <a:p>
            <a:pPr algn="ctr"/>
            <a:r>
              <a:rPr lang="en-GB" sz="2800" dirty="0"/>
              <a:t>Sample PMCC: </a:t>
            </a:r>
            <a:r>
              <a:rPr lang="en-GB" sz="2800" b="1" dirty="0"/>
              <a:t>-0.7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05081" y="5157711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Table PMCC: </a:t>
            </a:r>
            <a:r>
              <a:rPr lang="en-GB" sz="2800" b="1" dirty="0"/>
              <a:t>0.4</a:t>
            </a:r>
            <a:r>
              <a:rPr lang="en-GB" sz="2800" dirty="0"/>
              <a:t>     </a:t>
            </a:r>
          </a:p>
          <a:p>
            <a:pPr algn="ctr"/>
            <a:r>
              <a:rPr lang="en-GB" sz="2800" dirty="0"/>
              <a:t>Sample PMCC: </a:t>
            </a:r>
            <a:r>
              <a:rPr lang="en-GB" sz="2800" b="1" dirty="0"/>
              <a:t>0.5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256239" y="1823338"/>
                <a:ext cx="208823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Accept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GB" sz="2800" baseline="-25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6239" y="1823338"/>
                <a:ext cx="2088232" cy="523220"/>
              </a:xfrm>
              <a:prstGeom prst="rect">
                <a:avLst/>
              </a:prstGeom>
              <a:blipFill>
                <a:blip r:embed="rId5"/>
                <a:stretch>
                  <a:fillRect t="-10465" b="-325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250554" y="3250367"/>
                <a:ext cx="208823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Reject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/>
                  <a:t> </a:t>
                </a:r>
              </a:p>
              <a:p>
                <a:pPr algn="ctr"/>
                <a:r>
                  <a:rPr lang="en-GB" sz="2800" dirty="0"/>
                  <a:t>Accept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GB" sz="2800" baseline="-25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554" y="3250367"/>
                <a:ext cx="2088232" cy="954107"/>
              </a:xfrm>
              <a:prstGeom prst="rect">
                <a:avLst/>
              </a:prstGeom>
              <a:blipFill>
                <a:blip r:embed="rId6"/>
                <a:stretch>
                  <a:fillRect t="-5732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250554" y="5157193"/>
                <a:ext cx="208823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Reject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GB" sz="2800" dirty="0"/>
                  <a:t> </a:t>
                </a:r>
              </a:p>
              <a:p>
                <a:pPr algn="ctr"/>
                <a:r>
                  <a:rPr lang="en-GB" sz="2800" dirty="0"/>
                  <a:t>Accept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GB" sz="2800" baseline="-25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554" y="5157193"/>
                <a:ext cx="2088232" cy="954107"/>
              </a:xfrm>
              <a:prstGeom prst="rect">
                <a:avLst/>
              </a:prstGeom>
              <a:blipFill>
                <a:blip r:embed="rId7"/>
                <a:stretch>
                  <a:fillRect t="-6369" b="-171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91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2">
            <a:extLst>
              <a:ext uri="{FF2B5EF4-FFF2-40B4-BE49-F238E27FC236}">
                <a16:creationId xmlns:a16="http://schemas.microsoft.com/office/drawing/2014/main" id="{460AF664-1BFB-9673-BC4E-B7558A43F114}"/>
              </a:ext>
            </a:extLst>
          </p:cNvPr>
          <p:cNvSpPr txBox="1"/>
          <p:nvPr/>
        </p:nvSpPr>
        <p:spPr>
          <a:xfrm>
            <a:off x="551384" y="2276872"/>
            <a:ext cx="11233248" cy="193899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6000" dirty="0"/>
              <a:t>Hypothesis Testing for Correlation </a:t>
            </a:r>
          </a:p>
          <a:p>
            <a:pPr algn="ctr"/>
            <a:r>
              <a:rPr lang="en-GB" sz="6000" b="1" dirty="0">
                <a:latin typeface="+mj-lt"/>
              </a:rPr>
              <a:t>Two-Tailed Test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696494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28598</TotalTime>
  <Words>691</Words>
  <Application>Microsoft Office PowerPoint</Application>
  <PresentationFormat>Widescreen</PresentationFormat>
  <Paragraphs>131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1127</cp:revision>
  <dcterms:created xsi:type="dcterms:W3CDTF">2013-02-28T07:36:55Z</dcterms:created>
  <dcterms:modified xsi:type="dcterms:W3CDTF">2025-06-09T05:09:33Z</dcterms:modified>
</cp:coreProperties>
</file>