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E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90" autoAdjust="0"/>
    <p:restoredTop sz="94660"/>
  </p:normalViewPr>
  <p:slideViewPr>
    <p:cSldViewPr snapToGrid="0">
      <p:cViewPr varScale="1">
        <p:scale>
          <a:sx n="87" d="100"/>
          <a:sy n="87" d="100"/>
        </p:scale>
        <p:origin x="42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428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619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802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265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900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121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2356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78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881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424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304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221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KMT | Diagnostic Ques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76" y="787940"/>
            <a:ext cx="4859357" cy="494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69233" y="934400"/>
            <a:ext cx="5736057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 smtClean="0">
                <a:solidFill>
                  <a:srgbClr val="009E47"/>
                </a:solidFill>
              </a:rPr>
              <a:t>Intermediate Challenge 4</a:t>
            </a:r>
          </a:p>
          <a:p>
            <a:pPr algn="ctr"/>
            <a:endParaRPr lang="en-GB" sz="4000" b="1" dirty="0">
              <a:solidFill>
                <a:srgbClr val="FFC000"/>
              </a:solidFill>
            </a:endParaRPr>
          </a:p>
          <a:p>
            <a:pPr algn="ctr"/>
            <a:r>
              <a:rPr lang="en-GB" sz="9600" b="1" smtClean="0">
                <a:solidFill>
                  <a:srgbClr val="009E47"/>
                </a:solidFill>
              </a:rPr>
              <a:t>GOLD</a:t>
            </a:r>
            <a:endParaRPr lang="en-GB" sz="9600" b="1" dirty="0">
              <a:solidFill>
                <a:srgbClr val="009E47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094" y="68094"/>
            <a:ext cx="12052570" cy="6721813"/>
          </a:xfrm>
          <a:prstGeom prst="rect">
            <a:avLst/>
          </a:prstGeom>
          <a:noFill/>
          <a:ln w="139700">
            <a:solidFill>
              <a:srgbClr val="009E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19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Q1.</a:t>
            </a:r>
            <a:endParaRPr lang="en-GB" sz="60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0733" y="0"/>
            <a:ext cx="9144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222389" y="2948378"/>
            <a:ext cx="1206861" cy="671122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2232159" y="3730037"/>
            <a:ext cx="74922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B050"/>
                </a:solidFill>
                <a:latin typeface="robotolight"/>
              </a:rPr>
              <a:t>Clockwise </a:t>
            </a:r>
            <a:r>
              <a:rPr lang="en-US" sz="3200" b="1" dirty="0">
                <a:solidFill>
                  <a:srgbClr val="00B050"/>
                </a:solidFill>
                <a:latin typeface="robotolight"/>
              </a:rPr>
              <a:t>order the numbers are </a:t>
            </a:r>
            <a:endParaRPr lang="en-US" sz="3200" b="1" dirty="0" smtClean="0">
              <a:solidFill>
                <a:srgbClr val="00B050"/>
              </a:solidFill>
              <a:latin typeface="robotolight"/>
            </a:endParaRPr>
          </a:p>
          <a:p>
            <a:pPr algn="ctr"/>
            <a:r>
              <a:rPr lang="en-US" sz="3200" b="1" dirty="0" smtClean="0">
                <a:solidFill>
                  <a:srgbClr val="00B050"/>
                </a:solidFill>
                <a:latin typeface="robotolight"/>
              </a:rPr>
              <a:t>12</a:t>
            </a:r>
            <a:r>
              <a:rPr lang="en-US" sz="3200" b="1" dirty="0">
                <a:solidFill>
                  <a:srgbClr val="00B050"/>
                </a:solidFill>
                <a:latin typeface="robotolight"/>
              </a:rPr>
              <a:t>, 9, 6, 4, 11, 10, 5, 1, 2, 8, 7 and 3.</a:t>
            </a:r>
            <a:endParaRPr lang="en-GB" sz="32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73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Q2.</a:t>
            </a:r>
            <a:endParaRPr lang="en-GB" sz="6000" b="1" dirty="0"/>
          </a:p>
        </p:txBody>
      </p:sp>
      <p:pic>
        <p:nvPicPr>
          <p:cNvPr id="1026" name="Picture 2" descr="https://images.diagnosticquestions.com/uploads/questions/50681961-5ae8-478e-a233-ace63648673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375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2143126" y="3035031"/>
            <a:ext cx="1609724" cy="651144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754368" y="3801217"/>
                <a:ext cx="8944951" cy="10379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800" b="1" dirty="0" smtClean="0">
                    <a:solidFill>
                      <a:srgbClr val="00B050"/>
                    </a:solidFill>
                  </a:rPr>
                  <a:t>4 x 3 = 12 and 16 x 9 = 144 so 4 x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28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e>
                    </m:rad>
                  </m:oMath>
                </a14:m>
                <a:r>
                  <a:rPr lang="en-US" sz="2800" b="1" dirty="0" smtClean="0">
                    <a:solidFill>
                      <a:srgbClr val="00B050"/>
                    </a:solidFill>
                  </a:rPr>
                  <a:t> x </a:t>
                </a:r>
                <a:r>
                  <a:rPr lang="en-US" sz="2800" b="1" dirty="0">
                    <a:solidFill>
                      <a:srgbClr val="00B050"/>
                    </a:solidFill>
                  </a:rPr>
                  <a:t>3 x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28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e>
                    </m:rad>
                  </m:oMath>
                </a14:m>
                <a:r>
                  <a:rPr lang="en-US" sz="2800" b="1" dirty="0" smtClean="0">
                    <a:solidFill>
                      <a:srgbClr val="00B050"/>
                    </a:solidFill>
                  </a:rPr>
                  <a:t> = </a:t>
                </a:r>
                <a:r>
                  <a:rPr lang="en-US" sz="2800" b="1" dirty="0">
                    <a:solidFill>
                      <a:srgbClr val="00B050"/>
                    </a:solidFill>
                  </a:rPr>
                  <a:t>144. </a:t>
                </a:r>
                <a:endParaRPr lang="en-US" sz="2800" b="1" dirty="0" smtClean="0">
                  <a:solidFill>
                    <a:srgbClr val="00B050"/>
                  </a:solidFill>
                </a:endParaRPr>
              </a:p>
              <a:p>
                <a:pPr algn="ctr"/>
                <a:r>
                  <a:rPr lang="en-US" sz="2800" b="1" dirty="0" smtClean="0">
                    <a:solidFill>
                      <a:srgbClr val="00B050"/>
                    </a:solidFill>
                  </a:rPr>
                  <a:t>This </a:t>
                </a:r>
                <a:r>
                  <a:rPr lang="en-US" sz="2800" b="1" dirty="0">
                    <a:solidFill>
                      <a:srgbClr val="00B050"/>
                    </a:solidFill>
                  </a:rPr>
                  <a:t>means the ratio is </a:t>
                </a:r>
                <a:r>
                  <a:rPr lang="en-US" sz="2800" b="1" dirty="0" smtClean="0">
                    <a:solidFill>
                      <a:srgbClr val="00B050"/>
                    </a:solidFill>
                  </a:rPr>
                  <a:t>16:4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28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e>
                    </m:rad>
                    <m:r>
                      <a:rPr lang="en-US" sz="2800" b="1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b="1" dirty="0">
                    <a:solidFill>
                      <a:srgbClr val="00B050"/>
                    </a:solidFill>
                  </a:rPr>
                  <a:t>which simplifies to 2 </a:t>
                </a:r>
                <a:r>
                  <a:rPr lang="en-US" sz="2800" b="1" dirty="0" smtClean="0">
                    <a:solidFill>
                      <a:srgbClr val="00B050"/>
                    </a:solidFill>
                  </a:rPr>
                  <a:t>: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28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</m:rad>
                  </m:oMath>
                </a14:m>
                <a:endParaRPr lang="en-GB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4368" y="3801217"/>
                <a:ext cx="8944951" cy="1037976"/>
              </a:xfrm>
              <a:prstGeom prst="rect">
                <a:avLst/>
              </a:prstGeom>
              <a:blipFill>
                <a:blip r:embed="rId3"/>
                <a:stretch>
                  <a:fillRect t="-1765" b="-164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69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Q3.</a:t>
            </a:r>
            <a:endParaRPr lang="en-GB" sz="6000" b="1" dirty="0"/>
          </a:p>
        </p:txBody>
      </p:sp>
      <p:pic>
        <p:nvPicPr>
          <p:cNvPr id="2050" name="Picture 2" descr="https://images.diagnosticquestions.com/uploads/questions/31138071-54d5-42cd-ac45-d8361060523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0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6427313" y="3500381"/>
            <a:ext cx="2015413" cy="566794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2095271" y="4067175"/>
            <a:ext cx="826975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  <a:latin typeface="robotolight"/>
              </a:rPr>
              <a:t>5b(</a:t>
            </a:r>
            <a:r>
              <a:rPr lang="en-US" sz="2000" b="1" dirty="0" err="1">
                <a:solidFill>
                  <a:srgbClr val="00B050"/>
                </a:solidFill>
                <a:latin typeface="robotolight"/>
              </a:rPr>
              <a:t>l+b</a:t>
            </a:r>
            <a:r>
              <a:rPr lang="en-US" sz="2000" b="1" dirty="0">
                <a:solidFill>
                  <a:srgbClr val="00B050"/>
                </a:solidFill>
                <a:latin typeface="robotolight"/>
              </a:rPr>
              <a:t>) = 9(</a:t>
            </a:r>
            <a:r>
              <a:rPr lang="en-US" sz="2000" b="1" dirty="0" err="1">
                <a:solidFill>
                  <a:srgbClr val="00B050"/>
                </a:solidFill>
                <a:latin typeface="robotolight"/>
              </a:rPr>
              <a:t>lb</a:t>
            </a:r>
            <a:r>
              <a:rPr lang="en-US" sz="2000" b="1" dirty="0">
                <a:solidFill>
                  <a:srgbClr val="00B050"/>
                </a:solidFill>
                <a:latin typeface="robotolight"/>
              </a:rPr>
              <a:t>) </a:t>
            </a:r>
            <a:r>
              <a:rPr lang="en-US" sz="2000" b="1" dirty="0" err="1" smtClean="0">
                <a:solidFill>
                  <a:srgbClr val="00B050"/>
                </a:solidFill>
                <a:latin typeface="robotolight"/>
              </a:rPr>
              <a:t>therfore</a:t>
            </a:r>
            <a:r>
              <a:rPr lang="en-US" sz="2000" b="1" dirty="0" smtClean="0">
                <a:solidFill>
                  <a:srgbClr val="00B050"/>
                </a:solidFill>
                <a:latin typeface="robotolight"/>
              </a:rPr>
              <a:t> </a:t>
            </a:r>
            <a:r>
              <a:rPr lang="en-US" sz="2000" b="1" dirty="0">
                <a:solidFill>
                  <a:srgbClr val="00B050"/>
                </a:solidFill>
                <a:latin typeface="robotolight"/>
              </a:rPr>
              <a:t>5b = 4l </a:t>
            </a:r>
            <a:endParaRPr lang="en-US" sz="2000" b="1" dirty="0" smtClean="0">
              <a:solidFill>
                <a:srgbClr val="00B050"/>
              </a:solidFill>
              <a:latin typeface="robotolight"/>
            </a:endParaRPr>
          </a:p>
          <a:p>
            <a:r>
              <a:rPr lang="en-US" sz="2000" b="1" dirty="0" smtClean="0">
                <a:solidFill>
                  <a:srgbClr val="00B050"/>
                </a:solidFill>
                <a:latin typeface="robotolight"/>
              </a:rPr>
              <a:t>As </a:t>
            </a:r>
            <a:r>
              <a:rPr lang="en-US" sz="2000" b="1" dirty="0">
                <a:solidFill>
                  <a:srgbClr val="00B050"/>
                </a:solidFill>
                <a:latin typeface="robotolight"/>
              </a:rPr>
              <a:t>b and l are integers possible pairs include: l=5 b=4, l=10 b=8, l=15 b=12 Using the formula 9(</a:t>
            </a:r>
            <a:r>
              <a:rPr lang="en-US" sz="2000" b="1" dirty="0" err="1">
                <a:solidFill>
                  <a:srgbClr val="00B050"/>
                </a:solidFill>
                <a:latin typeface="robotolight"/>
              </a:rPr>
              <a:t>lb</a:t>
            </a:r>
            <a:r>
              <a:rPr lang="en-US" sz="2000" b="1" dirty="0">
                <a:solidFill>
                  <a:srgbClr val="00B050"/>
                </a:solidFill>
                <a:latin typeface="robotolight"/>
              </a:rPr>
              <a:t>) to find the area, 9(15x12) = 1620</a:t>
            </a:r>
            <a:endParaRPr lang="en-GB" sz="2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49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Q4.</a:t>
            </a:r>
            <a:endParaRPr lang="en-GB" sz="6000" b="1" dirty="0"/>
          </a:p>
        </p:txBody>
      </p:sp>
      <p:pic>
        <p:nvPicPr>
          <p:cNvPr id="3074" name="Picture 2" descr="https://images.diagnosticquestions.com/uploads/questions/64e9af25-bd72-4cc1-802c-7ead4365bef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0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8120214" y="3345159"/>
            <a:ext cx="1881036" cy="597159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3191300" y="4043487"/>
                <a:ext cx="7310651" cy="14734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b="1" dirty="0" smtClean="0">
                    <a:solidFill>
                      <a:srgbClr val="00B050"/>
                    </a:solidFill>
                    <a:latin typeface="robotolight"/>
                  </a:rPr>
                  <a:t>The </a:t>
                </a:r>
                <a:r>
                  <a:rPr lang="en-US" sz="2000" b="1" dirty="0">
                    <a:solidFill>
                      <a:srgbClr val="00B050"/>
                    </a:solidFill>
                    <a:latin typeface="robotolight"/>
                  </a:rPr>
                  <a:t>top square has the side length of x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robotolight"/>
                  </a:rPr>
                  <a:t>then the area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0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20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GB" sz="20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robotolight"/>
                  </a:rPr>
                  <a:t>which </a:t>
                </a:r>
                <a:r>
                  <a:rPr lang="en-US" sz="2000" b="1" dirty="0">
                    <a:solidFill>
                      <a:srgbClr val="00B050"/>
                    </a:solidFill>
                    <a:latin typeface="robotolight"/>
                  </a:rPr>
                  <a:t>is 4/5.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robotolight"/>
                  </a:rPr>
                  <a:t>The </a:t>
                </a:r>
                <a:r>
                  <a:rPr lang="en-US" sz="2000" b="1" dirty="0">
                    <a:solidFill>
                      <a:srgbClr val="00B050"/>
                    </a:solidFill>
                    <a:latin typeface="robotolight"/>
                  </a:rPr>
                  <a:t>shaded area in the bottom one has two square with the side length of y and the area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0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GB" sz="20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en-GB" sz="20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robotolight"/>
                  </a:rPr>
                  <a:t>. </a:t>
                </a:r>
              </a:p>
              <a:p>
                <a:r>
                  <a:rPr lang="en-US" sz="2000" b="1" dirty="0" smtClean="0">
                    <a:solidFill>
                      <a:srgbClr val="00B050"/>
                    </a:solidFill>
                    <a:latin typeface="robotolight"/>
                  </a:rPr>
                  <a:t>Ratio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0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GB" sz="20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robotolight"/>
                  </a:rPr>
                  <a:t> </a:t>
                </a:r>
                <a:r>
                  <a:rPr lang="en-US" sz="2000" b="1" dirty="0">
                    <a:solidFill>
                      <a:srgbClr val="00B050"/>
                    </a:solidFill>
                    <a:latin typeface="robotolight"/>
                  </a:rPr>
                  <a:t>: 1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robotolight"/>
                  </a:rPr>
                  <a:t>which is  </a:t>
                </a:r>
                <a:r>
                  <a:rPr lang="en-US" sz="2000" b="1" dirty="0">
                    <a:solidFill>
                      <a:srgbClr val="00B050"/>
                    </a:solidFill>
                    <a:latin typeface="robotolight"/>
                  </a:rPr>
                  <a:t>4 : 5</a:t>
                </a:r>
                <a:endParaRPr lang="en-GB" sz="20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1300" y="4043487"/>
                <a:ext cx="7310651" cy="1473417"/>
              </a:xfrm>
              <a:prstGeom prst="rect">
                <a:avLst/>
              </a:prstGeom>
              <a:blipFill>
                <a:blip r:embed="rId3"/>
                <a:stretch>
                  <a:fillRect l="-917" t="-1653" r="-1501" b="-165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245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Q5.</a:t>
            </a:r>
            <a:endParaRPr lang="en-GB" sz="6000" b="1" dirty="0"/>
          </a:p>
        </p:txBody>
      </p:sp>
      <p:pic>
        <p:nvPicPr>
          <p:cNvPr id="4098" name="Picture 2" descr="https://images.diagnosticquestions.com/uploads/questions/e7890194-4073-4b61-9593-db896a32d8a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700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012768" y="2043761"/>
            <a:ext cx="1013339" cy="666346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3159456" y="2967336"/>
            <a:ext cx="577300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rgbClr val="00B050"/>
                </a:solidFill>
              </a:rPr>
              <a:t>3, -1, 0, 2, 3 and </a:t>
            </a:r>
            <a:r>
              <a:rPr lang="en-US" sz="5400" b="1" dirty="0" smtClean="0">
                <a:solidFill>
                  <a:srgbClr val="00B050"/>
                </a:solidFill>
              </a:rPr>
              <a:t>5</a:t>
            </a:r>
            <a:endParaRPr lang="en-GB" sz="5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72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123</Words>
  <Application>Microsoft Office PowerPoint</Application>
  <PresentationFormat>Widescreen</PresentationFormat>
  <Paragraphs>17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robotolight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16</cp:revision>
  <dcterms:created xsi:type="dcterms:W3CDTF">2020-06-11T04:03:37Z</dcterms:created>
  <dcterms:modified xsi:type="dcterms:W3CDTF">2020-06-15T18:42:20Z</dcterms:modified>
</cp:coreProperties>
</file>