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648" r:id="rId2"/>
    <p:sldId id="650" r:id="rId3"/>
    <p:sldId id="651" r:id="rId4"/>
    <p:sldId id="635" r:id="rId5"/>
    <p:sldId id="654" r:id="rId6"/>
    <p:sldId id="639" r:id="rId7"/>
    <p:sldId id="655" r:id="rId8"/>
    <p:sldId id="646" r:id="rId9"/>
    <p:sldId id="647" r:id="rId10"/>
    <p:sldId id="649" r:id="rId11"/>
    <p:sldId id="656" r:id="rId12"/>
    <p:sldId id="638" r:id="rId13"/>
    <p:sldId id="658" r:id="rId14"/>
    <p:sldId id="659" r:id="rId15"/>
    <p:sldId id="660" r:id="rId16"/>
    <p:sldId id="661" r:id="rId17"/>
    <p:sldId id="66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1F00C7-7F33-4B96-B1DB-29D6CE4DB264}" v="2" dt="2025-05-03T12:52:50.3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90" autoAdjust="0"/>
    <p:restoredTop sz="94993" autoAdjust="0"/>
  </p:normalViewPr>
  <p:slideViewPr>
    <p:cSldViewPr>
      <p:cViewPr varScale="1">
        <p:scale>
          <a:sx n="74" d="100"/>
          <a:sy n="74" d="100"/>
        </p:scale>
        <p:origin x="66" y="309"/>
      </p:cViewPr>
      <p:guideLst>
        <p:guide orient="horz" pos="2160"/>
        <p:guide pos="384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wart Gale" userId="3647ddd2-6040-41ae-a96d-232c23482af8" providerId="ADAL" clId="{181F00C7-7F33-4B96-B1DB-29D6CE4DB264}"/>
    <pc:docChg chg="modSld">
      <pc:chgData name="Stewart Gale" userId="3647ddd2-6040-41ae-a96d-232c23482af8" providerId="ADAL" clId="{181F00C7-7F33-4B96-B1DB-29D6CE4DB264}" dt="2025-05-03T12:52:59.705" v="3" actId="20577"/>
      <pc:docMkLst>
        <pc:docMk/>
      </pc:docMkLst>
      <pc:sldChg chg="modSp mod modAnim">
        <pc:chgData name="Stewart Gale" userId="3647ddd2-6040-41ae-a96d-232c23482af8" providerId="ADAL" clId="{181F00C7-7F33-4B96-B1DB-29D6CE4DB264}" dt="2025-05-03T12:52:50.333" v="2"/>
        <pc:sldMkLst>
          <pc:docMk/>
          <pc:sldMk cId="3238654100" sldId="650"/>
        </pc:sldMkLst>
        <pc:spChg chg="mod">
          <ac:chgData name="Stewart Gale" userId="3647ddd2-6040-41ae-a96d-232c23482af8" providerId="ADAL" clId="{181F00C7-7F33-4B96-B1DB-29D6CE4DB264}" dt="2025-05-03T12:52:39.509" v="0" actId="1076"/>
          <ac:spMkLst>
            <pc:docMk/>
            <pc:sldMk cId="3238654100" sldId="650"/>
            <ac:spMk id="3" creationId="{18DA8D58-470A-C80A-DBDC-F6EB748622E5}"/>
          </ac:spMkLst>
        </pc:spChg>
      </pc:sldChg>
      <pc:sldChg chg="modSp mod">
        <pc:chgData name="Stewart Gale" userId="3647ddd2-6040-41ae-a96d-232c23482af8" providerId="ADAL" clId="{181F00C7-7F33-4B96-B1DB-29D6CE4DB264}" dt="2025-05-03T12:52:59.705" v="3" actId="20577"/>
        <pc:sldMkLst>
          <pc:docMk/>
          <pc:sldMk cId="2406252145" sldId="651"/>
        </pc:sldMkLst>
        <pc:spChg chg="mod">
          <ac:chgData name="Stewart Gale" userId="3647ddd2-6040-41ae-a96d-232c23482af8" providerId="ADAL" clId="{181F00C7-7F33-4B96-B1DB-29D6CE4DB264}" dt="2025-05-03T12:52:59.705" v="3" actId="20577"/>
          <ac:spMkLst>
            <pc:docMk/>
            <pc:sldMk cId="2406252145" sldId="651"/>
            <ac:spMk id="42" creationId="{00000000-0000-0000-0000-000000000000}"/>
          </ac:spMkLst>
        </pc:spChg>
      </pc:sldChg>
    </pc:docChg>
  </pc:docChgLst>
  <pc:docChgLst>
    <pc:chgData name="Stewart Gale" userId="3647ddd2-6040-41ae-a96d-232c23482af8" providerId="ADAL" clId="{73CB0D09-618E-4230-B996-E640492C4F74}"/>
    <pc:docChg chg="undo custSel addSld delSld modSld sldOrd modMainMaster modNotesMaster">
      <pc:chgData name="Stewart Gale" userId="3647ddd2-6040-41ae-a96d-232c23482af8" providerId="ADAL" clId="{73CB0D09-618E-4230-B996-E640492C4F74}" dt="2024-06-06T03:09:33.177" v="444" actId="47"/>
      <pc:docMkLst>
        <pc:docMk/>
      </pc:docMkLst>
      <pc:sldChg chg="delSp modSp mod delAnim">
        <pc:chgData name="Stewart Gale" userId="3647ddd2-6040-41ae-a96d-232c23482af8" providerId="ADAL" clId="{73CB0D09-618E-4230-B996-E640492C4F74}" dt="2023-09-30T23:19:16.663" v="161" actId="113"/>
        <pc:sldMkLst>
          <pc:docMk/>
          <pc:sldMk cId="2914015623" sldId="635"/>
        </pc:sldMkLst>
      </pc:sldChg>
      <pc:sldChg chg="addSp delSp modSp mod modAnim">
        <pc:chgData name="Stewart Gale" userId="3647ddd2-6040-41ae-a96d-232c23482af8" providerId="ADAL" clId="{73CB0D09-618E-4230-B996-E640492C4F74}" dt="2023-09-30T23:26:49.986" v="349" actId="1076"/>
        <pc:sldMkLst>
          <pc:docMk/>
          <pc:sldMk cId="1579682155" sldId="638"/>
        </pc:sldMkLst>
      </pc:sldChg>
      <pc:sldChg chg="addSp delSp modSp mod ord">
        <pc:chgData name="Stewart Gale" userId="3647ddd2-6040-41ae-a96d-232c23482af8" providerId="ADAL" clId="{73CB0D09-618E-4230-B996-E640492C4F74}" dt="2024-06-06T03:08:45.912" v="443" actId="1076"/>
        <pc:sldMkLst>
          <pc:docMk/>
          <pc:sldMk cId="1000908623" sldId="639"/>
        </pc:sldMkLst>
      </pc:sldChg>
      <pc:sldChg chg="delSp modSp del mod">
        <pc:chgData name="Stewart Gale" userId="3647ddd2-6040-41ae-a96d-232c23482af8" providerId="ADAL" clId="{73CB0D09-618E-4230-B996-E640492C4F74}" dt="2024-06-06T03:09:33.177" v="444" actId="47"/>
        <pc:sldMkLst>
          <pc:docMk/>
          <pc:sldMk cId="3117827540" sldId="641"/>
        </pc:sldMkLst>
      </pc:sldChg>
      <pc:sldChg chg="addSp delSp modSp mod">
        <pc:chgData name="Stewart Gale" userId="3647ddd2-6040-41ae-a96d-232c23482af8" providerId="ADAL" clId="{73CB0D09-618E-4230-B996-E640492C4F74}" dt="2023-09-30T23:23:18.164" v="259" actId="1076"/>
        <pc:sldMkLst>
          <pc:docMk/>
          <pc:sldMk cId="3969699084" sldId="646"/>
        </pc:sldMkLst>
      </pc:sldChg>
      <pc:sldChg chg="addSp delSp modSp mod">
        <pc:chgData name="Stewart Gale" userId="3647ddd2-6040-41ae-a96d-232c23482af8" providerId="ADAL" clId="{73CB0D09-618E-4230-B996-E640492C4F74}" dt="2023-09-30T23:23:41.173" v="274" actId="1076"/>
        <pc:sldMkLst>
          <pc:docMk/>
          <pc:sldMk cId="3580481320" sldId="647"/>
        </pc:sldMkLst>
      </pc:sldChg>
      <pc:sldChg chg="delSp modSp mod">
        <pc:chgData name="Stewart Gale" userId="3647ddd2-6040-41ae-a96d-232c23482af8" providerId="ADAL" clId="{73CB0D09-618E-4230-B996-E640492C4F74}" dt="2023-09-30T22:53:45.755" v="10" actId="404"/>
        <pc:sldMkLst>
          <pc:docMk/>
          <pc:sldMk cId="118514837" sldId="648"/>
        </pc:sldMkLst>
      </pc:sldChg>
      <pc:sldChg chg="delSp modSp mod">
        <pc:chgData name="Stewart Gale" userId="3647ddd2-6040-41ae-a96d-232c23482af8" providerId="ADAL" clId="{73CB0D09-618E-4230-B996-E640492C4F74}" dt="2023-09-30T23:24:43.767" v="302" actId="1076"/>
        <pc:sldMkLst>
          <pc:docMk/>
          <pc:sldMk cId="1852864263" sldId="649"/>
        </pc:sldMkLst>
      </pc:sldChg>
      <pc:sldChg chg="addSp delSp modSp mod delAnim modAnim">
        <pc:chgData name="Stewart Gale" userId="3647ddd2-6040-41ae-a96d-232c23482af8" providerId="ADAL" clId="{73CB0D09-618E-4230-B996-E640492C4F74}" dt="2023-09-30T23:16:27.884" v="71" actId="1076"/>
        <pc:sldMkLst>
          <pc:docMk/>
          <pc:sldMk cId="3238654100" sldId="650"/>
        </pc:sldMkLst>
      </pc:sldChg>
      <pc:sldChg chg="addSp delSp modSp add mod delAnim modAnim">
        <pc:chgData name="Stewart Gale" userId="3647ddd2-6040-41ae-a96d-232c23482af8" providerId="ADAL" clId="{73CB0D09-618E-4230-B996-E640492C4F74}" dt="2023-09-30T23:18:14.903" v="136" actId="1076"/>
        <pc:sldMkLst>
          <pc:docMk/>
          <pc:sldMk cId="2406252145" sldId="651"/>
        </pc:sldMkLst>
      </pc:sldChg>
      <pc:sldChg chg="delSp add del mod">
        <pc:chgData name="Stewart Gale" userId="3647ddd2-6040-41ae-a96d-232c23482af8" providerId="ADAL" clId="{73CB0D09-618E-4230-B996-E640492C4F74}" dt="2023-09-30T23:20:12.813" v="174" actId="47"/>
        <pc:sldMkLst>
          <pc:docMk/>
          <pc:sldMk cId="2601119547" sldId="652"/>
        </pc:sldMkLst>
      </pc:sldChg>
      <pc:sldChg chg="add del">
        <pc:chgData name="Stewart Gale" userId="3647ddd2-6040-41ae-a96d-232c23482af8" providerId="ADAL" clId="{73CB0D09-618E-4230-B996-E640492C4F74}" dt="2023-09-30T23:20:14.420" v="175" actId="47"/>
        <pc:sldMkLst>
          <pc:docMk/>
          <pc:sldMk cId="1891079106" sldId="653"/>
        </pc:sldMkLst>
      </pc:sldChg>
      <pc:sldChg chg="modSp add mod">
        <pc:chgData name="Stewart Gale" userId="3647ddd2-6040-41ae-a96d-232c23482af8" providerId="ADAL" clId="{73CB0D09-618E-4230-B996-E640492C4F74}" dt="2023-09-30T23:20:09.554" v="173" actId="113"/>
        <pc:sldMkLst>
          <pc:docMk/>
          <pc:sldMk cId="4257820594" sldId="654"/>
        </pc:sldMkLst>
      </pc:sldChg>
      <pc:sldChg chg="addSp delSp modSp new mod">
        <pc:chgData name="Stewart Gale" userId="3647ddd2-6040-41ae-a96d-232c23482af8" providerId="ADAL" clId="{73CB0D09-618E-4230-B996-E640492C4F74}" dt="2023-09-30T23:22:27.056" v="236" actId="1037"/>
        <pc:sldMkLst>
          <pc:docMk/>
          <pc:sldMk cId="1312078418" sldId="655"/>
        </pc:sldMkLst>
      </pc:sldChg>
      <pc:sldChg chg="addSp delSp modSp add mod ord delAnim">
        <pc:chgData name="Stewart Gale" userId="3647ddd2-6040-41ae-a96d-232c23482af8" providerId="ADAL" clId="{73CB0D09-618E-4230-B996-E640492C4F74}" dt="2023-09-30T23:26:02.674" v="323" actId="1076"/>
        <pc:sldMkLst>
          <pc:docMk/>
          <pc:sldMk cId="866787447" sldId="656"/>
        </pc:sldMkLst>
      </pc:sldChg>
      <pc:sldChg chg="add del">
        <pc:chgData name="Stewart Gale" userId="3647ddd2-6040-41ae-a96d-232c23482af8" providerId="ADAL" clId="{73CB0D09-618E-4230-B996-E640492C4F74}" dt="2023-09-30T23:28:25.594" v="375" actId="47"/>
        <pc:sldMkLst>
          <pc:docMk/>
          <pc:sldMk cId="1687508332" sldId="657"/>
        </pc:sldMkLst>
      </pc:sldChg>
      <pc:sldChg chg="modSp add mod modAnim">
        <pc:chgData name="Stewart Gale" userId="3647ddd2-6040-41ae-a96d-232c23482af8" providerId="ADAL" clId="{73CB0D09-618E-4230-B996-E640492C4F74}" dt="2023-09-30T23:27:24.599" v="358" actId="1076"/>
        <pc:sldMkLst>
          <pc:docMk/>
          <pc:sldMk cId="3598109704" sldId="658"/>
        </pc:sldMkLst>
      </pc:sldChg>
      <pc:sldChg chg="modSp add mod modAnim">
        <pc:chgData name="Stewart Gale" userId="3647ddd2-6040-41ae-a96d-232c23482af8" providerId="ADAL" clId="{73CB0D09-618E-4230-B996-E640492C4F74}" dt="2023-09-30T23:28:16.007" v="374" actId="1076"/>
        <pc:sldMkLst>
          <pc:docMk/>
          <pc:sldMk cId="408864117" sldId="659"/>
        </pc:sldMkLst>
      </pc:sldChg>
      <pc:sldChg chg="delSp modSp add mod ord delAnim">
        <pc:chgData name="Stewart Gale" userId="3647ddd2-6040-41ae-a96d-232c23482af8" providerId="ADAL" clId="{73CB0D09-618E-4230-B996-E640492C4F74}" dt="2023-09-30T23:29:03.347" v="394"/>
        <pc:sldMkLst>
          <pc:docMk/>
          <pc:sldMk cId="3814922963" sldId="660"/>
        </pc:sldMkLst>
      </pc:sldChg>
      <pc:sldChg chg="delSp modSp add mod delAnim">
        <pc:chgData name="Stewart Gale" userId="3647ddd2-6040-41ae-a96d-232c23482af8" providerId="ADAL" clId="{73CB0D09-618E-4230-B996-E640492C4F74}" dt="2023-09-30T23:30:14.643" v="428" actId="1076"/>
        <pc:sldMkLst>
          <pc:docMk/>
          <pc:sldMk cId="4105999886" sldId="661"/>
        </pc:sldMkLst>
      </pc:sldChg>
      <pc:sldChg chg="modSp add mod">
        <pc:chgData name="Stewart Gale" userId="3647ddd2-6040-41ae-a96d-232c23482af8" providerId="ADAL" clId="{73CB0D09-618E-4230-B996-E640492C4F74}" dt="2023-09-30T23:30:40.282" v="435" actId="1076"/>
        <pc:sldMkLst>
          <pc:docMk/>
          <pc:sldMk cId="2299936151" sldId="662"/>
        </pc:sldMkLst>
      </pc:sldChg>
      <pc:sldMasterChg chg="modSp modSldLayout">
        <pc:chgData name="Stewart Gale" userId="3647ddd2-6040-41ae-a96d-232c23482af8" providerId="ADAL" clId="{73CB0D09-618E-4230-B996-E640492C4F74}" dt="2023-09-30T22:53:22.463" v="0"/>
        <pc:sldMasterMkLst>
          <pc:docMk/>
          <pc:sldMasterMk cId="3896745248" sldId="2147483648"/>
        </pc:sldMasterMkLst>
        <pc:sldLayoutChg chg="modSp">
          <pc:chgData name="Stewart Gale" userId="3647ddd2-6040-41ae-a96d-232c23482af8" providerId="ADAL" clId="{73CB0D09-618E-4230-B996-E640492C4F74}" dt="2023-09-30T22:53:22.463" v="0"/>
          <pc:sldLayoutMkLst>
            <pc:docMk/>
            <pc:sldMasterMk cId="3896745248" sldId="2147483648"/>
            <pc:sldLayoutMk cId="4281611480" sldId="2147483649"/>
          </pc:sldLayoutMkLst>
        </pc:sldLayoutChg>
        <pc:sldLayoutChg chg="modSp">
          <pc:chgData name="Stewart Gale" userId="3647ddd2-6040-41ae-a96d-232c23482af8" providerId="ADAL" clId="{73CB0D09-618E-4230-B996-E640492C4F74}" dt="2023-09-30T22:53:22.463" v="0"/>
          <pc:sldLayoutMkLst>
            <pc:docMk/>
            <pc:sldMasterMk cId="3896745248" sldId="2147483648"/>
            <pc:sldLayoutMk cId="2932520356" sldId="2147483651"/>
          </pc:sldLayoutMkLst>
        </pc:sldLayoutChg>
        <pc:sldLayoutChg chg="modSp">
          <pc:chgData name="Stewart Gale" userId="3647ddd2-6040-41ae-a96d-232c23482af8" providerId="ADAL" clId="{73CB0D09-618E-4230-B996-E640492C4F74}" dt="2023-09-30T22:53:22.463" v="0"/>
          <pc:sldLayoutMkLst>
            <pc:docMk/>
            <pc:sldMasterMk cId="3896745248" sldId="2147483648"/>
            <pc:sldLayoutMk cId="566172462" sldId="2147483652"/>
          </pc:sldLayoutMkLst>
        </pc:sldLayoutChg>
        <pc:sldLayoutChg chg="modSp">
          <pc:chgData name="Stewart Gale" userId="3647ddd2-6040-41ae-a96d-232c23482af8" providerId="ADAL" clId="{73CB0D09-618E-4230-B996-E640492C4F74}" dt="2023-09-30T22:53:22.463" v="0"/>
          <pc:sldLayoutMkLst>
            <pc:docMk/>
            <pc:sldMasterMk cId="3896745248" sldId="2147483648"/>
            <pc:sldLayoutMk cId="4020052510" sldId="2147483653"/>
          </pc:sldLayoutMkLst>
        </pc:sldLayoutChg>
        <pc:sldLayoutChg chg="modSp">
          <pc:chgData name="Stewart Gale" userId="3647ddd2-6040-41ae-a96d-232c23482af8" providerId="ADAL" clId="{73CB0D09-618E-4230-B996-E640492C4F74}" dt="2023-09-30T22:53:22.463" v="0"/>
          <pc:sldLayoutMkLst>
            <pc:docMk/>
            <pc:sldMasterMk cId="3896745248" sldId="2147483648"/>
            <pc:sldLayoutMk cId="2997128530" sldId="2147483656"/>
          </pc:sldLayoutMkLst>
        </pc:sldLayoutChg>
        <pc:sldLayoutChg chg="modSp">
          <pc:chgData name="Stewart Gale" userId="3647ddd2-6040-41ae-a96d-232c23482af8" providerId="ADAL" clId="{73CB0D09-618E-4230-B996-E640492C4F74}" dt="2023-09-30T22:53:22.463" v="0"/>
          <pc:sldLayoutMkLst>
            <pc:docMk/>
            <pc:sldMasterMk cId="3896745248" sldId="2147483648"/>
            <pc:sldLayoutMk cId="4066496644" sldId="2147483657"/>
          </pc:sldLayoutMkLst>
        </pc:sldLayoutChg>
        <pc:sldLayoutChg chg="modSp">
          <pc:chgData name="Stewart Gale" userId="3647ddd2-6040-41ae-a96d-232c23482af8" providerId="ADAL" clId="{73CB0D09-618E-4230-B996-E640492C4F74}" dt="2023-09-30T22:53:22.463" v="0"/>
          <pc:sldLayoutMkLst>
            <pc:docMk/>
            <pc:sldMasterMk cId="3896745248" sldId="2147483648"/>
            <pc:sldLayoutMk cId="962211328" sldId="2147483659"/>
          </pc:sldLayoutMkLst>
        </pc:sldLayoutChg>
      </pc:sldMasterChg>
    </pc:docChg>
  </pc:docChgLst>
  <pc:docChgLst>
    <pc:chgData name="Stewart Gale" userId="3647ddd2-6040-41ae-a96d-232c23482af8" providerId="ADAL" clId="{D02ED7C1-9862-4102-B319-A5C95BB5056C}"/>
    <pc:docChg chg="custSel addSld delSld modSld">
      <pc:chgData name="Stewart Gale" userId="3647ddd2-6040-41ae-a96d-232c23482af8" providerId="ADAL" clId="{D02ED7C1-9862-4102-B319-A5C95BB5056C}" dt="2021-04-27T07:05:34.943" v="6" actId="47"/>
      <pc:docMkLst>
        <pc:docMk/>
      </pc:docMkLst>
      <pc:sldChg chg="delSp modSp del mod delAnim">
        <pc:chgData name="Stewart Gale" userId="3647ddd2-6040-41ae-a96d-232c23482af8" providerId="ADAL" clId="{D02ED7C1-9862-4102-B319-A5C95BB5056C}" dt="2021-04-27T07:05:34.943" v="6" actId="47"/>
        <pc:sldMkLst>
          <pc:docMk/>
          <pc:sldMk cId="3311709923" sldId="636"/>
        </pc:sldMkLst>
      </pc:sldChg>
      <pc:sldChg chg="modSp mod">
        <pc:chgData name="Stewart Gale" userId="3647ddd2-6040-41ae-a96d-232c23482af8" providerId="ADAL" clId="{D02ED7C1-9862-4102-B319-A5C95BB5056C}" dt="2021-04-20T05:34:07.140" v="0" actId="20577"/>
        <pc:sldMkLst>
          <pc:docMk/>
          <pc:sldMk cId="118514837" sldId="648"/>
        </pc:sldMkLst>
      </pc:sldChg>
      <pc:sldChg chg="add">
        <pc:chgData name="Stewart Gale" userId="3647ddd2-6040-41ae-a96d-232c23482af8" providerId="ADAL" clId="{D02ED7C1-9862-4102-B319-A5C95BB5056C}" dt="2021-04-27T07:05:06.024" v="1"/>
        <pc:sldMkLst>
          <pc:docMk/>
          <pc:sldMk cId="3238654100" sldId="65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E87F4A-DD11-41AF-8B76-F2E5B6202836}" type="datetimeFigureOut">
              <a:rPr lang="en-GB" smtClean="0"/>
              <a:pPr/>
              <a:t>03/05/2025</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2F2399-CD51-4C4C-BC34-03B9F40F9CF8}" type="slidenum">
              <a:rPr lang="en-GB" smtClean="0"/>
              <a:pPr/>
              <a:t>‹#›</a:t>
            </a:fld>
            <a:endParaRPr lang="en-GB"/>
          </a:p>
        </p:txBody>
      </p:sp>
    </p:spTree>
    <p:extLst>
      <p:ext uri="{BB962C8B-B14F-4D97-AF65-F5344CB8AC3E}">
        <p14:creationId xmlns:p14="http://schemas.microsoft.com/office/powerpoint/2010/main" val="547450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03/05/2025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a:p>
        </p:txBody>
      </p:sp>
    </p:spTree>
    <p:extLst>
      <p:ext uri="{BB962C8B-B14F-4D97-AF65-F5344CB8AC3E}">
        <p14:creationId xmlns:p14="http://schemas.microsoft.com/office/powerpoint/2010/main" val="4281611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03/05/2025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a:p>
        </p:txBody>
      </p:sp>
    </p:spTree>
    <p:extLst>
      <p:ext uri="{BB962C8B-B14F-4D97-AF65-F5344CB8AC3E}">
        <p14:creationId xmlns:p14="http://schemas.microsoft.com/office/powerpoint/2010/main" val="2023399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03/05/2025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a:p>
        </p:txBody>
      </p:sp>
    </p:spTree>
    <p:extLst>
      <p:ext uri="{BB962C8B-B14F-4D97-AF65-F5344CB8AC3E}">
        <p14:creationId xmlns:p14="http://schemas.microsoft.com/office/powerpoint/2010/main" val="962211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03/05/2025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a:p>
        </p:txBody>
      </p:sp>
    </p:spTree>
    <p:extLst>
      <p:ext uri="{BB962C8B-B14F-4D97-AF65-F5344CB8AC3E}">
        <p14:creationId xmlns:p14="http://schemas.microsoft.com/office/powerpoint/2010/main" val="875171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9AFE4D-3339-4F90-AB07-DAB31D79E32A}" type="datetimeFigureOut">
              <a:rPr lang="en-GB" smtClean="0"/>
              <a:pPr/>
              <a:t>03/05/2025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a:p>
        </p:txBody>
      </p:sp>
    </p:spTree>
    <p:extLst>
      <p:ext uri="{BB962C8B-B14F-4D97-AF65-F5344CB8AC3E}">
        <p14:creationId xmlns:p14="http://schemas.microsoft.com/office/powerpoint/2010/main" val="2932520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B9AFE4D-3339-4F90-AB07-DAB31D79E32A}" type="datetimeFigureOut">
              <a:rPr lang="en-GB" smtClean="0"/>
              <a:pPr/>
              <a:t>03/05/2025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8177B05-5D28-4021-9BD2-A7A72850B659}" type="slidenum">
              <a:rPr lang="en-GB" smtClean="0"/>
              <a:pPr/>
              <a:t>‹#›</a:t>
            </a:fld>
            <a:endParaRPr lang="en-GB"/>
          </a:p>
        </p:txBody>
      </p:sp>
    </p:spTree>
    <p:extLst>
      <p:ext uri="{BB962C8B-B14F-4D97-AF65-F5344CB8AC3E}">
        <p14:creationId xmlns:p14="http://schemas.microsoft.com/office/powerpoint/2010/main" val="566172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B9AFE4D-3339-4F90-AB07-DAB31D79E32A}" type="datetimeFigureOut">
              <a:rPr lang="en-GB" smtClean="0"/>
              <a:pPr/>
              <a:t>03/05/2025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8177B05-5D28-4021-9BD2-A7A72850B659}" type="slidenum">
              <a:rPr lang="en-GB" smtClean="0"/>
              <a:pPr/>
              <a:t>‹#›</a:t>
            </a:fld>
            <a:endParaRPr lang="en-GB"/>
          </a:p>
        </p:txBody>
      </p:sp>
    </p:spTree>
    <p:extLst>
      <p:ext uri="{BB962C8B-B14F-4D97-AF65-F5344CB8AC3E}">
        <p14:creationId xmlns:p14="http://schemas.microsoft.com/office/powerpoint/2010/main" val="4020052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B9AFE4D-3339-4F90-AB07-DAB31D79E32A}" type="datetimeFigureOut">
              <a:rPr lang="en-GB" smtClean="0"/>
              <a:pPr/>
              <a:t>03/05/2025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8177B05-5D28-4021-9BD2-A7A72850B659}" type="slidenum">
              <a:rPr lang="en-GB" smtClean="0"/>
              <a:pPr/>
              <a:t>‹#›</a:t>
            </a:fld>
            <a:endParaRPr lang="en-GB"/>
          </a:p>
        </p:txBody>
      </p:sp>
    </p:spTree>
    <p:extLst>
      <p:ext uri="{BB962C8B-B14F-4D97-AF65-F5344CB8AC3E}">
        <p14:creationId xmlns:p14="http://schemas.microsoft.com/office/powerpoint/2010/main" val="3408912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9AFE4D-3339-4F90-AB07-DAB31D79E32A}" type="datetimeFigureOut">
              <a:rPr lang="en-GB" smtClean="0"/>
              <a:pPr/>
              <a:t>03/05/2025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8177B05-5D28-4021-9BD2-A7A72850B659}" type="slidenum">
              <a:rPr lang="en-GB" smtClean="0"/>
              <a:pPr/>
              <a:t>‹#›</a:t>
            </a:fld>
            <a:endParaRPr lang="en-GB"/>
          </a:p>
        </p:txBody>
      </p:sp>
    </p:spTree>
    <p:extLst>
      <p:ext uri="{BB962C8B-B14F-4D97-AF65-F5344CB8AC3E}">
        <p14:creationId xmlns:p14="http://schemas.microsoft.com/office/powerpoint/2010/main" val="179336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9AFE4D-3339-4F90-AB07-DAB31D79E32A}" type="datetimeFigureOut">
              <a:rPr lang="en-GB" smtClean="0"/>
              <a:pPr/>
              <a:t>03/05/2025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8177B05-5D28-4021-9BD2-A7A72850B659}" type="slidenum">
              <a:rPr lang="en-GB" smtClean="0"/>
              <a:pPr/>
              <a:t>‹#›</a:t>
            </a:fld>
            <a:endParaRPr lang="en-GB"/>
          </a:p>
        </p:txBody>
      </p:sp>
    </p:spTree>
    <p:extLst>
      <p:ext uri="{BB962C8B-B14F-4D97-AF65-F5344CB8AC3E}">
        <p14:creationId xmlns:p14="http://schemas.microsoft.com/office/powerpoint/2010/main" val="2997128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9AFE4D-3339-4F90-AB07-DAB31D79E32A}" type="datetimeFigureOut">
              <a:rPr lang="en-GB" smtClean="0"/>
              <a:pPr/>
              <a:t>03/05/2025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8177B05-5D28-4021-9BD2-A7A72850B659}" type="slidenum">
              <a:rPr lang="en-GB" smtClean="0"/>
              <a:pPr/>
              <a:t>‹#›</a:t>
            </a:fld>
            <a:endParaRPr lang="en-GB"/>
          </a:p>
        </p:txBody>
      </p:sp>
    </p:spTree>
    <p:extLst>
      <p:ext uri="{BB962C8B-B14F-4D97-AF65-F5344CB8AC3E}">
        <p14:creationId xmlns:p14="http://schemas.microsoft.com/office/powerpoint/2010/main" val="4066496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9AFE4D-3339-4F90-AB07-DAB31D79E32A}" type="datetimeFigureOut">
              <a:rPr lang="en-GB" smtClean="0"/>
              <a:pPr/>
              <a:t>03/05/2025</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177B05-5D28-4021-9BD2-A7A72850B659}" type="slidenum">
              <a:rPr lang="en-GB" smtClean="0"/>
              <a:pPr/>
              <a:t>‹#›</a:t>
            </a:fld>
            <a:endParaRPr lang="en-GB"/>
          </a:p>
        </p:txBody>
      </p:sp>
    </p:spTree>
    <p:extLst>
      <p:ext uri="{BB962C8B-B14F-4D97-AF65-F5344CB8AC3E}">
        <p14:creationId xmlns:p14="http://schemas.microsoft.com/office/powerpoint/2010/main" val="38967452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1344" y="188640"/>
            <a:ext cx="11809312" cy="6755696"/>
          </a:xfrm>
          <a:prstGeom prst="rect">
            <a:avLst/>
          </a:prstGeom>
          <a:noFill/>
        </p:spPr>
        <p:txBody>
          <a:bodyPr wrap="square" rtlCol="0">
            <a:spAutoFit/>
          </a:bodyPr>
          <a:lstStyle/>
          <a:p>
            <a:pPr algn="ctr"/>
            <a:r>
              <a:rPr lang="en-GB" sz="8000" b="1" dirty="0"/>
              <a:t>Correlation and Regression</a:t>
            </a:r>
          </a:p>
          <a:p>
            <a:pPr algn="ctr"/>
            <a:r>
              <a:rPr lang="en-GB" sz="11500" dirty="0"/>
              <a:t>Regression</a:t>
            </a:r>
          </a:p>
          <a:p>
            <a:pPr algn="ctr"/>
            <a:endParaRPr lang="en-GB" sz="3600" dirty="0"/>
          </a:p>
          <a:p>
            <a:pPr algn="ctr"/>
            <a:r>
              <a:rPr lang="en-GB" sz="9600" dirty="0"/>
              <a:t>Chapter 5 </a:t>
            </a:r>
          </a:p>
          <a:p>
            <a:pPr algn="ctr"/>
            <a:r>
              <a:rPr lang="en-GB" sz="9600" dirty="0"/>
              <a:t>(Part 2 of 2)</a:t>
            </a:r>
          </a:p>
        </p:txBody>
      </p:sp>
    </p:spTree>
    <p:extLst>
      <p:ext uri="{BB962C8B-B14F-4D97-AF65-F5344CB8AC3E}">
        <p14:creationId xmlns:p14="http://schemas.microsoft.com/office/powerpoint/2010/main" val="1185148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983432" y="1844824"/>
            <a:ext cx="5184576" cy="4441993"/>
          </a:xfrm>
          <a:prstGeom prst="rect">
            <a:avLst/>
          </a:prstGeom>
        </p:spPr>
      </p:pic>
      <p:cxnSp>
        <p:nvCxnSpPr>
          <p:cNvPr id="10" name="Straight Connector 9"/>
          <p:cNvCxnSpPr/>
          <p:nvPr/>
        </p:nvCxnSpPr>
        <p:spPr>
          <a:xfrm>
            <a:off x="2135560" y="3789039"/>
            <a:ext cx="1656184" cy="0"/>
          </a:xfrm>
          <a:prstGeom prst="line">
            <a:avLst/>
          </a:prstGeom>
          <a:ln w="57150">
            <a:solidFill>
              <a:srgbClr val="FF0000"/>
            </a:solidFill>
            <a:prstDash val="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3791744" y="3789039"/>
            <a:ext cx="0" cy="1368152"/>
          </a:xfrm>
          <a:prstGeom prst="line">
            <a:avLst/>
          </a:prstGeom>
          <a:ln w="57150">
            <a:solidFill>
              <a:srgbClr val="FF0000"/>
            </a:solidFill>
            <a:prstDash val="dash"/>
            <a:headEnd type="arrow"/>
            <a:tailEnd type="non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 name="Rectangle 4"/>
              <p:cNvSpPr/>
              <p:nvPr/>
            </p:nvSpPr>
            <p:spPr>
              <a:xfrm>
                <a:off x="191344" y="242841"/>
                <a:ext cx="11881307" cy="1446550"/>
              </a:xfrm>
              <a:prstGeom prst="rect">
                <a:avLst/>
              </a:prstGeom>
            </p:spPr>
            <p:txBody>
              <a:bodyPr wrap="square">
                <a:spAutoFit/>
              </a:bodyPr>
              <a:lstStyle/>
              <a:p>
                <a:pPr algn="ctr"/>
                <a:r>
                  <a:rPr lang="en-GB" sz="4400" dirty="0"/>
                  <a:t>The independent variable in this model is </a:t>
                </a:r>
                <a14:m>
                  <m:oMath xmlns:m="http://schemas.openxmlformats.org/officeDocument/2006/math">
                    <m:r>
                      <a:rPr lang="en-GB" sz="4400" i="1">
                        <a:latin typeface="Cambria Math" panose="02040503050406030204" pitchFamily="18" charset="0"/>
                      </a:rPr>
                      <m:t>𝑥</m:t>
                    </m:r>
                  </m:oMath>
                </a14:m>
                <a:r>
                  <a:rPr lang="en-GB" sz="4400" dirty="0"/>
                  <a:t>. </a:t>
                </a:r>
              </a:p>
              <a:p>
                <a:pPr algn="ctr"/>
                <a:r>
                  <a:rPr lang="en-GB" sz="4400" dirty="0"/>
                  <a:t>You should not use a value of </a:t>
                </a:r>
                <a14:m>
                  <m:oMath xmlns:m="http://schemas.openxmlformats.org/officeDocument/2006/math">
                    <m:r>
                      <a:rPr lang="en-GB" sz="4400" i="1">
                        <a:latin typeface="Cambria Math" panose="02040503050406030204" pitchFamily="18" charset="0"/>
                      </a:rPr>
                      <m:t>𝑦</m:t>
                    </m:r>
                  </m:oMath>
                </a14:m>
                <a:r>
                  <a:rPr lang="en-GB" sz="4400" dirty="0"/>
                  <a:t> to give a value of </a:t>
                </a:r>
                <a14:m>
                  <m:oMath xmlns:m="http://schemas.openxmlformats.org/officeDocument/2006/math">
                    <m:r>
                      <a:rPr lang="en-GB" sz="4400" i="1">
                        <a:latin typeface="Cambria Math" panose="02040503050406030204" pitchFamily="18" charset="0"/>
                      </a:rPr>
                      <m:t>𝑥</m:t>
                    </m:r>
                  </m:oMath>
                </a14:m>
                <a:r>
                  <a:rPr lang="en-GB" sz="4400" dirty="0"/>
                  <a:t>.</a:t>
                </a:r>
              </a:p>
            </p:txBody>
          </p:sp>
        </mc:Choice>
        <mc:Fallback xmlns="">
          <p:sp>
            <p:nvSpPr>
              <p:cNvPr id="5" name="Rectangle 4"/>
              <p:cNvSpPr>
                <a:spLocks noRot="1" noChangeAspect="1" noMove="1" noResize="1" noEditPoints="1" noAdjustHandles="1" noChangeArrowheads="1" noChangeShapeType="1" noTextEdit="1"/>
              </p:cNvSpPr>
              <p:nvPr/>
            </p:nvSpPr>
            <p:spPr>
              <a:xfrm>
                <a:off x="191344" y="242841"/>
                <a:ext cx="11881307" cy="1446550"/>
              </a:xfrm>
              <a:prstGeom prst="rect">
                <a:avLst/>
              </a:prstGeom>
              <a:blipFill>
                <a:blip r:embed="rId3"/>
                <a:stretch>
                  <a:fillRect l="-1744" t="-8861" r="-1796" b="-19409"/>
                </a:stretch>
              </a:blipFill>
            </p:spPr>
            <p:txBody>
              <a:bodyPr/>
              <a:lstStyle/>
              <a:p>
                <a:r>
                  <a:rPr lang="en-GB">
                    <a:noFill/>
                  </a:rPr>
                  <a:t> </a:t>
                </a:r>
              </a:p>
            </p:txBody>
          </p:sp>
        </mc:Fallback>
      </mc:AlternateContent>
      <p:pic>
        <p:nvPicPr>
          <p:cNvPr id="1028" name="Picture 4" descr="Related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96200" y="2012165"/>
            <a:ext cx="1723256" cy="172325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733493" y="3501008"/>
            <a:ext cx="6048669" cy="1323439"/>
          </a:xfrm>
          <a:prstGeom prst="rect">
            <a:avLst/>
          </a:prstGeom>
          <a:noFill/>
        </p:spPr>
        <p:txBody>
          <a:bodyPr wrap="square" rtlCol="0">
            <a:spAutoFit/>
          </a:bodyPr>
          <a:lstStyle/>
          <a:p>
            <a:pPr algn="ctr"/>
            <a:r>
              <a:rPr lang="en-GB" sz="4000" dirty="0">
                <a:solidFill>
                  <a:srgbClr val="FF0000"/>
                </a:solidFill>
              </a:rPr>
              <a:t>Don’t predict an</a:t>
            </a:r>
          </a:p>
          <a:p>
            <a:pPr algn="ctr"/>
            <a:r>
              <a:rPr lang="en-GB" sz="4000" dirty="0">
                <a:solidFill>
                  <a:srgbClr val="FF0000"/>
                </a:solidFill>
              </a:rPr>
              <a:t> </a:t>
            </a:r>
            <a:r>
              <a:rPr lang="en-GB" sz="4000" i="1" dirty="0">
                <a:solidFill>
                  <a:srgbClr val="FF0000"/>
                </a:solidFill>
                <a:latin typeface="Times New Roman" panose="02020603050405020304" pitchFamily="18" charset="0"/>
                <a:cs typeface="Times New Roman" panose="02020603050405020304" pitchFamily="18" charset="0"/>
              </a:rPr>
              <a:t>x</a:t>
            </a:r>
            <a:r>
              <a:rPr lang="en-GB" sz="4000" dirty="0">
                <a:solidFill>
                  <a:srgbClr val="FF0000"/>
                </a:solidFill>
              </a:rPr>
              <a:t> axis value from the </a:t>
            </a:r>
            <a:r>
              <a:rPr lang="en-GB" sz="4000" i="1" dirty="0">
                <a:solidFill>
                  <a:srgbClr val="FF0000"/>
                </a:solidFill>
                <a:latin typeface="Times New Roman" panose="02020603050405020304" pitchFamily="18" charset="0"/>
                <a:cs typeface="Times New Roman" panose="02020603050405020304" pitchFamily="18" charset="0"/>
              </a:rPr>
              <a:t>y</a:t>
            </a:r>
            <a:r>
              <a:rPr lang="en-GB" sz="4000" dirty="0">
                <a:solidFill>
                  <a:srgbClr val="FF0000"/>
                </a:solidFill>
              </a:rPr>
              <a:t> axis </a:t>
            </a:r>
          </a:p>
        </p:txBody>
      </p:sp>
    </p:spTree>
    <p:extLst>
      <p:ext uri="{BB962C8B-B14F-4D97-AF65-F5344CB8AC3E}">
        <p14:creationId xmlns:p14="http://schemas.microsoft.com/office/powerpoint/2010/main" val="18528642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58BB17-9587-F82C-2065-AADF5E053A34}"/>
              </a:ext>
            </a:extLst>
          </p:cNvPr>
          <p:cNvPicPr>
            <a:picLocks noChangeAspect="1"/>
          </p:cNvPicPr>
          <p:nvPr/>
        </p:nvPicPr>
        <p:blipFill>
          <a:blip r:embed="rId2"/>
          <a:stretch>
            <a:fillRect/>
          </a:stretch>
        </p:blipFill>
        <p:spPr>
          <a:xfrm>
            <a:off x="119336" y="635599"/>
            <a:ext cx="11881320" cy="5586802"/>
          </a:xfrm>
          <a:prstGeom prst="rect">
            <a:avLst/>
          </a:prstGeom>
        </p:spPr>
      </p:pic>
    </p:spTree>
    <p:extLst>
      <p:ext uri="{BB962C8B-B14F-4D97-AF65-F5344CB8AC3E}">
        <p14:creationId xmlns:p14="http://schemas.microsoft.com/office/powerpoint/2010/main" val="866787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p:cNvSpPr txBox="1"/>
          <p:nvPr/>
        </p:nvSpPr>
        <p:spPr>
          <a:xfrm>
            <a:off x="1415480" y="5191341"/>
            <a:ext cx="10222438" cy="1323439"/>
          </a:xfrm>
          <a:prstGeom prst="rect">
            <a:avLst/>
          </a:prstGeom>
          <a:noFill/>
        </p:spPr>
        <p:txBody>
          <a:bodyPr wrap="square" rtlCol="0">
            <a:spAutoFit/>
          </a:bodyPr>
          <a:lstStyle/>
          <a:p>
            <a:r>
              <a:rPr lang="en-GB" sz="4000" dirty="0"/>
              <a:t>There is a strong positive correlation between daily mean windspeed and daily maximum gust.</a:t>
            </a:r>
          </a:p>
        </p:txBody>
      </p:sp>
      <p:sp>
        <p:nvSpPr>
          <p:cNvPr id="30" name="Rectangle 29"/>
          <p:cNvSpPr/>
          <p:nvPr/>
        </p:nvSpPr>
        <p:spPr>
          <a:xfrm>
            <a:off x="407368" y="5373216"/>
            <a:ext cx="381661" cy="382649"/>
          </a:xfrm>
          <a:prstGeom prst="rect">
            <a:avLst/>
          </a:prstGeom>
          <a:solidFill>
            <a:schemeClr val="tx1"/>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800" dirty="0"/>
              <a:t>a</a:t>
            </a:r>
          </a:p>
        </p:txBody>
      </p:sp>
      <p:pic>
        <p:nvPicPr>
          <p:cNvPr id="7" name="Picture 6">
            <a:extLst>
              <a:ext uri="{FF2B5EF4-FFF2-40B4-BE49-F238E27FC236}">
                <a16:creationId xmlns:a16="http://schemas.microsoft.com/office/drawing/2014/main" id="{1A5AAB3A-A2A5-4AA2-C19F-66D2FAD0D5C5}"/>
              </a:ext>
            </a:extLst>
          </p:cNvPr>
          <p:cNvPicPr>
            <a:picLocks noChangeAspect="1"/>
          </p:cNvPicPr>
          <p:nvPr/>
        </p:nvPicPr>
        <p:blipFill>
          <a:blip r:embed="rId2"/>
          <a:stretch>
            <a:fillRect/>
          </a:stretch>
        </p:blipFill>
        <p:spPr>
          <a:xfrm>
            <a:off x="767408" y="116632"/>
            <a:ext cx="10534560" cy="4953532"/>
          </a:xfrm>
          <a:prstGeom prst="rect">
            <a:avLst/>
          </a:prstGeom>
        </p:spPr>
      </p:pic>
    </p:spTree>
    <p:extLst>
      <p:ext uri="{BB962C8B-B14F-4D97-AF65-F5344CB8AC3E}">
        <p14:creationId xmlns:p14="http://schemas.microsoft.com/office/powerpoint/2010/main" val="1579682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p:cNvSpPr txBox="1"/>
          <p:nvPr/>
        </p:nvSpPr>
        <p:spPr>
          <a:xfrm>
            <a:off x="1199456" y="5373216"/>
            <a:ext cx="10729192" cy="1077218"/>
          </a:xfrm>
          <a:prstGeom prst="rect">
            <a:avLst/>
          </a:prstGeom>
          <a:noFill/>
        </p:spPr>
        <p:txBody>
          <a:bodyPr wrap="square" rtlCol="0">
            <a:spAutoFit/>
          </a:bodyPr>
          <a:lstStyle/>
          <a:p>
            <a:r>
              <a:rPr lang="en-GB" sz="3200" dirty="0"/>
              <a:t>If the daily mean windspeed increases by 10 knots the daily maximum gust increases by approximately 18 knots.</a:t>
            </a:r>
          </a:p>
        </p:txBody>
      </p:sp>
      <p:sp>
        <p:nvSpPr>
          <p:cNvPr id="30" name="Rectangle 29"/>
          <p:cNvSpPr/>
          <p:nvPr/>
        </p:nvSpPr>
        <p:spPr>
          <a:xfrm>
            <a:off x="421635" y="5494361"/>
            <a:ext cx="381661" cy="382649"/>
          </a:xfrm>
          <a:prstGeom prst="rect">
            <a:avLst/>
          </a:prstGeom>
          <a:solidFill>
            <a:schemeClr val="tx1"/>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800" dirty="0"/>
              <a:t>b</a:t>
            </a:r>
          </a:p>
        </p:txBody>
      </p:sp>
      <p:pic>
        <p:nvPicPr>
          <p:cNvPr id="7" name="Picture 6">
            <a:extLst>
              <a:ext uri="{FF2B5EF4-FFF2-40B4-BE49-F238E27FC236}">
                <a16:creationId xmlns:a16="http://schemas.microsoft.com/office/drawing/2014/main" id="{1A5AAB3A-A2A5-4AA2-C19F-66D2FAD0D5C5}"/>
              </a:ext>
            </a:extLst>
          </p:cNvPr>
          <p:cNvPicPr>
            <a:picLocks noChangeAspect="1"/>
          </p:cNvPicPr>
          <p:nvPr/>
        </p:nvPicPr>
        <p:blipFill>
          <a:blip r:embed="rId2"/>
          <a:stretch>
            <a:fillRect/>
          </a:stretch>
        </p:blipFill>
        <p:spPr>
          <a:xfrm>
            <a:off x="767408" y="116632"/>
            <a:ext cx="10534560" cy="4953532"/>
          </a:xfrm>
          <a:prstGeom prst="rect">
            <a:avLst/>
          </a:prstGeom>
        </p:spPr>
      </p:pic>
    </p:spTree>
    <p:extLst>
      <p:ext uri="{BB962C8B-B14F-4D97-AF65-F5344CB8AC3E}">
        <p14:creationId xmlns:p14="http://schemas.microsoft.com/office/powerpoint/2010/main" val="3598109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6" name="TextBox 25"/>
              <p:cNvSpPr txBox="1"/>
              <p:nvPr/>
            </p:nvSpPr>
            <p:spPr>
              <a:xfrm>
                <a:off x="1199456" y="5301208"/>
                <a:ext cx="10729192" cy="1077218"/>
              </a:xfrm>
              <a:prstGeom prst="rect">
                <a:avLst/>
              </a:prstGeom>
              <a:noFill/>
            </p:spPr>
            <p:txBody>
              <a:bodyPr wrap="square" rtlCol="0">
                <a:spAutoFit/>
              </a:bodyPr>
              <a:lstStyle/>
              <a:p>
                <a:r>
                  <a:rPr lang="en-GB" sz="3200" dirty="0"/>
                  <a:t>The correlation suggests that there is a linear relationship between </a:t>
                </a:r>
                <a14:m>
                  <m:oMath xmlns:m="http://schemas.openxmlformats.org/officeDocument/2006/math">
                    <m:r>
                      <a:rPr lang="en-GB" sz="3200" i="1">
                        <a:latin typeface="Cambria Math" panose="02040503050406030204" pitchFamily="18" charset="0"/>
                      </a:rPr>
                      <m:t>𝑔</m:t>
                    </m:r>
                  </m:oMath>
                </a14:m>
                <a:r>
                  <a:rPr lang="en-GB" sz="3200" dirty="0"/>
                  <a:t> and </a:t>
                </a:r>
                <a14:m>
                  <m:oMath xmlns:m="http://schemas.openxmlformats.org/officeDocument/2006/math">
                    <m:r>
                      <a:rPr lang="en-GB" sz="3200" i="1">
                        <a:latin typeface="Cambria Math" panose="02040503050406030204" pitchFamily="18" charset="0"/>
                      </a:rPr>
                      <m:t>𝑤</m:t>
                    </m:r>
                  </m:oMath>
                </a14:m>
                <a:r>
                  <a:rPr lang="en-GB" sz="3200" dirty="0"/>
                  <a:t> so a linear regression line is a suitable model.</a:t>
                </a:r>
              </a:p>
            </p:txBody>
          </p:sp>
        </mc:Choice>
        <mc:Fallback xmlns="">
          <p:sp>
            <p:nvSpPr>
              <p:cNvPr id="26" name="TextBox 25"/>
              <p:cNvSpPr txBox="1">
                <a:spLocks noRot="1" noChangeAspect="1" noMove="1" noResize="1" noEditPoints="1" noAdjustHandles="1" noChangeArrowheads="1" noChangeShapeType="1" noTextEdit="1"/>
              </p:cNvSpPr>
              <p:nvPr/>
            </p:nvSpPr>
            <p:spPr>
              <a:xfrm>
                <a:off x="1199456" y="5301208"/>
                <a:ext cx="10729192" cy="1077218"/>
              </a:xfrm>
              <a:prstGeom prst="rect">
                <a:avLst/>
              </a:prstGeom>
              <a:blipFill>
                <a:blip r:embed="rId2"/>
                <a:stretch>
                  <a:fillRect l="-1477" t="-7386" r="-739" b="-18750"/>
                </a:stretch>
              </a:blipFill>
            </p:spPr>
            <p:txBody>
              <a:bodyPr/>
              <a:lstStyle/>
              <a:p>
                <a:r>
                  <a:rPr lang="en-GB">
                    <a:noFill/>
                  </a:rPr>
                  <a:t> </a:t>
                </a:r>
              </a:p>
            </p:txBody>
          </p:sp>
        </mc:Fallback>
      </mc:AlternateContent>
      <p:sp>
        <p:nvSpPr>
          <p:cNvPr id="30" name="Rectangle 29"/>
          <p:cNvSpPr/>
          <p:nvPr/>
        </p:nvSpPr>
        <p:spPr>
          <a:xfrm>
            <a:off x="407368" y="5402332"/>
            <a:ext cx="381661" cy="382649"/>
          </a:xfrm>
          <a:prstGeom prst="rect">
            <a:avLst/>
          </a:prstGeom>
          <a:solidFill>
            <a:schemeClr val="tx1"/>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800" dirty="0"/>
              <a:t>c</a:t>
            </a:r>
          </a:p>
        </p:txBody>
      </p:sp>
      <p:pic>
        <p:nvPicPr>
          <p:cNvPr id="7" name="Picture 6">
            <a:extLst>
              <a:ext uri="{FF2B5EF4-FFF2-40B4-BE49-F238E27FC236}">
                <a16:creationId xmlns:a16="http://schemas.microsoft.com/office/drawing/2014/main" id="{1A5AAB3A-A2A5-4AA2-C19F-66D2FAD0D5C5}"/>
              </a:ext>
            </a:extLst>
          </p:cNvPr>
          <p:cNvPicPr>
            <a:picLocks noChangeAspect="1"/>
          </p:cNvPicPr>
          <p:nvPr/>
        </p:nvPicPr>
        <p:blipFill>
          <a:blip r:embed="rId3"/>
          <a:stretch>
            <a:fillRect/>
          </a:stretch>
        </p:blipFill>
        <p:spPr>
          <a:xfrm>
            <a:off x="767408" y="116632"/>
            <a:ext cx="10534560" cy="4953532"/>
          </a:xfrm>
          <a:prstGeom prst="rect">
            <a:avLst/>
          </a:prstGeom>
        </p:spPr>
      </p:pic>
    </p:spTree>
    <p:extLst>
      <p:ext uri="{BB962C8B-B14F-4D97-AF65-F5344CB8AC3E}">
        <p14:creationId xmlns:p14="http://schemas.microsoft.com/office/powerpoint/2010/main" val="408864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 name="TextBox 8"/>
              <p:cNvSpPr txBox="1"/>
              <p:nvPr/>
            </p:nvSpPr>
            <p:spPr>
              <a:xfrm>
                <a:off x="479376" y="366623"/>
                <a:ext cx="11233248" cy="6124754"/>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2800" dirty="0"/>
                  <a:t>The head circumference, </a:t>
                </a:r>
                <a14:m>
                  <m:oMath xmlns:m="http://schemas.openxmlformats.org/officeDocument/2006/math">
                    <m:r>
                      <a:rPr lang="en-GB" sz="2800" i="1">
                        <a:latin typeface="Cambria Math" panose="02040503050406030204" pitchFamily="18" charset="0"/>
                      </a:rPr>
                      <m:t>𝑦</m:t>
                    </m:r>
                  </m:oMath>
                </a14:m>
                <a:r>
                  <a:rPr lang="en-GB" sz="2800" dirty="0"/>
                  <a:t> cm, and gestation period, </a:t>
                </a:r>
                <a14:m>
                  <m:oMath xmlns:m="http://schemas.openxmlformats.org/officeDocument/2006/math">
                    <m:r>
                      <a:rPr lang="en-GB" sz="2800" i="1">
                        <a:latin typeface="Cambria Math" panose="02040503050406030204" pitchFamily="18" charset="0"/>
                      </a:rPr>
                      <m:t>𝑥</m:t>
                    </m:r>
                  </m:oMath>
                </a14:m>
                <a:r>
                  <a:rPr lang="en-GB" sz="2800" dirty="0"/>
                  <a:t> weeks, for a random sample of eight </a:t>
                </a:r>
                <a:r>
                  <a:rPr lang="en-GB" sz="2800" dirty="0" err="1"/>
                  <a:t>newborn</a:t>
                </a:r>
                <a:r>
                  <a:rPr lang="en-GB" sz="2800" dirty="0"/>
                  <a:t> babies at a clinic are recorded. The scatter graph shows the results.</a:t>
                </a:r>
              </a:p>
              <a:p>
                <a:endParaRPr lang="en-GB" sz="2800" dirty="0"/>
              </a:p>
              <a:p>
                <a:r>
                  <a:rPr lang="en-GB" sz="2800" dirty="0"/>
                  <a:t>The equation of the regression line of </a:t>
                </a:r>
                <a14:m>
                  <m:oMath xmlns:m="http://schemas.openxmlformats.org/officeDocument/2006/math">
                    <m:r>
                      <a:rPr lang="en-GB" sz="2800" i="1">
                        <a:latin typeface="Cambria Math" panose="02040503050406030204" pitchFamily="18" charset="0"/>
                      </a:rPr>
                      <m:t>𝑦</m:t>
                    </m:r>
                  </m:oMath>
                </a14:m>
                <a:r>
                  <a:rPr lang="en-GB" sz="2800" dirty="0"/>
                  <a:t> on </a:t>
                </a:r>
                <a14:m>
                  <m:oMath xmlns:m="http://schemas.openxmlformats.org/officeDocument/2006/math">
                    <m:r>
                      <a:rPr lang="en-GB" sz="2800" i="1">
                        <a:latin typeface="Cambria Math" panose="02040503050406030204" pitchFamily="18" charset="0"/>
                      </a:rPr>
                      <m:t>𝑥</m:t>
                    </m:r>
                  </m:oMath>
                </a14:m>
                <a:r>
                  <a:rPr lang="en-GB" sz="2800" dirty="0"/>
                  <a:t> is </a:t>
                </a:r>
                <a14:m>
                  <m:oMath xmlns:m="http://schemas.openxmlformats.org/officeDocument/2006/math">
                    <m:r>
                      <a:rPr lang="en-GB" sz="2800" i="1">
                        <a:latin typeface="Cambria Math" panose="02040503050406030204" pitchFamily="18" charset="0"/>
                      </a:rPr>
                      <m:t>𝑦</m:t>
                    </m:r>
                    <m:r>
                      <a:rPr lang="en-GB" sz="2800" i="1">
                        <a:latin typeface="Cambria Math" panose="02040503050406030204" pitchFamily="18" charset="0"/>
                      </a:rPr>
                      <m:t>=8.91+0.624</m:t>
                    </m:r>
                    <m:r>
                      <a:rPr lang="en-GB" sz="2800" i="1">
                        <a:latin typeface="Cambria Math" panose="02040503050406030204" pitchFamily="18" charset="0"/>
                      </a:rPr>
                      <m:t>𝑥</m:t>
                    </m:r>
                  </m:oMath>
                </a14:m>
                <a:r>
                  <a:rPr lang="en-GB" sz="2800" dirty="0"/>
                  <a:t>. The regression equation is used to estimate the head circumference of a baby born at 39 weeks and a baby born at 30 weeks.</a:t>
                </a:r>
              </a:p>
              <a:p>
                <a:endParaRPr lang="en-GB" sz="2800" dirty="0"/>
              </a:p>
              <a:p>
                <a:pPr marL="342900" indent="-342900">
                  <a:buAutoNum type="alphaLcParenBoth"/>
                </a:pPr>
                <a:r>
                  <a:rPr lang="en-GB" sz="2800" dirty="0"/>
                  <a:t>Comment on the reliability of these estimates.</a:t>
                </a:r>
              </a:p>
              <a:p>
                <a:pPr marL="342900" indent="-342900">
                  <a:buAutoNum type="alphaLcParenBoth"/>
                </a:pPr>
                <a:endParaRPr lang="en-GB" sz="2800" dirty="0"/>
              </a:p>
              <a:p>
                <a:r>
                  <a:rPr lang="en-GB" sz="2800" dirty="0"/>
                  <a:t>A nurse wants to estimate the gestation period for a baby born with a head circumference of 31.6cm.</a:t>
                </a:r>
              </a:p>
              <a:p>
                <a:r>
                  <a:rPr lang="en-GB" sz="2800" dirty="0"/>
                  <a:t>(b) Explain why the regression equation given above is not suitable for this estimate.</a:t>
                </a:r>
              </a:p>
            </p:txBody>
          </p:sp>
        </mc:Choice>
        <mc:Fallback xmlns="">
          <p:sp>
            <p:nvSpPr>
              <p:cNvPr id="9" name="TextBox 8"/>
              <p:cNvSpPr txBox="1">
                <a:spLocks noRot="1" noChangeAspect="1" noMove="1" noResize="1" noEditPoints="1" noAdjustHandles="1" noChangeArrowheads="1" noChangeShapeType="1" noTextEdit="1"/>
              </p:cNvSpPr>
              <p:nvPr/>
            </p:nvSpPr>
            <p:spPr>
              <a:xfrm>
                <a:off x="479376" y="366623"/>
                <a:ext cx="11233248" cy="6124754"/>
              </a:xfrm>
              <a:prstGeom prst="rect">
                <a:avLst/>
              </a:prstGeom>
              <a:blipFill>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Tree>
    <p:extLst>
      <p:ext uri="{BB962C8B-B14F-4D97-AF65-F5344CB8AC3E}">
        <p14:creationId xmlns:p14="http://schemas.microsoft.com/office/powerpoint/2010/main" val="38149229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 name="TextBox 8"/>
              <p:cNvSpPr txBox="1"/>
              <p:nvPr/>
            </p:nvSpPr>
            <p:spPr>
              <a:xfrm>
                <a:off x="263352" y="272012"/>
                <a:ext cx="11521280" cy="3170099"/>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2000" dirty="0"/>
                  <a:t>The head circumference, </a:t>
                </a:r>
                <a14:m>
                  <m:oMath xmlns:m="http://schemas.openxmlformats.org/officeDocument/2006/math">
                    <m:r>
                      <a:rPr lang="en-GB" sz="2000" i="1">
                        <a:latin typeface="Cambria Math" panose="02040503050406030204" pitchFamily="18" charset="0"/>
                      </a:rPr>
                      <m:t>𝑦</m:t>
                    </m:r>
                  </m:oMath>
                </a14:m>
                <a:r>
                  <a:rPr lang="en-GB" sz="2000" dirty="0"/>
                  <a:t> cm, and gestation period, </a:t>
                </a:r>
                <a14:m>
                  <m:oMath xmlns:m="http://schemas.openxmlformats.org/officeDocument/2006/math">
                    <m:r>
                      <a:rPr lang="en-GB" sz="2000" i="1">
                        <a:latin typeface="Cambria Math" panose="02040503050406030204" pitchFamily="18" charset="0"/>
                      </a:rPr>
                      <m:t>𝑥</m:t>
                    </m:r>
                  </m:oMath>
                </a14:m>
                <a:r>
                  <a:rPr lang="en-GB" sz="2000" dirty="0"/>
                  <a:t> weeks, for a random sample of eight </a:t>
                </a:r>
                <a:r>
                  <a:rPr lang="en-GB" sz="2000" dirty="0" err="1"/>
                  <a:t>newborn</a:t>
                </a:r>
                <a:r>
                  <a:rPr lang="en-GB" sz="2000" dirty="0"/>
                  <a:t> babies at a clinic are recorded. The scatter graph shows the results.</a:t>
                </a:r>
              </a:p>
              <a:p>
                <a:endParaRPr lang="en-GB" sz="2000" dirty="0"/>
              </a:p>
              <a:p>
                <a:r>
                  <a:rPr lang="en-GB" sz="2000" dirty="0"/>
                  <a:t>The equation of the regression line of </a:t>
                </a:r>
                <a14:m>
                  <m:oMath xmlns:m="http://schemas.openxmlformats.org/officeDocument/2006/math">
                    <m:r>
                      <a:rPr lang="en-GB" sz="2000" i="1">
                        <a:latin typeface="Cambria Math" panose="02040503050406030204" pitchFamily="18" charset="0"/>
                      </a:rPr>
                      <m:t>𝑦</m:t>
                    </m:r>
                  </m:oMath>
                </a14:m>
                <a:r>
                  <a:rPr lang="en-GB" sz="2000" dirty="0"/>
                  <a:t> on </a:t>
                </a:r>
                <a14:m>
                  <m:oMath xmlns:m="http://schemas.openxmlformats.org/officeDocument/2006/math">
                    <m:r>
                      <a:rPr lang="en-GB" sz="2000" i="1">
                        <a:latin typeface="Cambria Math" panose="02040503050406030204" pitchFamily="18" charset="0"/>
                      </a:rPr>
                      <m:t>𝑥</m:t>
                    </m:r>
                  </m:oMath>
                </a14:m>
                <a:r>
                  <a:rPr lang="en-GB" sz="2000" dirty="0"/>
                  <a:t> is </a:t>
                </a:r>
                <a14:m>
                  <m:oMath xmlns:m="http://schemas.openxmlformats.org/officeDocument/2006/math">
                    <m:r>
                      <a:rPr lang="en-GB" sz="2000" i="1">
                        <a:latin typeface="Cambria Math" panose="02040503050406030204" pitchFamily="18" charset="0"/>
                      </a:rPr>
                      <m:t>𝑦</m:t>
                    </m:r>
                    <m:r>
                      <a:rPr lang="en-GB" sz="2000" i="1">
                        <a:latin typeface="Cambria Math" panose="02040503050406030204" pitchFamily="18" charset="0"/>
                      </a:rPr>
                      <m:t>=8.91+0.624</m:t>
                    </m:r>
                    <m:r>
                      <a:rPr lang="en-GB" sz="2000" i="1">
                        <a:latin typeface="Cambria Math" panose="02040503050406030204" pitchFamily="18" charset="0"/>
                      </a:rPr>
                      <m:t>𝑥</m:t>
                    </m:r>
                  </m:oMath>
                </a14:m>
                <a:r>
                  <a:rPr lang="en-GB" sz="2000" dirty="0"/>
                  <a:t>. The regression equation is used to estimate the head circumference of a baby born at 39 weeks and a baby born at 30 weeks.</a:t>
                </a:r>
              </a:p>
              <a:p>
                <a:endParaRPr lang="en-GB" sz="2000" dirty="0"/>
              </a:p>
              <a:p>
                <a:pPr marL="342900" indent="-342900">
                  <a:buAutoNum type="alphaLcParenBoth"/>
                </a:pPr>
                <a:r>
                  <a:rPr lang="en-GB" sz="2000" dirty="0"/>
                  <a:t>Comment on the reliability of these estimates.</a:t>
                </a:r>
              </a:p>
              <a:p>
                <a:pPr marL="342900" indent="-342900">
                  <a:buAutoNum type="alphaLcParenBoth"/>
                </a:pPr>
                <a:endParaRPr lang="en-GB" sz="2000" dirty="0"/>
              </a:p>
              <a:p>
                <a:r>
                  <a:rPr lang="en-GB" sz="2000" dirty="0"/>
                  <a:t>A nurse wants to estimate the gestation period for a baby born with a head circumference of 31.6cm.</a:t>
                </a:r>
              </a:p>
              <a:p>
                <a:r>
                  <a:rPr lang="en-GB" sz="2000" dirty="0"/>
                  <a:t>(b) Explain why the regression equation given above is not suitable for this estimate.</a:t>
                </a:r>
              </a:p>
            </p:txBody>
          </p:sp>
        </mc:Choice>
        <mc:Fallback xmlns="">
          <p:sp>
            <p:nvSpPr>
              <p:cNvPr id="9" name="TextBox 8"/>
              <p:cNvSpPr txBox="1">
                <a:spLocks noRot="1" noChangeAspect="1" noMove="1" noResize="1" noEditPoints="1" noAdjustHandles="1" noChangeArrowheads="1" noChangeShapeType="1" noTextEdit="1"/>
              </p:cNvSpPr>
              <p:nvPr/>
            </p:nvSpPr>
            <p:spPr>
              <a:xfrm>
                <a:off x="263352" y="272012"/>
                <a:ext cx="11521280" cy="3170099"/>
              </a:xfrm>
              <a:prstGeom prst="rect">
                <a:avLst/>
              </a:prstGeom>
              <a:blipFill>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
        <p:nvSpPr>
          <p:cNvPr id="29" name="Rectangle 28"/>
          <p:cNvSpPr/>
          <p:nvPr/>
        </p:nvSpPr>
        <p:spPr>
          <a:xfrm>
            <a:off x="4511824" y="4005064"/>
            <a:ext cx="357091" cy="359590"/>
          </a:xfrm>
          <a:prstGeom prst="rect">
            <a:avLst/>
          </a:prstGeom>
          <a:solidFill>
            <a:schemeClr val="tx1"/>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400" dirty="0">
                <a:solidFill>
                  <a:schemeClr val="bg1"/>
                </a:solidFill>
              </a:rPr>
              <a:t>a</a:t>
            </a:r>
          </a:p>
        </p:txBody>
      </p:sp>
      <p:sp>
        <p:nvSpPr>
          <p:cNvPr id="31" name="Rectangle 30"/>
          <p:cNvSpPr/>
          <p:nvPr/>
        </p:nvSpPr>
        <p:spPr>
          <a:xfrm>
            <a:off x="5259435" y="3924430"/>
            <a:ext cx="6552728" cy="2554545"/>
          </a:xfrm>
          <a:prstGeom prst="rect">
            <a:avLst/>
          </a:prstGeom>
        </p:spPr>
        <p:txBody>
          <a:bodyPr wrap="square">
            <a:spAutoFit/>
          </a:bodyPr>
          <a:lstStyle/>
          <a:p>
            <a:r>
              <a:rPr lang="en-GB" sz="3200" dirty="0"/>
              <a:t>The prediction for 39 weeks is within the range of the data so is more likely to be correct. The prediction for 30 weeks is outside the range of the data so is less likely to be accurate.</a:t>
            </a:r>
          </a:p>
        </p:txBody>
      </p:sp>
      <p:pic>
        <p:nvPicPr>
          <p:cNvPr id="6" name="Picture 5"/>
          <p:cNvPicPr>
            <a:picLocks noChangeAspect="1"/>
          </p:cNvPicPr>
          <p:nvPr/>
        </p:nvPicPr>
        <p:blipFill>
          <a:blip r:embed="rId3"/>
          <a:stretch>
            <a:fillRect/>
          </a:stretch>
        </p:blipFill>
        <p:spPr>
          <a:xfrm>
            <a:off x="335360" y="3576978"/>
            <a:ext cx="3785944" cy="3249450"/>
          </a:xfrm>
          <a:prstGeom prst="rect">
            <a:avLst/>
          </a:prstGeom>
        </p:spPr>
      </p:pic>
    </p:spTree>
    <p:extLst>
      <p:ext uri="{BB962C8B-B14F-4D97-AF65-F5344CB8AC3E}">
        <p14:creationId xmlns:p14="http://schemas.microsoft.com/office/powerpoint/2010/main" val="4105999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 name="TextBox 8"/>
              <p:cNvSpPr txBox="1"/>
              <p:nvPr/>
            </p:nvSpPr>
            <p:spPr>
              <a:xfrm>
                <a:off x="263352" y="272012"/>
                <a:ext cx="11521280" cy="3170099"/>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2000" dirty="0"/>
                  <a:t>The head circumference, </a:t>
                </a:r>
                <a14:m>
                  <m:oMath xmlns:m="http://schemas.openxmlformats.org/officeDocument/2006/math">
                    <m:r>
                      <a:rPr lang="en-GB" sz="2000" i="1">
                        <a:latin typeface="Cambria Math" panose="02040503050406030204" pitchFamily="18" charset="0"/>
                      </a:rPr>
                      <m:t>𝑦</m:t>
                    </m:r>
                  </m:oMath>
                </a14:m>
                <a:r>
                  <a:rPr lang="en-GB" sz="2000" dirty="0"/>
                  <a:t> cm, and gestation period, </a:t>
                </a:r>
                <a14:m>
                  <m:oMath xmlns:m="http://schemas.openxmlformats.org/officeDocument/2006/math">
                    <m:r>
                      <a:rPr lang="en-GB" sz="2000" i="1">
                        <a:latin typeface="Cambria Math" panose="02040503050406030204" pitchFamily="18" charset="0"/>
                      </a:rPr>
                      <m:t>𝑥</m:t>
                    </m:r>
                  </m:oMath>
                </a14:m>
                <a:r>
                  <a:rPr lang="en-GB" sz="2000" dirty="0"/>
                  <a:t> weeks, for a random sample of eight </a:t>
                </a:r>
                <a:r>
                  <a:rPr lang="en-GB" sz="2000" dirty="0" err="1"/>
                  <a:t>newborn</a:t>
                </a:r>
                <a:r>
                  <a:rPr lang="en-GB" sz="2000" dirty="0"/>
                  <a:t> babies at a clinic are recorded. The scatter graph shows the results.</a:t>
                </a:r>
              </a:p>
              <a:p>
                <a:endParaRPr lang="en-GB" sz="2000" dirty="0"/>
              </a:p>
              <a:p>
                <a:r>
                  <a:rPr lang="en-GB" sz="2000" dirty="0"/>
                  <a:t>The equation of the regression line of </a:t>
                </a:r>
                <a14:m>
                  <m:oMath xmlns:m="http://schemas.openxmlformats.org/officeDocument/2006/math">
                    <m:r>
                      <a:rPr lang="en-GB" sz="2000" i="1">
                        <a:latin typeface="Cambria Math" panose="02040503050406030204" pitchFamily="18" charset="0"/>
                      </a:rPr>
                      <m:t>𝑦</m:t>
                    </m:r>
                  </m:oMath>
                </a14:m>
                <a:r>
                  <a:rPr lang="en-GB" sz="2000" dirty="0"/>
                  <a:t> on </a:t>
                </a:r>
                <a14:m>
                  <m:oMath xmlns:m="http://schemas.openxmlformats.org/officeDocument/2006/math">
                    <m:r>
                      <a:rPr lang="en-GB" sz="2000" i="1">
                        <a:latin typeface="Cambria Math" panose="02040503050406030204" pitchFamily="18" charset="0"/>
                      </a:rPr>
                      <m:t>𝑥</m:t>
                    </m:r>
                  </m:oMath>
                </a14:m>
                <a:r>
                  <a:rPr lang="en-GB" sz="2000" dirty="0"/>
                  <a:t> is </a:t>
                </a:r>
                <a14:m>
                  <m:oMath xmlns:m="http://schemas.openxmlformats.org/officeDocument/2006/math">
                    <m:r>
                      <a:rPr lang="en-GB" sz="2000" i="1">
                        <a:latin typeface="Cambria Math" panose="02040503050406030204" pitchFamily="18" charset="0"/>
                      </a:rPr>
                      <m:t>𝑦</m:t>
                    </m:r>
                    <m:r>
                      <a:rPr lang="en-GB" sz="2000" i="1">
                        <a:latin typeface="Cambria Math" panose="02040503050406030204" pitchFamily="18" charset="0"/>
                      </a:rPr>
                      <m:t>=8.91+0.624</m:t>
                    </m:r>
                    <m:r>
                      <a:rPr lang="en-GB" sz="2000" i="1">
                        <a:latin typeface="Cambria Math" panose="02040503050406030204" pitchFamily="18" charset="0"/>
                      </a:rPr>
                      <m:t>𝑥</m:t>
                    </m:r>
                  </m:oMath>
                </a14:m>
                <a:r>
                  <a:rPr lang="en-GB" sz="2000" dirty="0"/>
                  <a:t>. The regression equation is used to estimate the head circumference of a baby born at 39 weeks and a baby born at 30 weeks.</a:t>
                </a:r>
              </a:p>
              <a:p>
                <a:endParaRPr lang="en-GB" sz="2000" dirty="0"/>
              </a:p>
              <a:p>
                <a:pPr marL="342900" indent="-342900">
                  <a:buAutoNum type="alphaLcParenBoth"/>
                </a:pPr>
                <a:r>
                  <a:rPr lang="en-GB" sz="2000" dirty="0"/>
                  <a:t>Comment on the reliability of these estimates.</a:t>
                </a:r>
              </a:p>
              <a:p>
                <a:pPr marL="342900" indent="-342900">
                  <a:buAutoNum type="alphaLcParenBoth"/>
                </a:pPr>
                <a:endParaRPr lang="en-GB" sz="2000" dirty="0"/>
              </a:p>
              <a:p>
                <a:r>
                  <a:rPr lang="en-GB" sz="2000" dirty="0"/>
                  <a:t>A nurse wants to estimate the gestation period for a baby born with a head circumference of 31.6cm.</a:t>
                </a:r>
              </a:p>
              <a:p>
                <a:r>
                  <a:rPr lang="en-GB" sz="2000" dirty="0"/>
                  <a:t>(b) Explain why the regression equation given above is not suitable for this estimate.</a:t>
                </a:r>
              </a:p>
            </p:txBody>
          </p:sp>
        </mc:Choice>
        <mc:Fallback xmlns="">
          <p:sp>
            <p:nvSpPr>
              <p:cNvPr id="9" name="TextBox 8"/>
              <p:cNvSpPr txBox="1">
                <a:spLocks noRot="1" noChangeAspect="1" noMove="1" noResize="1" noEditPoints="1" noAdjustHandles="1" noChangeArrowheads="1" noChangeShapeType="1" noTextEdit="1"/>
              </p:cNvSpPr>
              <p:nvPr/>
            </p:nvSpPr>
            <p:spPr>
              <a:xfrm>
                <a:off x="263352" y="272012"/>
                <a:ext cx="11521280" cy="3170099"/>
              </a:xfrm>
              <a:prstGeom prst="rect">
                <a:avLst/>
              </a:prstGeom>
              <a:blipFill>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
        <p:nvSpPr>
          <p:cNvPr id="29" name="Rectangle 28"/>
          <p:cNvSpPr/>
          <p:nvPr/>
        </p:nvSpPr>
        <p:spPr>
          <a:xfrm>
            <a:off x="4511824" y="4005064"/>
            <a:ext cx="357091" cy="359590"/>
          </a:xfrm>
          <a:prstGeom prst="rect">
            <a:avLst/>
          </a:prstGeom>
          <a:solidFill>
            <a:schemeClr val="tx1"/>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400" dirty="0">
                <a:solidFill>
                  <a:schemeClr val="bg1"/>
                </a:solidFill>
              </a:rPr>
              <a:t>b</a:t>
            </a:r>
          </a:p>
        </p:txBody>
      </p:sp>
      <mc:AlternateContent xmlns:mc="http://schemas.openxmlformats.org/markup-compatibility/2006" xmlns:a14="http://schemas.microsoft.com/office/drawing/2010/main">
        <mc:Choice Requires="a14">
          <p:sp>
            <p:nvSpPr>
              <p:cNvPr id="31" name="Rectangle 30"/>
              <p:cNvSpPr/>
              <p:nvPr/>
            </p:nvSpPr>
            <p:spPr>
              <a:xfrm>
                <a:off x="5375920" y="3861048"/>
                <a:ext cx="5805117" cy="2554545"/>
              </a:xfrm>
              <a:prstGeom prst="rect">
                <a:avLst/>
              </a:prstGeom>
            </p:spPr>
            <p:txBody>
              <a:bodyPr wrap="square">
                <a:spAutoFit/>
              </a:bodyPr>
              <a:lstStyle/>
              <a:p>
                <a:r>
                  <a:rPr lang="en-GB" sz="3200" dirty="0"/>
                  <a:t>The independent variable in this model is the gestation period, </a:t>
                </a:r>
                <a14:m>
                  <m:oMath xmlns:m="http://schemas.openxmlformats.org/officeDocument/2006/math">
                    <m:r>
                      <a:rPr lang="en-GB" sz="3200" i="1">
                        <a:latin typeface="Cambria Math" panose="02040503050406030204" pitchFamily="18" charset="0"/>
                      </a:rPr>
                      <m:t>𝑥</m:t>
                    </m:r>
                  </m:oMath>
                </a14:m>
                <a:r>
                  <a:rPr lang="en-GB" sz="3200" dirty="0"/>
                  <a:t>. </a:t>
                </a:r>
              </a:p>
              <a:p>
                <a:r>
                  <a:rPr lang="en-GB" sz="3200" dirty="0"/>
                  <a:t>You should not use this model to predict a value of </a:t>
                </a:r>
                <a14:m>
                  <m:oMath xmlns:m="http://schemas.openxmlformats.org/officeDocument/2006/math">
                    <m:r>
                      <a:rPr lang="en-GB" sz="3200" i="1">
                        <a:latin typeface="Cambria Math" panose="02040503050406030204" pitchFamily="18" charset="0"/>
                      </a:rPr>
                      <m:t>𝑥</m:t>
                    </m:r>
                  </m:oMath>
                </a14:m>
                <a:r>
                  <a:rPr lang="en-GB" sz="3200" dirty="0"/>
                  <a:t> for a given value of </a:t>
                </a:r>
                <a14:m>
                  <m:oMath xmlns:m="http://schemas.openxmlformats.org/officeDocument/2006/math">
                    <m:r>
                      <a:rPr lang="en-GB" sz="3200" i="1">
                        <a:latin typeface="Cambria Math" panose="02040503050406030204" pitchFamily="18" charset="0"/>
                      </a:rPr>
                      <m:t>𝑦</m:t>
                    </m:r>
                  </m:oMath>
                </a14:m>
                <a:r>
                  <a:rPr lang="en-GB" sz="3200" dirty="0"/>
                  <a:t>.</a:t>
                </a:r>
              </a:p>
            </p:txBody>
          </p:sp>
        </mc:Choice>
        <mc:Fallback xmlns="">
          <p:sp>
            <p:nvSpPr>
              <p:cNvPr id="31" name="Rectangle 30"/>
              <p:cNvSpPr>
                <a:spLocks noRot="1" noChangeAspect="1" noMove="1" noResize="1" noEditPoints="1" noAdjustHandles="1" noChangeArrowheads="1" noChangeShapeType="1" noTextEdit="1"/>
              </p:cNvSpPr>
              <p:nvPr/>
            </p:nvSpPr>
            <p:spPr>
              <a:xfrm>
                <a:off x="5375920" y="3861048"/>
                <a:ext cx="5805117" cy="2554545"/>
              </a:xfrm>
              <a:prstGeom prst="rect">
                <a:avLst/>
              </a:prstGeom>
              <a:blipFill>
                <a:blip r:embed="rId3"/>
                <a:stretch>
                  <a:fillRect l="-2731" t="-3103" r="-420" b="-7160"/>
                </a:stretch>
              </a:blipFill>
            </p:spPr>
            <p:txBody>
              <a:bodyPr/>
              <a:lstStyle/>
              <a:p>
                <a:r>
                  <a:rPr lang="en-GB">
                    <a:noFill/>
                  </a:rPr>
                  <a:t> </a:t>
                </a:r>
              </a:p>
            </p:txBody>
          </p:sp>
        </mc:Fallback>
      </mc:AlternateContent>
      <p:pic>
        <p:nvPicPr>
          <p:cNvPr id="6" name="Picture 5"/>
          <p:cNvPicPr>
            <a:picLocks noChangeAspect="1"/>
          </p:cNvPicPr>
          <p:nvPr/>
        </p:nvPicPr>
        <p:blipFill>
          <a:blip r:embed="rId4"/>
          <a:stretch>
            <a:fillRect/>
          </a:stretch>
        </p:blipFill>
        <p:spPr>
          <a:xfrm>
            <a:off x="335360" y="3576978"/>
            <a:ext cx="3785944" cy="3249450"/>
          </a:xfrm>
          <a:prstGeom prst="rect">
            <a:avLst/>
          </a:prstGeom>
        </p:spPr>
      </p:pic>
    </p:spTree>
    <p:extLst>
      <p:ext uri="{BB962C8B-B14F-4D97-AF65-F5344CB8AC3E}">
        <p14:creationId xmlns:p14="http://schemas.microsoft.com/office/powerpoint/2010/main" val="2299936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2"/>
          <p:cNvSpPr txBox="1"/>
          <p:nvPr/>
        </p:nvSpPr>
        <p:spPr>
          <a:xfrm>
            <a:off x="2783632" y="476672"/>
            <a:ext cx="6443636" cy="1107996"/>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6600" b="1" dirty="0"/>
              <a:t>Regression Lines</a:t>
            </a:r>
          </a:p>
        </p:txBody>
      </p:sp>
      <p:sp>
        <p:nvSpPr>
          <p:cNvPr id="7" name="TextBox 6"/>
          <p:cNvSpPr txBox="1"/>
          <p:nvPr/>
        </p:nvSpPr>
        <p:spPr>
          <a:xfrm>
            <a:off x="479376" y="1812880"/>
            <a:ext cx="11089232" cy="3416320"/>
          </a:xfrm>
          <a:prstGeom prst="rect">
            <a:avLst/>
          </a:prstGeom>
          <a:noFill/>
        </p:spPr>
        <p:txBody>
          <a:bodyPr wrap="square" rtlCol="0">
            <a:spAutoFit/>
          </a:bodyPr>
          <a:lstStyle/>
          <a:p>
            <a:pPr algn="ctr"/>
            <a:r>
              <a:rPr lang="en-GB" sz="7200" dirty="0"/>
              <a:t>You can use a regression line when the data shows </a:t>
            </a:r>
          </a:p>
          <a:p>
            <a:pPr algn="ctr"/>
            <a:r>
              <a:rPr lang="en-GB" sz="7200" dirty="0"/>
              <a:t>a </a:t>
            </a:r>
            <a:r>
              <a:rPr lang="en-GB" sz="7200" b="1" dirty="0"/>
              <a:t>linear</a:t>
            </a:r>
            <a:r>
              <a:rPr lang="en-GB" sz="7200" dirty="0"/>
              <a:t> correlation.</a:t>
            </a:r>
          </a:p>
        </p:txBody>
      </p:sp>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18DA8D58-470A-C80A-DBDC-F6EB748622E5}"/>
                  </a:ext>
                </a:extLst>
              </p:cNvPr>
              <p:cNvSpPr txBox="1"/>
              <p:nvPr/>
            </p:nvSpPr>
            <p:spPr>
              <a:xfrm>
                <a:off x="3503712" y="5229200"/>
                <a:ext cx="5472608" cy="1323439"/>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GB" sz="8000" b="1" i="1" smtClean="0">
                          <a:solidFill>
                            <a:schemeClr val="tx1"/>
                          </a:solidFill>
                          <a:latin typeface="Cambria Math"/>
                        </a:rPr>
                        <m:t>𝒚</m:t>
                      </m:r>
                      <m:r>
                        <a:rPr lang="en-GB" sz="8000" b="1" i="1" smtClean="0">
                          <a:solidFill>
                            <a:schemeClr val="tx1"/>
                          </a:solidFill>
                          <a:latin typeface="Cambria Math"/>
                        </a:rPr>
                        <m:t>=</m:t>
                      </m:r>
                      <m:r>
                        <a:rPr lang="en-GB" sz="8000" b="1" i="1">
                          <a:solidFill>
                            <a:schemeClr val="tx1"/>
                          </a:solidFill>
                          <a:latin typeface="Cambria Math" panose="02040503050406030204" pitchFamily="18" charset="0"/>
                        </a:rPr>
                        <m:t>𝒎</m:t>
                      </m:r>
                      <m:r>
                        <a:rPr lang="en-GB" sz="8000" b="1" i="1">
                          <a:solidFill>
                            <a:schemeClr val="tx1"/>
                          </a:solidFill>
                          <a:latin typeface="Cambria Math"/>
                        </a:rPr>
                        <m:t>𝒙</m:t>
                      </m:r>
                      <m:r>
                        <a:rPr lang="en-GB" sz="8000" b="1" i="1">
                          <a:solidFill>
                            <a:schemeClr val="tx1"/>
                          </a:solidFill>
                          <a:latin typeface="Cambria Math" panose="02040503050406030204" pitchFamily="18" charset="0"/>
                        </a:rPr>
                        <m:t>+</m:t>
                      </m:r>
                      <m:r>
                        <a:rPr lang="en-GB" sz="8000" b="1" i="1">
                          <a:solidFill>
                            <a:schemeClr val="tx1"/>
                          </a:solidFill>
                          <a:latin typeface="Cambria Math" panose="02040503050406030204" pitchFamily="18" charset="0"/>
                        </a:rPr>
                        <m:t>𝒄</m:t>
                      </m:r>
                    </m:oMath>
                  </m:oMathPara>
                </a14:m>
                <a:endParaRPr lang="en-GB" sz="8000" b="1" dirty="0">
                  <a:solidFill>
                    <a:schemeClr val="tx1"/>
                  </a:solidFill>
                </a:endParaRPr>
              </a:p>
            </p:txBody>
          </p:sp>
        </mc:Choice>
        <mc:Fallback>
          <p:sp>
            <p:nvSpPr>
              <p:cNvPr id="3" name="TextBox 2">
                <a:extLst>
                  <a:ext uri="{FF2B5EF4-FFF2-40B4-BE49-F238E27FC236}">
                    <a16:creationId xmlns:a16="http://schemas.microsoft.com/office/drawing/2014/main" id="{18DA8D58-470A-C80A-DBDC-F6EB748622E5}"/>
                  </a:ext>
                </a:extLst>
              </p:cNvPr>
              <p:cNvSpPr txBox="1">
                <a:spLocks noRot="1" noChangeAspect="1" noMove="1" noResize="1" noEditPoints="1" noAdjustHandles="1" noChangeArrowheads="1" noChangeShapeType="1" noTextEdit="1"/>
              </p:cNvSpPr>
              <p:nvPr/>
            </p:nvSpPr>
            <p:spPr>
              <a:xfrm>
                <a:off x="3503712" y="5229200"/>
                <a:ext cx="5472608" cy="1323439"/>
              </a:xfrm>
              <a:prstGeom prst="rect">
                <a:avLst/>
              </a:prstGeom>
              <a:blipFill>
                <a:blip r:embed="rId2"/>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3238654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Box 41"/>
          <p:cNvSpPr txBox="1"/>
          <p:nvPr/>
        </p:nvSpPr>
        <p:spPr>
          <a:xfrm>
            <a:off x="227351" y="157519"/>
            <a:ext cx="11737298" cy="1569660"/>
          </a:xfrm>
          <a:prstGeom prst="rect">
            <a:avLst/>
          </a:prstGeom>
          <a:noFill/>
        </p:spPr>
        <p:txBody>
          <a:bodyPr wrap="square" rtlCol="0">
            <a:spAutoFit/>
          </a:bodyPr>
          <a:lstStyle/>
          <a:p>
            <a:pPr algn="ctr"/>
            <a:r>
              <a:rPr lang="en-GB" sz="3200" dirty="0"/>
              <a:t>I record people’s exam marks as well as the time they spent revising</a:t>
            </a:r>
            <a:r>
              <a:rPr lang="en-GB" sz="3200"/>
              <a:t>. </a:t>
            </a:r>
          </a:p>
          <a:p>
            <a:pPr algn="ctr"/>
            <a:r>
              <a:rPr lang="en-GB" sz="3200"/>
              <a:t>I </a:t>
            </a:r>
            <a:r>
              <a:rPr lang="en-GB" sz="3200" dirty="0"/>
              <a:t>want to predict how well someone will do based on the time they spent revising. A regression line with help you do this. </a:t>
            </a:r>
          </a:p>
        </p:txBody>
      </p:sp>
      <p:grpSp>
        <p:nvGrpSpPr>
          <p:cNvPr id="17" name="Group 16">
            <a:extLst>
              <a:ext uri="{FF2B5EF4-FFF2-40B4-BE49-F238E27FC236}">
                <a16:creationId xmlns:a16="http://schemas.microsoft.com/office/drawing/2014/main" id="{178340D9-0BA2-6193-F2A6-79A28A4C345C}"/>
              </a:ext>
            </a:extLst>
          </p:cNvPr>
          <p:cNvGrpSpPr/>
          <p:nvPr/>
        </p:nvGrpSpPr>
        <p:grpSpPr>
          <a:xfrm>
            <a:off x="2639616" y="2132856"/>
            <a:ext cx="7229537" cy="4340485"/>
            <a:chOff x="3186804" y="2394594"/>
            <a:chExt cx="5516070" cy="3279780"/>
          </a:xfrm>
        </p:grpSpPr>
        <p:cxnSp>
          <p:nvCxnSpPr>
            <p:cNvPr id="8" name="Straight Arrow Connector 7"/>
            <p:cNvCxnSpPr>
              <a:cxnSpLocks/>
            </p:cNvCxnSpPr>
            <p:nvPr/>
          </p:nvCxnSpPr>
          <p:spPr>
            <a:xfrm flipV="1">
              <a:off x="3647728" y="2420887"/>
              <a:ext cx="0" cy="28083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9" name="Straight Arrow Connector 8"/>
            <p:cNvCxnSpPr>
              <a:cxnSpLocks/>
            </p:cNvCxnSpPr>
            <p:nvPr/>
          </p:nvCxnSpPr>
          <p:spPr>
            <a:xfrm flipV="1">
              <a:off x="3647728" y="5229200"/>
              <a:ext cx="4680520" cy="1"/>
            </a:xfrm>
            <a:prstGeom prst="straightConnector1">
              <a:avLst/>
            </a:prstGeom>
            <a:ln>
              <a:tailEnd type="arrow"/>
            </a:ln>
          </p:spPr>
          <p:style>
            <a:lnRef idx="3">
              <a:schemeClr val="dk1"/>
            </a:lnRef>
            <a:fillRef idx="0">
              <a:schemeClr val="dk1"/>
            </a:fillRef>
            <a:effectRef idx="2">
              <a:schemeClr val="dk1"/>
            </a:effectRef>
            <a:fontRef idx="minor">
              <a:schemeClr val="tx1"/>
            </a:fontRef>
          </p:style>
        </p:cxnSp>
        <mc:AlternateContent xmlns:mc="http://schemas.openxmlformats.org/markup-compatibility/2006" xmlns:a14="http://schemas.microsoft.com/office/drawing/2010/main">
          <mc:Choice Requires="a14">
            <p:sp>
              <p:nvSpPr>
                <p:cNvPr id="12" name="TextBox 11"/>
                <p:cNvSpPr txBox="1"/>
                <p:nvPr/>
              </p:nvSpPr>
              <p:spPr>
                <a:xfrm>
                  <a:off x="5822827" y="5279016"/>
                  <a:ext cx="2753727" cy="395358"/>
                </a:xfrm>
                <a:prstGeom prst="rect">
                  <a:avLst/>
                </a:prstGeom>
                <a:noFill/>
              </p:spPr>
              <p:txBody>
                <a:bodyPr wrap="square" rtlCol="0">
                  <a:spAutoFit/>
                </a:bodyPr>
                <a:lstStyle/>
                <a:p>
                  <a:r>
                    <a:rPr lang="en-GB" sz="2800" dirty="0"/>
                    <a:t>Time spent revising </a:t>
                  </a:r>
                  <a14:m>
                    <m:oMath xmlns:m="http://schemas.openxmlformats.org/officeDocument/2006/math">
                      <m:r>
                        <a:rPr lang="en-GB" sz="2800" i="1">
                          <a:latin typeface="Cambria Math"/>
                        </a:rPr>
                        <m:t>(</m:t>
                      </m:r>
                      <m:r>
                        <a:rPr lang="en-GB" sz="2800" i="1">
                          <a:latin typeface="Cambria Math"/>
                        </a:rPr>
                        <m:t>𝑥</m:t>
                      </m:r>
                      <m:r>
                        <a:rPr lang="en-GB" sz="2800" i="1">
                          <a:latin typeface="Cambria Math"/>
                        </a:rPr>
                        <m:t>)</m:t>
                      </m:r>
                    </m:oMath>
                  </a14:m>
                  <a:endParaRPr lang="en-GB" sz="2800" dirty="0"/>
                </a:p>
              </p:txBody>
            </p:sp>
          </mc:Choice>
          <mc:Fallback xmlns="">
            <p:sp>
              <p:nvSpPr>
                <p:cNvPr id="12" name="TextBox 11"/>
                <p:cNvSpPr txBox="1">
                  <a:spLocks noRot="1" noChangeAspect="1" noMove="1" noResize="1" noEditPoints="1" noAdjustHandles="1" noChangeArrowheads="1" noChangeShapeType="1" noTextEdit="1"/>
                </p:cNvSpPr>
                <p:nvPr/>
              </p:nvSpPr>
              <p:spPr>
                <a:xfrm>
                  <a:off x="5822827" y="5279016"/>
                  <a:ext cx="2753727" cy="395358"/>
                </a:xfrm>
                <a:prstGeom prst="rect">
                  <a:avLst/>
                </a:prstGeom>
                <a:blipFill>
                  <a:blip r:embed="rId2"/>
                  <a:stretch>
                    <a:fillRect l="-3547" t="-10465" b="-3255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rot="16200000">
                  <a:off x="2446105" y="3508926"/>
                  <a:ext cx="1880609" cy="399212"/>
                </a:xfrm>
                <a:prstGeom prst="rect">
                  <a:avLst/>
                </a:prstGeom>
                <a:noFill/>
              </p:spPr>
              <p:txBody>
                <a:bodyPr wrap="square" rtlCol="0">
                  <a:spAutoFit/>
                </a:bodyPr>
                <a:lstStyle/>
                <a:p>
                  <a:r>
                    <a:rPr lang="en-GB" sz="2800" dirty="0"/>
                    <a:t>Exam mark </a:t>
                  </a:r>
                  <a14:m>
                    <m:oMath xmlns:m="http://schemas.openxmlformats.org/officeDocument/2006/math">
                      <m:r>
                        <a:rPr lang="en-GB" sz="2800" i="1">
                          <a:latin typeface="Cambria Math"/>
                        </a:rPr>
                        <m:t>(</m:t>
                      </m:r>
                      <m:r>
                        <a:rPr lang="en-GB" sz="2800" i="1">
                          <a:latin typeface="Cambria Math"/>
                        </a:rPr>
                        <m:t>𝑦</m:t>
                      </m:r>
                      <m:r>
                        <a:rPr lang="en-GB" sz="2800" i="1">
                          <a:latin typeface="Cambria Math"/>
                        </a:rPr>
                        <m:t>)</m:t>
                      </m:r>
                    </m:oMath>
                  </a14:m>
                  <a:endParaRPr lang="en-GB" sz="2800" dirty="0"/>
                </a:p>
              </p:txBody>
            </p:sp>
          </mc:Choice>
          <mc:Fallback xmlns="">
            <p:sp>
              <p:nvSpPr>
                <p:cNvPr id="13" name="TextBox 12"/>
                <p:cNvSpPr txBox="1">
                  <a:spLocks noRot="1" noChangeAspect="1" noMove="1" noResize="1" noEditPoints="1" noAdjustHandles="1" noChangeArrowheads="1" noChangeShapeType="1" noTextEdit="1"/>
                </p:cNvSpPr>
                <p:nvPr/>
              </p:nvSpPr>
              <p:spPr>
                <a:xfrm rot="16200000">
                  <a:off x="2446105" y="3508926"/>
                  <a:ext cx="1880609" cy="399212"/>
                </a:xfrm>
                <a:prstGeom prst="rect">
                  <a:avLst/>
                </a:prstGeom>
                <a:blipFill>
                  <a:blip r:embed="rId3"/>
                  <a:stretch>
                    <a:fillRect l="-10465" r="-32558" b="-5147"/>
                  </a:stretch>
                </a:blipFill>
              </p:spPr>
              <p:txBody>
                <a:bodyPr/>
                <a:lstStyle/>
                <a:p>
                  <a:r>
                    <a:rPr lang="en-GB">
                      <a:noFill/>
                    </a:rPr>
                    <a:t> </a:t>
                  </a:r>
                </a:p>
              </p:txBody>
            </p:sp>
          </mc:Fallback>
        </mc:AlternateContent>
        <p:grpSp>
          <p:nvGrpSpPr>
            <p:cNvPr id="19" name="Group 18"/>
            <p:cNvGrpSpPr/>
            <p:nvPr/>
          </p:nvGrpSpPr>
          <p:grpSpPr>
            <a:xfrm>
              <a:off x="3935760" y="4509119"/>
              <a:ext cx="216024" cy="216024"/>
              <a:chOff x="3347864" y="2780928"/>
              <a:chExt cx="216024" cy="216024"/>
            </a:xfrm>
          </p:grpSpPr>
          <p:cxnSp>
            <p:nvCxnSpPr>
              <p:cNvPr id="15" name="Straight Connector 14"/>
              <p:cNvCxnSpPr/>
              <p:nvPr/>
            </p:nvCxnSpPr>
            <p:spPr>
              <a:xfrm>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cxnSp>
            <p:nvCxnSpPr>
              <p:cNvPr id="16" name="Straight Connector 15"/>
              <p:cNvCxnSpPr/>
              <p:nvPr/>
            </p:nvCxnSpPr>
            <p:spPr>
              <a:xfrm flipH="1">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grpSp>
        <p:grpSp>
          <p:nvGrpSpPr>
            <p:cNvPr id="20" name="Group 19"/>
            <p:cNvGrpSpPr/>
            <p:nvPr/>
          </p:nvGrpSpPr>
          <p:grpSpPr>
            <a:xfrm>
              <a:off x="4511824" y="4509119"/>
              <a:ext cx="216024" cy="216024"/>
              <a:chOff x="3347864" y="2780928"/>
              <a:chExt cx="216024" cy="216024"/>
            </a:xfrm>
          </p:grpSpPr>
          <p:cxnSp>
            <p:nvCxnSpPr>
              <p:cNvPr id="21" name="Straight Connector 20"/>
              <p:cNvCxnSpPr/>
              <p:nvPr/>
            </p:nvCxnSpPr>
            <p:spPr>
              <a:xfrm>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cxnSp>
            <p:nvCxnSpPr>
              <p:cNvPr id="22" name="Straight Connector 21"/>
              <p:cNvCxnSpPr/>
              <p:nvPr/>
            </p:nvCxnSpPr>
            <p:spPr>
              <a:xfrm flipH="1">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grpSp>
        <p:grpSp>
          <p:nvGrpSpPr>
            <p:cNvPr id="23" name="Group 22"/>
            <p:cNvGrpSpPr/>
            <p:nvPr/>
          </p:nvGrpSpPr>
          <p:grpSpPr>
            <a:xfrm>
              <a:off x="4909964" y="3904480"/>
              <a:ext cx="216024" cy="216024"/>
              <a:chOff x="3347864" y="2780928"/>
              <a:chExt cx="216024" cy="216024"/>
            </a:xfrm>
          </p:grpSpPr>
          <p:cxnSp>
            <p:nvCxnSpPr>
              <p:cNvPr id="24" name="Straight Connector 23"/>
              <p:cNvCxnSpPr/>
              <p:nvPr/>
            </p:nvCxnSpPr>
            <p:spPr>
              <a:xfrm>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p:cNvCxnSpPr/>
              <p:nvPr/>
            </p:nvCxnSpPr>
            <p:spPr>
              <a:xfrm flipH="1">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grpSp>
        <p:grpSp>
          <p:nvGrpSpPr>
            <p:cNvPr id="26" name="Group 25"/>
            <p:cNvGrpSpPr/>
            <p:nvPr/>
          </p:nvGrpSpPr>
          <p:grpSpPr>
            <a:xfrm>
              <a:off x="5486028" y="4034593"/>
              <a:ext cx="216024" cy="216024"/>
              <a:chOff x="3347864" y="2780928"/>
              <a:chExt cx="216024" cy="216024"/>
            </a:xfrm>
          </p:grpSpPr>
          <p:cxnSp>
            <p:nvCxnSpPr>
              <p:cNvPr id="27" name="Straight Connector 26"/>
              <p:cNvCxnSpPr/>
              <p:nvPr/>
            </p:nvCxnSpPr>
            <p:spPr>
              <a:xfrm>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p:cNvCxnSpPr/>
              <p:nvPr/>
            </p:nvCxnSpPr>
            <p:spPr>
              <a:xfrm flipH="1">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grpSp>
        <p:grpSp>
          <p:nvGrpSpPr>
            <p:cNvPr id="29" name="Group 28"/>
            <p:cNvGrpSpPr/>
            <p:nvPr/>
          </p:nvGrpSpPr>
          <p:grpSpPr>
            <a:xfrm>
              <a:off x="5822826" y="3017695"/>
              <a:ext cx="216024" cy="216024"/>
              <a:chOff x="3347864" y="2780928"/>
              <a:chExt cx="216024" cy="216024"/>
            </a:xfrm>
          </p:grpSpPr>
          <p:cxnSp>
            <p:nvCxnSpPr>
              <p:cNvPr id="30" name="Straight Connector 29"/>
              <p:cNvCxnSpPr/>
              <p:nvPr/>
            </p:nvCxnSpPr>
            <p:spPr>
              <a:xfrm>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p:cNvCxnSpPr/>
              <p:nvPr/>
            </p:nvCxnSpPr>
            <p:spPr>
              <a:xfrm flipH="1">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grpSp>
        <p:grpSp>
          <p:nvGrpSpPr>
            <p:cNvPr id="32" name="Group 31"/>
            <p:cNvGrpSpPr/>
            <p:nvPr/>
          </p:nvGrpSpPr>
          <p:grpSpPr>
            <a:xfrm>
              <a:off x="6516651" y="3325546"/>
              <a:ext cx="216024" cy="216024"/>
              <a:chOff x="3347864" y="2780928"/>
              <a:chExt cx="216024" cy="216024"/>
            </a:xfrm>
          </p:grpSpPr>
          <p:cxnSp>
            <p:nvCxnSpPr>
              <p:cNvPr id="33" name="Straight Connector 32"/>
              <p:cNvCxnSpPr/>
              <p:nvPr/>
            </p:nvCxnSpPr>
            <p:spPr>
              <a:xfrm>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cxnSp>
            <p:nvCxnSpPr>
              <p:cNvPr id="34" name="Straight Connector 33"/>
              <p:cNvCxnSpPr/>
              <p:nvPr/>
            </p:nvCxnSpPr>
            <p:spPr>
              <a:xfrm flipH="1">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grpSp>
        <p:grpSp>
          <p:nvGrpSpPr>
            <p:cNvPr id="35" name="Group 34"/>
            <p:cNvGrpSpPr/>
            <p:nvPr/>
          </p:nvGrpSpPr>
          <p:grpSpPr>
            <a:xfrm>
              <a:off x="7094587" y="2394594"/>
              <a:ext cx="216024" cy="216024"/>
              <a:chOff x="3347864" y="2780928"/>
              <a:chExt cx="216024" cy="216024"/>
            </a:xfrm>
          </p:grpSpPr>
          <p:cxnSp>
            <p:nvCxnSpPr>
              <p:cNvPr id="36" name="Straight Connector 35"/>
              <p:cNvCxnSpPr/>
              <p:nvPr/>
            </p:nvCxnSpPr>
            <p:spPr>
              <a:xfrm>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cxnSp>
            <p:nvCxnSpPr>
              <p:cNvPr id="37" name="Straight Connector 36"/>
              <p:cNvCxnSpPr/>
              <p:nvPr/>
            </p:nvCxnSpPr>
            <p:spPr>
              <a:xfrm flipH="1">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grpSp>
        <p:cxnSp>
          <p:nvCxnSpPr>
            <p:cNvPr id="39" name="Straight Connector 38"/>
            <p:cNvCxnSpPr>
              <a:cxnSpLocks/>
            </p:cNvCxnSpPr>
            <p:nvPr/>
          </p:nvCxnSpPr>
          <p:spPr>
            <a:xfrm flipV="1">
              <a:off x="3647728" y="2564903"/>
              <a:ext cx="4032448" cy="2376264"/>
            </a:xfrm>
            <a:prstGeom prst="line">
              <a:avLst/>
            </a:prstGeom>
            <a:ln w="38100">
              <a:solidFill>
                <a:srgbClr val="FF0000"/>
              </a:solidFill>
              <a:prstDash val="sysDash"/>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43" name="TextBox 42"/>
                <p:cNvSpPr txBox="1"/>
                <p:nvPr/>
              </p:nvSpPr>
              <p:spPr>
                <a:xfrm>
                  <a:off x="5918348" y="3665843"/>
                  <a:ext cx="2784526" cy="53489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4000" i="1">
                            <a:solidFill>
                              <a:srgbClr val="FF0000"/>
                            </a:solidFill>
                            <a:latin typeface="Cambria Math"/>
                          </a:rPr>
                          <m:t>𝑦</m:t>
                        </m:r>
                        <m:r>
                          <a:rPr lang="en-GB" sz="4000" i="1">
                            <a:solidFill>
                              <a:srgbClr val="FF0000"/>
                            </a:solidFill>
                            <a:latin typeface="Cambria Math"/>
                          </a:rPr>
                          <m:t>=20+3</m:t>
                        </m:r>
                        <m:r>
                          <a:rPr lang="en-GB" sz="4000" i="1">
                            <a:solidFill>
                              <a:srgbClr val="FF0000"/>
                            </a:solidFill>
                            <a:latin typeface="Cambria Math"/>
                          </a:rPr>
                          <m:t>𝑥</m:t>
                        </m:r>
                      </m:oMath>
                    </m:oMathPara>
                  </a14:m>
                  <a:endParaRPr lang="en-GB" sz="4000" dirty="0">
                    <a:solidFill>
                      <a:srgbClr val="FF0000"/>
                    </a:solidFill>
                  </a:endParaRPr>
                </a:p>
              </p:txBody>
            </p:sp>
          </mc:Choice>
          <mc:Fallback xmlns="">
            <p:sp>
              <p:nvSpPr>
                <p:cNvPr id="43" name="TextBox 42"/>
                <p:cNvSpPr txBox="1">
                  <a:spLocks noRot="1" noChangeAspect="1" noMove="1" noResize="1" noEditPoints="1" noAdjustHandles="1" noChangeArrowheads="1" noChangeShapeType="1" noTextEdit="1"/>
                </p:cNvSpPr>
                <p:nvPr/>
              </p:nvSpPr>
              <p:spPr>
                <a:xfrm>
                  <a:off x="5918348" y="3665843"/>
                  <a:ext cx="2784526" cy="534897"/>
                </a:xfrm>
                <a:prstGeom prst="rect">
                  <a:avLst/>
                </a:prstGeom>
                <a:blipFill>
                  <a:blip r:embed="rId4"/>
                  <a:stretch>
                    <a:fillRect/>
                  </a:stretch>
                </a:blipFill>
              </p:spPr>
              <p:txBody>
                <a:bodyPr/>
                <a:lstStyle/>
                <a:p>
                  <a:r>
                    <a:rPr lang="en-GB">
                      <a:noFill/>
                    </a:rPr>
                    <a:t> </a:t>
                  </a:r>
                </a:p>
              </p:txBody>
            </p:sp>
          </mc:Fallback>
        </mc:AlternateContent>
      </p:grpSp>
    </p:spTree>
    <p:extLst>
      <p:ext uri="{BB962C8B-B14F-4D97-AF65-F5344CB8AC3E}">
        <p14:creationId xmlns:p14="http://schemas.microsoft.com/office/powerpoint/2010/main" val="2406252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p:cNvCxnSpPr/>
          <p:nvPr/>
        </p:nvCxnSpPr>
        <p:spPr>
          <a:xfrm flipV="1">
            <a:off x="2927648" y="1579179"/>
            <a:ext cx="0" cy="28083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 name="Straight Arrow Connector 5"/>
          <p:cNvCxnSpPr/>
          <p:nvPr/>
        </p:nvCxnSpPr>
        <p:spPr>
          <a:xfrm flipV="1">
            <a:off x="2927648" y="4387492"/>
            <a:ext cx="4680520" cy="1"/>
          </a:xfrm>
          <a:prstGeom prst="straightConnector1">
            <a:avLst/>
          </a:prstGeom>
          <a:ln>
            <a:tailEnd type="arrow"/>
          </a:ln>
        </p:spPr>
        <p:style>
          <a:lnRef idx="3">
            <a:schemeClr val="dk1"/>
          </a:lnRef>
          <a:fillRef idx="0">
            <a:schemeClr val="dk1"/>
          </a:fillRef>
          <a:effectRef idx="2">
            <a:schemeClr val="dk1"/>
          </a:effectRef>
          <a:fontRef idx="minor">
            <a:schemeClr val="tx1"/>
          </a:fontRef>
        </p:style>
      </p:cxnSp>
      <mc:AlternateContent xmlns:mc="http://schemas.openxmlformats.org/markup-compatibility/2006" xmlns:a14="http://schemas.microsoft.com/office/drawing/2010/main">
        <mc:Choice Requires="a14">
          <p:sp>
            <p:nvSpPr>
              <p:cNvPr id="7" name="TextBox 6"/>
              <p:cNvSpPr txBox="1"/>
              <p:nvPr/>
            </p:nvSpPr>
            <p:spPr>
              <a:xfrm>
                <a:off x="7638464" y="3784936"/>
                <a:ext cx="3235156" cy="830997"/>
              </a:xfrm>
              <a:prstGeom prst="rect">
                <a:avLst/>
              </a:prstGeom>
              <a:noFill/>
            </p:spPr>
            <p:txBody>
              <a:bodyPr wrap="square" rtlCol="0">
                <a:spAutoFit/>
              </a:bodyPr>
              <a:lstStyle/>
              <a:p>
                <a:r>
                  <a:rPr lang="en-GB" sz="2400" dirty="0"/>
                  <a:t>Time spent revising in hours </a:t>
                </a:r>
                <a14:m>
                  <m:oMath xmlns:m="http://schemas.openxmlformats.org/officeDocument/2006/math">
                    <m:r>
                      <a:rPr lang="en-GB" sz="2400" i="1">
                        <a:latin typeface="Cambria Math"/>
                      </a:rPr>
                      <m:t>(</m:t>
                    </m:r>
                    <m:r>
                      <a:rPr lang="en-GB" sz="2400" i="1">
                        <a:latin typeface="Cambria Math"/>
                      </a:rPr>
                      <m:t>𝑥</m:t>
                    </m:r>
                    <m:r>
                      <a:rPr lang="en-GB" sz="2400" i="1">
                        <a:latin typeface="Cambria Math"/>
                      </a:rPr>
                      <m:t>)</m:t>
                    </m:r>
                  </m:oMath>
                </a14:m>
                <a:endParaRPr lang="en-GB" sz="2400" dirty="0"/>
              </a:p>
            </p:txBody>
          </p:sp>
        </mc:Choice>
        <mc:Fallback xmlns="">
          <p:sp>
            <p:nvSpPr>
              <p:cNvPr id="7" name="TextBox 6"/>
              <p:cNvSpPr txBox="1">
                <a:spLocks noRot="1" noChangeAspect="1" noMove="1" noResize="1" noEditPoints="1" noAdjustHandles="1" noChangeArrowheads="1" noChangeShapeType="1" noTextEdit="1"/>
              </p:cNvSpPr>
              <p:nvPr/>
            </p:nvSpPr>
            <p:spPr>
              <a:xfrm>
                <a:off x="7638464" y="3784936"/>
                <a:ext cx="3235156" cy="830997"/>
              </a:xfrm>
              <a:prstGeom prst="rect">
                <a:avLst/>
              </a:prstGeom>
              <a:blipFill>
                <a:blip r:embed="rId2"/>
                <a:stretch>
                  <a:fillRect l="-2825" t="-5882" b="-1617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rot="16200000">
                <a:off x="1522104" y="2721860"/>
                <a:ext cx="2172941" cy="461665"/>
              </a:xfrm>
              <a:prstGeom prst="rect">
                <a:avLst/>
              </a:prstGeom>
              <a:noFill/>
            </p:spPr>
            <p:txBody>
              <a:bodyPr wrap="square" rtlCol="0">
                <a:spAutoFit/>
              </a:bodyPr>
              <a:lstStyle/>
              <a:p>
                <a:r>
                  <a:rPr lang="en-GB" sz="2400" dirty="0"/>
                  <a:t>Exam mark </a:t>
                </a:r>
                <a14:m>
                  <m:oMath xmlns:m="http://schemas.openxmlformats.org/officeDocument/2006/math">
                    <m:r>
                      <a:rPr lang="en-GB" sz="2400" i="1">
                        <a:latin typeface="Cambria Math"/>
                      </a:rPr>
                      <m:t>(</m:t>
                    </m:r>
                    <m:r>
                      <a:rPr lang="en-GB" sz="2400" i="1">
                        <a:latin typeface="Cambria Math"/>
                      </a:rPr>
                      <m:t>𝑦</m:t>
                    </m:r>
                    <m:r>
                      <a:rPr lang="en-GB" sz="2400" i="1">
                        <a:latin typeface="Cambria Math"/>
                      </a:rPr>
                      <m:t>)</m:t>
                    </m:r>
                  </m:oMath>
                </a14:m>
                <a:endParaRPr lang="en-GB" sz="2400" dirty="0"/>
              </a:p>
            </p:txBody>
          </p:sp>
        </mc:Choice>
        <mc:Fallback xmlns="">
          <p:sp>
            <p:nvSpPr>
              <p:cNvPr id="8" name="TextBox 7"/>
              <p:cNvSpPr txBox="1">
                <a:spLocks noRot="1" noChangeAspect="1" noMove="1" noResize="1" noEditPoints="1" noAdjustHandles="1" noChangeArrowheads="1" noChangeShapeType="1" noTextEdit="1"/>
              </p:cNvSpPr>
              <p:nvPr/>
            </p:nvSpPr>
            <p:spPr>
              <a:xfrm rot="16200000">
                <a:off x="1522104" y="2721860"/>
                <a:ext cx="2172941" cy="461665"/>
              </a:xfrm>
              <a:prstGeom prst="rect">
                <a:avLst/>
              </a:prstGeom>
              <a:blipFill>
                <a:blip r:embed="rId3"/>
                <a:stretch>
                  <a:fillRect l="-10526" r="-28947" b="-4202"/>
                </a:stretch>
              </a:blipFill>
            </p:spPr>
            <p:txBody>
              <a:bodyPr/>
              <a:lstStyle/>
              <a:p>
                <a:r>
                  <a:rPr lang="en-GB">
                    <a:noFill/>
                  </a:rPr>
                  <a:t> </a:t>
                </a:r>
              </a:p>
            </p:txBody>
          </p:sp>
        </mc:Fallback>
      </mc:AlternateContent>
      <p:grpSp>
        <p:nvGrpSpPr>
          <p:cNvPr id="9" name="Group 8"/>
          <p:cNvGrpSpPr/>
          <p:nvPr/>
        </p:nvGrpSpPr>
        <p:grpSpPr>
          <a:xfrm>
            <a:off x="3215680" y="3667411"/>
            <a:ext cx="216024" cy="216024"/>
            <a:chOff x="3347864" y="2780928"/>
            <a:chExt cx="216024" cy="216024"/>
          </a:xfrm>
        </p:grpSpPr>
        <p:cxnSp>
          <p:nvCxnSpPr>
            <p:cNvPr id="10" name="Straight Connector 9"/>
            <p:cNvCxnSpPr/>
            <p:nvPr/>
          </p:nvCxnSpPr>
          <p:spPr>
            <a:xfrm>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a:xfrm flipH="1">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grpSp>
      <p:grpSp>
        <p:nvGrpSpPr>
          <p:cNvPr id="12" name="Group 11"/>
          <p:cNvGrpSpPr/>
          <p:nvPr/>
        </p:nvGrpSpPr>
        <p:grpSpPr>
          <a:xfrm>
            <a:off x="3791744" y="3667411"/>
            <a:ext cx="216024" cy="216024"/>
            <a:chOff x="3347864" y="2780928"/>
            <a:chExt cx="216024" cy="216024"/>
          </a:xfrm>
        </p:grpSpPr>
        <p:cxnSp>
          <p:nvCxnSpPr>
            <p:cNvPr id="13" name="Straight Connector 12"/>
            <p:cNvCxnSpPr/>
            <p:nvPr/>
          </p:nvCxnSpPr>
          <p:spPr>
            <a:xfrm>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p:cNvCxnSpPr/>
            <p:nvPr/>
          </p:nvCxnSpPr>
          <p:spPr>
            <a:xfrm flipH="1">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grpSp>
      <p:grpSp>
        <p:nvGrpSpPr>
          <p:cNvPr id="15" name="Group 14"/>
          <p:cNvGrpSpPr/>
          <p:nvPr/>
        </p:nvGrpSpPr>
        <p:grpSpPr>
          <a:xfrm>
            <a:off x="4189884" y="3062772"/>
            <a:ext cx="216024" cy="216024"/>
            <a:chOff x="3347864" y="2780928"/>
            <a:chExt cx="216024" cy="216024"/>
          </a:xfrm>
        </p:grpSpPr>
        <p:cxnSp>
          <p:nvCxnSpPr>
            <p:cNvPr id="16" name="Straight Connector 15"/>
            <p:cNvCxnSpPr/>
            <p:nvPr/>
          </p:nvCxnSpPr>
          <p:spPr>
            <a:xfrm>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cxnSp>
          <p:nvCxnSpPr>
            <p:cNvPr id="17" name="Straight Connector 16"/>
            <p:cNvCxnSpPr/>
            <p:nvPr/>
          </p:nvCxnSpPr>
          <p:spPr>
            <a:xfrm flipH="1">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grpSp>
      <p:grpSp>
        <p:nvGrpSpPr>
          <p:cNvPr id="18" name="Group 17"/>
          <p:cNvGrpSpPr/>
          <p:nvPr/>
        </p:nvGrpSpPr>
        <p:grpSpPr>
          <a:xfrm>
            <a:off x="4765948" y="3192885"/>
            <a:ext cx="216024" cy="216024"/>
            <a:chOff x="3347864" y="2780928"/>
            <a:chExt cx="216024" cy="216024"/>
          </a:xfrm>
        </p:grpSpPr>
        <p:cxnSp>
          <p:nvCxnSpPr>
            <p:cNvPr id="19" name="Straight Connector 18"/>
            <p:cNvCxnSpPr/>
            <p:nvPr/>
          </p:nvCxnSpPr>
          <p:spPr>
            <a:xfrm>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cxnSp>
          <p:nvCxnSpPr>
            <p:cNvPr id="20" name="Straight Connector 19"/>
            <p:cNvCxnSpPr/>
            <p:nvPr/>
          </p:nvCxnSpPr>
          <p:spPr>
            <a:xfrm flipH="1">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grpSp>
      <p:grpSp>
        <p:nvGrpSpPr>
          <p:cNvPr id="21" name="Group 20"/>
          <p:cNvGrpSpPr/>
          <p:nvPr/>
        </p:nvGrpSpPr>
        <p:grpSpPr>
          <a:xfrm>
            <a:off x="5102746" y="2175987"/>
            <a:ext cx="216024" cy="216024"/>
            <a:chOff x="3347864" y="2780928"/>
            <a:chExt cx="216024" cy="216024"/>
          </a:xfrm>
        </p:grpSpPr>
        <p:cxnSp>
          <p:nvCxnSpPr>
            <p:cNvPr id="22" name="Straight Connector 21"/>
            <p:cNvCxnSpPr/>
            <p:nvPr/>
          </p:nvCxnSpPr>
          <p:spPr>
            <a:xfrm>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cxnSp>
          <p:nvCxnSpPr>
            <p:cNvPr id="23" name="Straight Connector 22"/>
            <p:cNvCxnSpPr/>
            <p:nvPr/>
          </p:nvCxnSpPr>
          <p:spPr>
            <a:xfrm flipH="1">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grpSp>
      <p:grpSp>
        <p:nvGrpSpPr>
          <p:cNvPr id="24" name="Group 23"/>
          <p:cNvGrpSpPr/>
          <p:nvPr/>
        </p:nvGrpSpPr>
        <p:grpSpPr>
          <a:xfrm>
            <a:off x="5796571" y="2483838"/>
            <a:ext cx="216024" cy="216024"/>
            <a:chOff x="3347864" y="2780928"/>
            <a:chExt cx="216024" cy="216024"/>
          </a:xfrm>
        </p:grpSpPr>
        <p:cxnSp>
          <p:nvCxnSpPr>
            <p:cNvPr id="25" name="Straight Connector 24"/>
            <p:cNvCxnSpPr/>
            <p:nvPr/>
          </p:nvCxnSpPr>
          <p:spPr>
            <a:xfrm>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p:cNvCxnSpPr/>
            <p:nvPr/>
          </p:nvCxnSpPr>
          <p:spPr>
            <a:xfrm flipH="1">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grpSp>
      <p:grpSp>
        <p:nvGrpSpPr>
          <p:cNvPr id="27" name="Group 26"/>
          <p:cNvGrpSpPr/>
          <p:nvPr/>
        </p:nvGrpSpPr>
        <p:grpSpPr>
          <a:xfrm>
            <a:off x="6374507" y="1552886"/>
            <a:ext cx="216024" cy="216024"/>
            <a:chOff x="3347864" y="2780928"/>
            <a:chExt cx="216024" cy="216024"/>
          </a:xfrm>
        </p:grpSpPr>
        <p:cxnSp>
          <p:nvCxnSpPr>
            <p:cNvPr id="28" name="Straight Connector 27"/>
            <p:cNvCxnSpPr/>
            <p:nvPr/>
          </p:nvCxnSpPr>
          <p:spPr>
            <a:xfrm>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cxnSp>
          <p:nvCxnSpPr>
            <p:cNvPr id="29" name="Straight Connector 28"/>
            <p:cNvCxnSpPr/>
            <p:nvPr/>
          </p:nvCxnSpPr>
          <p:spPr>
            <a:xfrm flipH="1">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grpSp>
      <p:cxnSp>
        <p:nvCxnSpPr>
          <p:cNvPr id="30" name="Straight Connector 29"/>
          <p:cNvCxnSpPr/>
          <p:nvPr/>
        </p:nvCxnSpPr>
        <p:spPr>
          <a:xfrm flipV="1">
            <a:off x="2927648" y="1723195"/>
            <a:ext cx="4032448" cy="2376264"/>
          </a:xfrm>
          <a:prstGeom prst="line">
            <a:avLst/>
          </a:prstGeom>
          <a:ln>
            <a:prstDash val="sysDash"/>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1" name="TextBox 30"/>
              <p:cNvSpPr txBox="1"/>
              <p:nvPr/>
            </p:nvSpPr>
            <p:spPr>
              <a:xfrm>
                <a:off x="6071318" y="2264587"/>
                <a:ext cx="2376618"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2800" i="1">
                          <a:latin typeface="Cambria Math"/>
                        </a:rPr>
                        <m:t>𝑦</m:t>
                      </m:r>
                      <m:r>
                        <a:rPr lang="en-GB" sz="2800" i="1">
                          <a:latin typeface="Cambria Math"/>
                        </a:rPr>
                        <m:t>=20+3</m:t>
                      </m:r>
                      <m:r>
                        <a:rPr lang="en-GB" sz="2800" i="1">
                          <a:latin typeface="Cambria Math"/>
                        </a:rPr>
                        <m:t>𝑥</m:t>
                      </m:r>
                    </m:oMath>
                  </m:oMathPara>
                </a14:m>
                <a:endParaRPr lang="en-GB" sz="2800" dirty="0"/>
              </a:p>
            </p:txBody>
          </p:sp>
        </mc:Choice>
        <mc:Fallback xmlns="">
          <p:sp>
            <p:nvSpPr>
              <p:cNvPr id="31" name="TextBox 30"/>
              <p:cNvSpPr txBox="1">
                <a:spLocks noRot="1" noChangeAspect="1" noMove="1" noResize="1" noEditPoints="1" noAdjustHandles="1" noChangeArrowheads="1" noChangeShapeType="1" noTextEdit="1"/>
              </p:cNvSpPr>
              <p:nvPr/>
            </p:nvSpPr>
            <p:spPr>
              <a:xfrm>
                <a:off x="6071318" y="2264587"/>
                <a:ext cx="2376618" cy="523220"/>
              </a:xfrm>
              <a:prstGeom prst="rect">
                <a:avLst/>
              </a:prstGeom>
              <a:blipFill>
                <a:blip r:embed="rId4"/>
                <a:stretch>
                  <a:fillRect/>
                </a:stretch>
              </a:blipFill>
            </p:spPr>
            <p:txBody>
              <a:bodyPr/>
              <a:lstStyle/>
              <a:p>
                <a:r>
                  <a:rPr lang="en-GB">
                    <a:noFill/>
                  </a:rPr>
                  <a:t> </a:t>
                </a:r>
              </a:p>
            </p:txBody>
          </p:sp>
        </mc:Fallback>
      </mc:AlternateContent>
      <p:sp>
        <p:nvSpPr>
          <p:cNvPr id="50" name="TextBox 49"/>
          <p:cNvSpPr txBox="1"/>
          <p:nvPr/>
        </p:nvSpPr>
        <p:spPr>
          <a:xfrm>
            <a:off x="1085954" y="232357"/>
            <a:ext cx="10311806" cy="830997"/>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algn="ctr"/>
            <a:r>
              <a:rPr lang="en-GB" sz="4800" dirty="0"/>
              <a:t>How do we </a:t>
            </a:r>
            <a:r>
              <a:rPr lang="en-GB" sz="4800" b="1" dirty="0"/>
              <a:t>interpret</a:t>
            </a:r>
            <a:r>
              <a:rPr lang="en-GB" sz="4800" dirty="0"/>
              <a:t> the gradient of 3?</a:t>
            </a:r>
          </a:p>
        </p:txBody>
      </p:sp>
      <p:sp>
        <p:nvSpPr>
          <p:cNvPr id="51" name="TextBox 50"/>
          <p:cNvSpPr txBox="1"/>
          <p:nvPr/>
        </p:nvSpPr>
        <p:spPr>
          <a:xfrm>
            <a:off x="1670429" y="4942238"/>
            <a:ext cx="9142856" cy="1569660"/>
          </a:xfrm>
          <a:prstGeom prst="rect">
            <a:avLst/>
          </a:prstGeom>
          <a:noFill/>
        </p:spPr>
        <p:txBody>
          <a:bodyPr wrap="square" rtlCol="0">
            <a:spAutoFit/>
          </a:bodyPr>
          <a:lstStyle/>
          <a:p>
            <a:pPr algn="ctr"/>
            <a:r>
              <a:rPr lang="en-GB" sz="4800" b="1" dirty="0"/>
              <a:t>For each extra hour spent revising, 3 marks are gained.</a:t>
            </a:r>
          </a:p>
        </p:txBody>
      </p:sp>
    </p:spTree>
    <p:extLst>
      <p:ext uri="{BB962C8B-B14F-4D97-AF65-F5344CB8AC3E}">
        <p14:creationId xmlns:p14="http://schemas.microsoft.com/office/powerpoint/2010/main" val="2914015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p:cNvCxnSpPr/>
          <p:nvPr/>
        </p:nvCxnSpPr>
        <p:spPr>
          <a:xfrm flipV="1">
            <a:off x="2927648" y="1579179"/>
            <a:ext cx="0" cy="28083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 name="Straight Arrow Connector 5"/>
          <p:cNvCxnSpPr/>
          <p:nvPr/>
        </p:nvCxnSpPr>
        <p:spPr>
          <a:xfrm flipV="1">
            <a:off x="2927648" y="4387492"/>
            <a:ext cx="4680520" cy="1"/>
          </a:xfrm>
          <a:prstGeom prst="straightConnector1">
            <a:avLst/>
          </a:prstGeom>
          <a:ln>
            <a:tailEnd type="arrow"/>
          </a:ln>
        </p:spPr>
        <p:style>
          <a:lnRef idx="3">
            <a:schemeClr val="dk1"/>
          </a:lnRef>
          <a:fillRef idx="0">
            <a:schemeClr val="dk1"/>
          </a:fillRef>
          <a:effectRef idx="2">
            <a:schemeClr val="dk1"/>
          </a:effectRef>
          <a:fontRef idx="minor">
            <a:schemeClr val="tx1"/>
          </a:fontRef>
        </p:style>
      </p:cxnSp>
      <mc:AlternateContent xmlns:mc="http://schemas.openxmlformats.org/markup-compatibility/2006" xmlns:a14="http://schemas.microsoft.com/office/drawing/2010/main">
        <mc:Choice Requires="a14">
          <p:sp>
            <p:nvSpPr>
              <p:cNvPr id="7" name="TextBox 6"/>
              <p:cNvSpPr txBox="1"/>
              <p:nvPr/>
            </p:nvSpPr>
            <p:spPr>
              <a:xfrm>
                <a:off x="7638464" y="3784936"/>
                <a:ext cx="3235156" cy="830997"/>
              </a:xfrm>
              <a:prstGeom prst="rect">
                <a:avLst/>
              </a:prstGeom>
              <a:noFill/>
            </p:spPr>
            <p:txBody>
              <a:bodyPr wrap="square" rtlCol="0">
                <a:spAutoFit/>
              </a:bodyPr>
              <a:lstStyle/>
              <a:p>
                <a:r>
                  <a:rPr lang="en-GB" sz="2400" dirty="0"/>
                  <a:t>Time spent revising in hours </a:t>
                </a:r>
                <a14:m>
                  <m:oMath xmlns:m="http://schemas.openxmlformats.org/officeDocument/2006/math">
                    <m:r>
                      <a:rPr lang="en-GB" sz="2400" i="1">
                        <a:latin typeface="Cambria Math"/>
                      </a:rPr>
                      <m:t>(</m:t>
                    </m:r>
                    <m:r>
                      <a:rPr lang="en-GB" sz="2400" i="1">
                        <a:latin typeface="Cambria Math"/>
                      </a:rPr>
                      <m:t>𝑥</m:t>
                    </m:r>
                    <m:r>
                      <a:rPr lang="en-GB" sz="2400" i="1">
                        <a:latin typeface="Cambria Math"/>
                      </a:rPr>
                      <m:t>)</m:t>
                    </m:r>
                  </m:oMath>
                </a14:m>
                <a:endParaRPr lang="en-GB" sz="2400" dirty="0"/>
              </a:p>
            </p:txBody>
          </p:sp>
        </mc:Choice>
        <mc:Fallback xmlns="">
          <p:sp>
            <p:nvSpPr>
              <p:cNvPr id="7" name="TextBox 6"/>
              <p:cNvSpPr txBox="1">
                <a:spLocks noRot="1" noChangeAspect="1" noMove="1" noResize="1" noEditPoints="1" noAdjustHandles="1" noChangeArrowheads="1" noChangeShapeType="1" noTextEdit="1"/>
              </p:cNvSpPr>
              <p:nvPr/>
            </p:nvSpPr>
            <p:spPr>
              <a:xfrm>
                <a:off x="7638464" y="3784936"/>
                <a:ext cx="3235156" cy="830997"/>
              </a:xfrm>
              <a:prstGeom prst="rect">
                <a:avLst/>
              </a:prstGeom>
              <a:blipFill>
                <a:blip r:embed="rId2"/>
                <a:stretch>
                  <a:fillRect l="-2825" t="-5882" b="-1617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rot="16200000">
                <a:off x="1522104" y="2721860"/>
                <a:ext cx="2172941" cy="461665"/>
              </a:xfrm>
              <a:prstGeom prst="rect">
                <a:avLst/>
              </a:prstGeom>
              <a:noFill/>
            </p:spPr>
            <p:txBody>
              <a:bodyPr wrap="square" rtlCol="0">
                <a:spAutoFit/>
              </a:bodyPr>
              <a:lstStyle/>
              <a:p>
                <a:r>
                  <a:rPr lang="en-GB" sz="2400" dirty="0"/>
                  <a:t>Exam mark </a:t>
                </a:r>
                <a14:m>
                  <m:oMath xmlns:m="http://schemas.openxmlformats.org/officeDocument/2006/math">
                    <m:r>
                      <a:rPr lang="en-GB" sz="2400" i="1">
                        <a:latin typeface="Cambria Math"/>
                      </a:rPr>
                      <m:t>(</m:t>
                    </m:r>
                    <m:r>
                      <a:rPr lang="en-GB" sz="2400" i="1">
                        <a:latin typeface="Cambria Math"/>
                      </a:rPr>
                      <m:t>𝑦</m:t>
                    </m:r>
                    <m:r>
                      <a:rPr lang="en-GB" sz="2400" i="1">
                        <a:latin typeface="Cambria Math"/>
                      </a:rPr>
                      <m:t>)</m:t>
                    </m:r>
                  </m:oMath>
                </a14:m>
                <a:endParaRPr lang="en-GB" sz="2400" dirty="0"/>
              </a:p>
            </p:txBody>
          </p:sp>
        </mc:Choice>
        <mc:Fallback xmlns="">
          <p:sp>
            <p:nvSpPr>
              <p:cNvPr id="8" name="TextBox 7"/>
              <p:cNvSpPr txBox="1">
                <a:spLocks noRot="1" noChangeAspect="1" noMove="1" noResize="1" noEditPoints="1" noAdjustHandles="1" noChangeArrowheads="1" noChangeShapeType="1" noTextEdit="1"/>
              </p:cNvSpPr>
              <p:nvPr/>
            </p:nvSpPr>
            <p:spPr>
              <a:xfrm rot="16200000">
                <a:off x="1522104" y="2721860"/>
                <a:ext cx="2172941" cy="461665"/>
              </a:xfrm>
              <a:prstGeom prst="rect">
                <a:avLst/>
              </a:prstGeom>
              <a:blipFill>
                <a:blip r:embed="rId3"/>
                <a:stretch>
                  <a:fillRect l="-10526" r="-28947" b="-4202"/>
                </a:stretch>
              </a:blipFill>
            </p:spPr>
            <p:txBody>
              <a:bodyPr/>
              <a:lstStyle/>
              <a:p>
                <a:r>
                  <a:rPr lang="en-GB">
                    <a:noFill/>
                  </a:rPr>
                  <a:t> </a:t>
                </a:r>
              </a:p>
            </p:txBody>
          </p:sp>
        </mc:Fallback>
      </mc:AlternateContent>
      <p:grpSp>
        <p:nvGrpSpPr>
          <p:cNvPr id="9" name="Group 8"/>
          <p:cNvGrpSpPr/>
          <p:nvPr/>
        </p:nvGrpSpPr>
        <p:grpSpPr>
          <a:xfrm>
            <a:off x="3215680" y="3667411"/>
            <a:ext cx="216024" cy="216024"/>
            <a:chOff x="3347864" y="2780928"/>
            <a:chExt cx="216024" cy="216024"/>
          </a:xfrm>
        </p:grpSpPr>
        <p:cxnSp>
          <p:nvCxnSpPr>
            <p:cNvPr id="10" name="Straight Connector 9"/>
            <p:cNvCxnSpPr/>
            <p:nvPr/>
          </p:nvCxnSpPr>
          <p:spPr>
            <a:xfrm>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a:xfrm flipH="1">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grpSp>
      <p:grpSp>
        <p:nvGrpSpPr>
          <p:cNvPr id="12" name="Group 11"/>
          <p:cNvGrpSpPr/>
          <p:nvPr/>
        </p:nvGrpSpPr>
        <p:grpSpPr>
          <a:xfrm>
            <a:off x="3791744" y="3667411"/>
            <a:ext cx="216024" cy="216024"/>
            <a:chOff x="3347864" y="2780928"/>
            <a:chExt cx="216024" cy="216024"/>
          </a:xfrm>
        </p:grpSpPr>
        <p:cxnSp>
          <p:nvCxnSpPr>
            <p:cNvPr id="13" name="Straight Connector 12"/>
            <p:cNvCxnSpPr/>
            <p:nvPr/>
          </p:nvCxnSpPr>
          <p:spPr>
            <a:xfrm>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p:cNvCxnSpPr/>
            <p:nvPr/>
          </p:nvCxnSpPr>
          <p:spPr>
            <a:xfrm flipH="1">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grpSp>
      <p:grpSp>
        <p:nvGrpSpPr>
          <p:cNvPr id="15" name="Group 14"/>
          <p:cNvGrpSpPr/>
          <p:nvPr/>
        </p:nvGrpSpPr>
        <p:grpSpPr>
          <a:xfrm>
            <a:off x="4189884" y="3062772"/>
            <a:ext cx="216024" cy="216024"/>
            <a:chOff x="3347864" y="2780928"/>
            <a:chExt cx="216024" cy="216024"/>
          </a:xfrm>
        </p:grpSpPr>
        <p:cxnSp>
          <p:nvCxnSpPr>
            <p:cNvPr id="16" name="Straight Connector 15"/>
            <p:cNvCxnSpPr/>
            <p:nvPr/>
          </p:nvCxnSpPr>
          <p:spPr>
            <a:xfrm>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cxnSp>
          <p:nvCxnSpPr>
            <p:cNvPr id="17" name="Straight Connector 16"/>
            <p:cNvCxnSpPr/>
            <p:nvPr/>
          </p:nvCxnSpPr>
          <p:spPr>
            <a:xfrm flipH="1">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grpSp>
      <p:grpSp>
        <p:nvGrpSpPr>
          <p:cNvPr id="18" name="Group 17"/>
          <p:cNvGrpSpPr/>
          <p:nvPr/>
        </p:nvGrpSpPr>
        <p:grpSpPr>
          <a:xfrm>
            <a:off x="4765948" y="3192885"/>
            <a:ext cx="216024" cy="216024"/>
            <a:chOff x="3347864" y="2780928"/>
            <a:chExt cx="216024" cy="216024"/>
          </a:xfrm>
        </p:grpSpPr>
        <p:cxnSp>
          <p:nvCxnSpPr>
            <p:cNvPr id="19" name="Straight Connector 18"/>
            <p:cNvCxnSpPr/>
            <p:nvPr/>
          </p:nvCxnSpPr>
          <p:spPr>
            <a:xfrm>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cxnSp>
          <p:nvCxnSpPr>
            <p:cNvPr id="20" name="Straight Connector 19"/>
            <p:cNvCxnSpPr/>
            <p:nvPr/>
          </p:nvCxnSpPr>
          <p:spPr>
            <a:xfrm flipH="1">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grpSp>
      <p:grpSp>
        <p:nvGrpSpPr>
          <p:cNvPr id="21" name="Group 20"/>
          <p:cNvGrpSpPr/>
          <p:nvPr/>
        </p:nvGrpSpPr>
        <p:grpSpPr>
          <a:xfrm>
            <a:off x="5102746" y="2175987"/>
            <a:ext cx="216024" cy="216024"/>
            <a:chOff x="3347864" y="2780928"/>
            <a:chExt cx="216024" cy="216024"/>
          </a:xfrm>
        </p:grpSpPr>
        <p:cxnSp>
          <p:nvCxnSpPr>
            <p:cNvPr id="22" name="Straight Connector 21"/>
            <p:cNvCxnSpPr/>
            <p:nvPr/>
          </p:nvCxnSpPr>
          <p:spPr>
            <a:xfrm>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cxnSp>
          <p:nvCxnSpPr>
            <p:cNvPr id="23" name="Straight Connector 22"/>
            <p:cNvCxnSpPr/>
            <p:nvPr/>
          </p:nvCxnSpPr>
          <p:spPr>
            <a:xfrm flipH="1">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grpSp>
      <p:grpSp>
        <p:nvGrpSpPr>
          <p:cNvPr id="24" name="Group 23"/>
          <p:cNvGrpSpPr/>
          <p:nvPr/>
        </p:nvGrpSpPr>
        <p:grpSpPr>
          <a:xfrm>
            <a:off x="5796571" y="2483838"/>
            <a:ext cx="216024" cy="216024"/>
            <a:chOff x="3347864" y="2780928"/>
            <a:chExt cx="216024" cy="216024"/>
          </a:xfrm>
        </p:grpSpPr>
        <p:cxnSp>
          <p:nvCxnSpPr>
            <p:cNvPr id="25" name="Straight Connector 24"/>
            <p:cNvCxnSpPr/>
            <p:nvPr/>
          </p:nvCxnSpPr>
          <p:spPr>
            <a:xfrm>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p:cNvCxnSpPr/>
            <p:nvPr/>
          </p:nvCxnSpPr>
          <p:spPr>
            <a:xfrm flipH="1">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grpSp>
      <p:grpSp>
        <p:nvGrpSpPr>
          <p:cNvPr id="27" name="Group 26"/>
          <p:cNvGrpSpPr/>
          <p:nvPr/>
        </p:nvGrpSpPr>
        <p:grpSpPr>
          <a:xfrm>
            <a:off x="6374507" y="1552886"/>
            <a:ext cx="216024" cy="216024"/>
            <a:chOff x="3347864" y="2780928"/>
            <a:chExt cx="216024" cy="216024"/>
          </a:xfrm>
        </p:grpSpPr>
        <p:cxnSp>
          <p:nvCxnSpPr>
            <p:cNvPr id="28" name="Straight Connector 27"/>
            <p:cNvCxnSpPr/>
            <p:nvPr/>
          </p:nvCxnSpPr>
          <p:spPr>
            <a:xfrm>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cxnSp>
          <p:nvCxnSpPr>
            <p:cNvPr id="29" name="Straight Connector 28"/>
            <p:cNvCxnSpPr/>
            <p:nvPr/>
          </p:nvCxnSpPr>
          <p:spPr>
            <a:xfrm flipH="1">
              <a:off x="3347864" y="2780928"/>
              <a:ext cx="216024" cy="216024"/>
            </a:xfrm>
            <a:prstGeom prst="line">
              <a:avLst/>
            </a:prstGeom>
          </p:spPr>
          <p:style>
            <a:lnRef idx="1">
              <a:schemeClr val="dk1"/>
            </a:lnRef>
            <a:fillRef idx="0">
              <a:schemeClr val="dk1"/>
            </a:fillRef>
            <a:effectRef idx="0">
              <a:schemeClr val="dk1"/>
            </a:effectRef>
            <a:fontRef idx="minor">
              <a:schemeClr val="tx1"/>
            </a:fontRef>
          </p:style>
        </p:cxnSp>
      </p:grpSp>
      <p:cxnSp>
        <p:nvCxnSpPr>
          <p:cNvPr id="30" name="Straight Connector 29"/>
          <p:cNvCxnSpPr/>
          <p:nvPr/>
        </p:nvCxnSpPr>
        <p:spPr>
          <a:xfrm flipV="1">
            <a:off x="2927648" y="1723195"/>
            <a:ext cx="4032448" cy="2376264"/>
          </a:xfrm>
          <a:prstGeom prst="line">
            <a:avLst/>
          </a:prstGeom>
          <a:ln>
            <a:prstDash val="sysDash"/>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1" name="TextBox 30"/>
              <p:cNvSpPr txBox="1"/>
              <p:nvPr/>
            </p:nvSpPr>
            <p:spPr>
              <a:xfrm>
                <a:off x="6071318" y="2264587"/>
                <a:ext cx="2376618"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2800" i="1">
                          <a:latin typeface="Cambria Math"/>
                        </a:rPr>
                        <m:t>𝑦</m:t>
                      </m:r>
                      <m:r>
                        <a:rPr lang="en-GB" sz="2800" i="1">
                          <a:latin typeface="Cambria Math"/>
                        </a:rPr>
                        <m:t>=20+3</m:t>
                      </m:r>
                      <m:r>
                        <a:rPr lang="en-GB" sz="2800" i="1">
                          <a:latin typeface="Cambria Math"/>
                        </a:rPr>
                        <m:t>𝑥</m:t>
                      </m:r>
                    </m:oMath>
                  </m:oMathPara>
                </a14:m>
                <a:endParaRPr lang="en-GB" sz="2800" dirty="0"/>
              </a:p>
            </p:txBody>
          </p:sp>
        </mc:Choice>
        <mc:Fallback xmlns="">
          <p:sp>
            <p:nvSpPr>
              <p:cNvPr id="31" name="TextBox 30"/>
              <p:cNvSpPr txBox="1">
                <a:spLocks noRot="1" noChangeAspect="1" noMove="1" noResize="1" noEditPoints="1" noAdjustHandles="1" noChangeArrowheads="1" noChangeShapeType="1" noTextEdit="1"/>
              </p:cNvSpPr>
              <p:nvPr/>
            </p:nvSpPr>
            <p:spPr>
              <a:xfrm>
                <a:off x="6071318" y="2264587"/>
                <a:ext cx="2376618" cy="523220"/>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0" name="TextBox 49"/>
              <p:cNvSpPr txBox="1"/>
              <p:nvPr/>
            </p:nvSpPr>
            <p:spPr>
              <a:xfrm>
                <a:off x="335363" y="232357"/>
                <a:ext cx="11449268" cy="830997"/>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algn="ctr"/>
                <a:r>
                  <a:rPr lang="en-GB" sz="4800" dirty="0"/>
                  <a:t>How do we </a:t>
                </a:r>
                <a:r>
                  <a:rPr lang="en-GB" sz="4800" b="1" dirty="0"/>
                  <a:t>interpret </a:t>
                </a:r>
                <a:r>
                  <a:rPr lang="en-GB" sz="4800" dirty="0"/>
                  <a:t>the </a:t>
                </a:r>
                <a14:m>
                  <m:oMath xmlns:m="http://schemas.openxmlformats.org/officeDocument/2006/math">
                    <m:r>
                      <a:rPr lang="en-GB" sz="4800" i="1">
                        <a:latin typeface="Cambria Math" panose="02040503050406030204" pitchFamily="18" charset="0"/>
                      </a:rPr>
                      <m:t>𝑦</m:t>
                    </m:r>
                  </m:oMath>
                </a14:m>
                <a:r>
                  <a:rPr lang="en-GB" sz="4800" dirty="0"/>
                  <a:t>-intercept of 20?</a:t>
                </a:r>
              </a:p>
            </p:txBody>
          </p:sp>
        </mc:Choice>
        <mc:Fallback xmlns="">
          <p:sp>
            <p:nvSpPr>
              <p:cNvPr id="50" name="TextBox 49"/>
              <p:cNvSpPr txBox="1">
                <a:spLocks noRot="1" noChangeAspect="1" noMove="1" noResize="1" noEditPoints="1" noAdjustHandles="1" noChangeArrowheads="1" noChangeShapeType="1" noTextEdit="1"/>
              </p:cNvSpPr>
              <p:nvPr/>
            </p:nvSpPr>
            <p:spPr>
              <a:xfrm>
                <a:off x="335363" y="232357"/>
                <a:ext cx="11449268" cy="830997"/>
              </a:xfrm>
              <a:prstGeom prst="rect">
                <a:avLst/>
              </a:prstGeom>
              <a:blipFill>
                <a:blip r:embed="rId5"/>
                <a:stretch>
                  <a:fillRect t="-6250" b="-25625"/>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
        <p:nvSpPr>
          <p:cNvPr id="51" name="TextBox 50"/>
          <p:cNvSpPr txBox="1"/>
          <p:nvPr/>
        </p:nvSpPr>
        <p:spPr>
          <a:xfrm>
            <a:off x="1670429" y="4942238"/>
            <a:ext cx="9142856" cy="1569660"/>
          </a:xfrm>
          <a:prstGeom prst="rect">
            <a:avLst/>
          </a:prstGeom>
          <a:noFill/>
        </p:spPr>
        <p:txBody>
          <a:bodyPr wrap="square" rtlCol="0">
            <a:spAutoFit/>
          </a:bodyPr>
          <a:lstStyle/>
          <a:p>
            <a:pPr algn="ctr"/>
            <a:r>
              <a:rPr lang="en-GB" sz="4800" b="1" dirty="0"/>
              <a:t>20 marks would be obtained </a:t>
            </a:r>
          </a:p>
          <a:p>
            <a:pPr algn="ctr"/>
            <a:r>
              <a:rPr lang="en-GB" sz="4800" b="1" dirty="0"/>
              <a:t>with no revision.</a:t>
            </a:r>
          </a:p>
        </p:txBody>
      </p:sp>
    </p:spTree>
    <p:extLst>
      <p:ext uri="{BB962C8B-B14F-4D97-AF65-F5344CB8AC3E}">
        <p14:creationId xmlns:p14="http://schemas.microsoft.com/office/powerpoint/2010/main" val="4257820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91344" y="230218"/>
            <a:ext cx="11809312" cy="1015663"/>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GB" sz="6000" b="1" dirty="0">
                <a:solidFill>
                  <a:schemeClr val="tx1"/>
                </a:solidFill>
              </a:rPr>
              <a:t>Would you trust this predictions?</a:t>
            </a:r>
          </a:p>
        </p:txBody>
      </p:sp>
      <p:pic>
        <p:nvPicPr>
          <p:cNvPr id="31" name="Picture 30"/>
          <p:cNvPicPr>
            <a:picLocks noChangeAspect="1"/>
          </p:cNvPicPr>
          <p:nvPr/>
        </p:nvPicPr>
        <p:blipFill rotWithShape="1">
          <a:blip r:embed="rId2"/>
          <a:srcRect l="2324" t="3972" r="3492" b="2942"/>
          <a:stretch/>
        </p:blipFill>
        <p:spPr>
          <a:xfrm>
            <a:off x="2783632" y="1245881"/>
            <a:ext cx="6156811" cy="5472483"/>
          </a:xfrm>
          <a:prstGeom prst="rect">
            <a:avLst/>
          </a:prstGeom>
        </p:spPr>
      </p:pic>
      <p:sp>
        <p:nvSpPr>
          <p:cNvPr id="5" name="Oval 4">
            <a:extLst>
              <a:ext uri="{FF2B5EF4-FFF2-40B4-BE49-F238E27FC236}">
                <a16:creationId xmlns:a16="http://schemas.microsoft.com/office/drawing/2014/main" id="{357F1929-FFEB-6C9C-112A-1DD78947D92A}"/>
              </a:ext>
            </a:extLst>
          </p:cNvPr>
          <p:cNvSpPr/>
          <p:nvPr/>
        </p:nvSpPr>
        <p:spPr>
          <a:xfrm>
            <a:off x="6456040" y="2523094"/>
            <a:ext cx="144016" cy="144016"/>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00908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2">
            <a:extLst>
              <a:ext uri="{FF2B5EF4-FFF2-40B4-BE49-F238E27FC236}">
                <a16:creationId xmlns:a16="http://schemas.microsoft.com/office/drawing/2014/main" id="{0CA08F7B-A17C-556B-BA1D-67FCC98BBCFB}"/>
              </a:ext>
            </a:extLst>
          </p:cNvPr>
          <p:cNvSpPr txBox="1"/>
          <p:nvPr/>
        </p:nvSpPr>
        <p:spPr>
          <a:xfrm>
            <a:off x="947428" y="548680"/>
            <a:ext cx="10513168" cy="1015663"/>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6000" b="1" dirty="0"/>
              <a:t>Interpolating and Extrapolating</a:t>
            </a:r>
          </a:p>
        </p:txBody>
      </p:sp>
      <p:sp>
        <p:nvSpPr>
          <p:cNvPr id="5" name="TextBox 4">
            <a:extLst>
              <a:ext uri="{FF2B5EF4-FFF2-40B4-BE49-F238E27FC236}">
                <a16:creationId xmlns:a16="http://schemas.microsoft.com/office/drawing/2014/main" id="{9015895A-E189-09CC-98E7-C1C84E2EB310}"/>
              </a:ext>
            </a:extLst>
          </p:cNvPr>
          <p:cNvSpPr txBox="1"/>
          <p:nvPr/>
        </p:nvSpPr>
        <p:spPr>
          <a:xfrm>
            <a:off x="695400" y="2078064"/>
            <a:ext cx="11017224" cy="1754326"/>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GB" sz="5400" dirty="0">
                <a:solidFill>
                  <a:schemeClr val="tx1"/>
                </a:solidFill>
              </a:rPr>
              <a:t>Estimating a value inside the data range is known as </a:t>
            </a:r>
            <a:r>
              <a:rPr lang="en-GB" sz="5400" b="1" dirty="0">
                <a:solidFill>
                  <a:schemeClr val="tx1"/>
                </a:solidFill>
              </a:rPr>
              <a:t>interpolating</a:t>
            </a:r>
            <a:r>
              <a:rPr lang="en-GB" sz="5400" dirty="0">
                <a:solidFill>
                  <a:schemeClr val="tx1"/>
                </a:solidFill>
              </a:rPr>
              <a:t>.</a:t>
            </a:r>
          </a:p>
        </p:txBody>
      </p:sp>
      <p:sp>
        <p:nvSpPr>
          <p:cNvPr id="6" name="TextBox 5">
            <a:extLst>
              <a:ext uri="{FF2B5EF4-FFF2-40B4-BE49-F238E27FC236}">
                <a16:creationId xmlns:a16="http://schemas.microsoft.com/office/drawing/2014/main" id="{F4A3597E-9C29-9F72-AA73-05787C0F3543}"/>
              </a:ext>
            </a:extLst>
          </p:cNvPr>
          <p:cNvSpPr txBox="1"/>
          <p:nvPr/>
        </p:nvSpPr>
        <p:spPr>
          <a:xfrm>
            <a:off x="1019436" y="4293096"/>
            <a:ext cx="10801200" cy="1754326"/>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GB" sz="5400" dirty="0">
                <a:solidFill>
                  <a:schemeClr val="tx1"/>
                </a:solidFill>
              </a:rPr>
              <a:t>Estimating a value outside the data range is known as </a:t>
            </a:r>
            <a:r>
              <a:rPr lang="en-GB" sz="5400" b="1" dirty="0">
                <a:solidFill>
                  <a:schemeClr val="tx1"/>
                </a:solidFill>
              </a:rPr>
              <a:t>extrapolating</a:t>
            </a:r>
            <a:r>
              <a:rPr lang="en-GB" sz="5400" dirty="0">
                <a:solidFill>
                  <a:schemeClr val="tx1"/>
                </a:solidFill>
              </a:rPr>
              <a:t>.</a:t>
            </a:r>
          </a:p>
        </p:txBody>
      </p:sp>
    </p:spTree>
    <p:extLst>
      <p:ext uri="{BB962C8B-B14F-4D97-AF65-F5344CB8AC3E}">
        <p14:creationId xmlns:p14="http://schemas.microsoft.com/office/powerpoint/2010/main" val="1312078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230681" y="346564"/>
            <a:ext cx="5328592" cy="1015663"/>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GB" sz="6000" b="1" dirty="0">
                <a:solidFill>
                  <a:schemeClr val="bg1"/>
                </a:solidFill>
              </a:rPr>
              <a:t>Interpolating</a:t>
            </a:r>
            <a:endParaRPr lang="en-GB" sz="6000" dirty="0">
              <a:solidFill>
                <a:schemeClr val="bg1"/>
              </a:solidFill>
            </a:endParaRPr>
          </a:p>
        </p:txBody>
      </p:sp>
      <p:grpSp>
        <p:nvGrpSpPr>
          <p:cNvPr id="5" name="Group 4">
            <a:extLst>
              <a:ext uri="{FF2B5EF4-FFF2-40B4-BE49-F238E27FC236}">
                <a16:creationId xmlns:a16="http://schemas.microsoft.com/office/drawing/2014/main" id="{4EB12598-39DE-7910-5299-01944EE0DD6E}"/>
              </a:ext>
            </a:extLst>
          </p:cNvPr>
          <p:cNvGrpSpPr/>
          <p:nvPr/>
        </p:nvGrpSpPr>
        <p:grpSpPr>
          <a:xfrm>
            <a:off x="2423592" y="1628800"/>
            <a:ext cx="6408712" cy="5090066"/>
            <a:chOff x="3431704" y="2132857"/>
            <a:chExt cx="5184576" cy="4441993"/>
          </a:xfrm>
        </p:grpSpPr>
        <p:pic>
          <p:nvPicPr>
            <p:cNvPr id="9" name="Picture 8"/>
            <p:cNvPicPr>
              <a:picLocks noChangeAspect="1"/>
            </p:cNvPicPr>
            <p:nvPr/>
          </p:nvPicPr>
          <p:blipFill>
            <a:blip r:embed="rId2"/>
            <a:stretch>
              <a:fillRect/>
            </a:stretch>
          </p:blipFill>
          <p:spPr>
            <a:xfrm>
              <a:off x="3431704" y="2132857"/>
              <a:ext cx="5184576" cy="4441993"/>
            </a:xfrm>
            <a:prstGeom prst="rect">
              <a:avLst/>
            </a:prstGeom>
          </p:spPr>
        </p:pic>
        <p:cxnSp>
          <p:nvCxnSpPr>
            <p:cNvPr id="10" name="Straight Connector 9"/>
            <p:cNvCxnSpPr/>
            <p:nvPr/>
          </p:nvCxnSpPr>
          <p:spPr>
            <a:xfrm>
              <a:off x="4583832" y="4077072"/>
              <a:ext cx="1656184" cy="0"/>
            </a:xfrm>
            <a:prstGeom prst="line">
              <a:avLst/>
            </a:prstGeom>
            <a:ln w="57150">
              <a:solidFill>
                <a:srgbClr val="FF0000"/>
              </a:solidFill>
              <a:prstDash val="dash"/>
              <a:headEnd type="arrow"/>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6240016" y="4077072"/>
              <a:ext cx="0" cy="1368152"/>
            </a:xfrm>
            <a:prstGeom prst="line">
              <a:avLst/>
            </a:prstGeom>
            <a:ln w="57150">
              <a:solidFill>
                <a:srgbClr val="FF0000"/>
              </a:solidFill>
              <a:prstDash val="dash"/>
              <a:headEnd type="none"/>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696990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EFF630E-5744-EB5A-B2F7-FCDA6A013F1B}"/>
              </a:ext>
            </a:extLst>
          </p:cNvPr>
          <p:cNvGrpSpPr/>
          <p:nvPr/>
        </p:nvGrpSpPr>
        <p:grpSpPr>
          <a:xfrm>
            <a:off x="2279576" y="1556792"/>
            <a:ext cx="6768752" cy="5162073"/>
            <a:chOff x="3431704" y="2132856"/>
            <a:chExt cx="5544616" cy="4441993"/>
          </a:xfrm>
        </p:grpSpPr>
        <p:pic>
          <p:nvPicPr>
            <p:cNvPr id="9" name="Picture 8"/>
            <p:cNvPicPr>
              <a:picLocks noChangeAspect="1"/>
            </p:cNvPicPr>
            <p:nvPr/>
          </p:nvPicPr>
          <p:blipFill>
            <a:blip r:embed="rId2"/>
            <a:stretch>
              <a:fillRect/>
            </a:stretch>
          </p:blipFill>
          <p:spPr>
            <a:xfrm>
              <a:off x="3431704" y="2132856"/>
              <a:ext cx="5184576" cy="4441993"/>
            </a:xfrm>
            <a:prstGeom prst="rect">
              <a:avLst/>
            </a:prstGeom>
          </p:spPr>
        </p:pic>
        <p:cxnSp>
          <p:nvCxnSpPr>
            <p:cNvPr id="10" name="Straight Connector 9"/>
            <p:cNvCxnSpPr/>
            <p:nvPr/>
          </p:nvCxnSpPr>
          <p:spPr>
            <a:xfrm>
              <a:off x="4583832" y="2924944"/>
              <a:ext cx="3600400" cy="0"/>
            </a:xfrm>
            <a:prstGeom prst="line">
              <a:avLst/>
            </a:prstGeom>
            <a:ln w="57150">
              <a:solidFill>
                <a:srgbClr val="FF0000"/>
              </a:solidFill>
              <a:prstDash val="dash"/>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8184232" y="2924944"/>
              <a:ext cx="0" cy="2520280"/>
            </a:xfrm>
            <a:prstGeom prst="line">
              <a:avLst/>
            </a:prstGeom>
            <a:ln w="57150">
              <a:solidFill>
                <a:srgbClr val="FF0000"/>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5231904" y="2492896"/>
              <a:ext cx="3744416" cy="216024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 name="TextBox 4">
            <a:extLst>
              <a:ext uri="{FF2B5EF4-FFF2-40B4-BE49-F238E27FC236}">
                <a16:creationId xmlns:a16="http://schemas.microsoft.com/office/drawing/2014/main" id="{75E70818-AA63-2044-B99B-4FC911D60F8D}"/>
              </a:ext>
            </a:extLst>
          </p:cNvPr>
          <p:cNvSpPr txBox="1"/>
          <p:nvPr/>
        </p:nvSpPr>
        <p:spPr>
          <a:xfrm>
            <a:off x="3230681" y="346564"/>
            <a:ext cx="5328592" cy="1015663"/>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GB" sz="6000" b="1" dirty="0">
                <a:solidFill>
                  <a:schemeClr val="bg1"/>
                </a:solidFill>
              </a:rPr>
              <a:t>Extrapolating</a:t>
            </a:r>
            <a:endParaRPr lang="en-GB" sz="6000" dirty="0">
              <a:solidFill>
                <a:schemeClr val="bg1"/>
              </a:solidFill>
            </a:endParaRPr>
          </a:p>
        </p:txBody>
      </p:sp>
    </p:spTree>
    <p:extLst>
      <p:ext uri="{BB962C8B-B14F-4D97-AF65-F5344CB8AC3E}">
        <p14:creationId xmlns:p14="http://schemas.microsoft.com/office/powerpoint/2010/main" val="35804813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21166</TotalTime>
  <Words>727</Words>
  <Application>Microsoft Office PowerPoint</Application>
  <PresentationFormat>Widescreen</PresentationFormat>
  <Paragraphs>70</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Cambria Math</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RM plc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Frost J</dc:creator>
  <cp:lastModifiedBy>Stewart Gale</cp:lastModifiedBy>
  <cp:revision>812</cp:revision>
  <dcterms:created xsi:type="dcterms:W3CDTF">2013-02-28T07:36:55Z</dcterms:created>
  <dcterms:modified xsi:type="dcterms:W3CDTF">2025-05-03T12:53:03Z</dcterms:modified>
</cp:coreProperties>
</file>