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5"/>
  </p:handoutMasterIdLst>
  <p:sldIdLst>
    <p:sldId id="272" r:id="rId2"/>
    <p:sldId id="256" r:id="rId3"/>
    <p:sldId id="286" r:id="rId4"/>
    <p:sldId id="258" r:id="rId5"/>
    <p:sldId id="287" r:id="rId6"/>
    <p:sldId id="310" r:id="rId7"/>
    <p:sldId id="311" r:id="rId8"/>
    <p:sldId id="266" r:id="rId9"/>
    <p:sldId id="291" r:id="rId10"/>
    <p:sldId id="270" r:id="rId11"/>
    <p:sldId id="293" r:id="rId12"/>
    <p:sldId id="268" r:id="rId13"/>
    <p:sldId id="292" r:id="rId14"/>
    <p:sldId id="300" r:id="rId15"/>
    <p:sldId id="301" r:id="rId16"/>
    <p:sldId id="302" r:id="rId17"/>
    <p:sldId id="303" r:id="rId18"/>
    <p:sldId id="304" r:id="rId19"/>
    <p:sldId id="305" r:id="rId20"/>
    <p:sldId id="306" r:id="rId21"/>
    <p:sldId id="307" r:id="rId22"/>
    <p:sldId id="308" r:id="rId23"/>
    <p:sldId id="309" r:id="rId24"/>
    <p:sldId id="275" r:id="rId25"/>
    <p:sldId id="295" r:id="rId26"/>
    <p:sldId id="277" r:id="rId27"/>
    <p:sldId id="296" r:id="rId28"/>
    <p:sldId id="279" r:id="rId29"/>
    <p:sldId id="297" r:id="rId30"/>
    <p:sldId id="281" r:id="rId31"/>
    <p:sldId id="298" r:id="rId32"/>
    <p:sldId id="283" r:id="rId33"/>
    <p:sldId id="299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7ED8"/>
    <a:srgbClr val="0000FF"/>
    <a:srgbClr val="FFAFA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-189" y="2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E04795D1-78DA-48DB-8926-79A0E171D576}"/>
    <pc:docChg chg="modSld">
      <pc:chgData name="Stewart Gale" userId="3647ddd2-6040-41ae-a96d-232c23482af8" providerId="ADAL" clId="{E04795D1-78DA-48DB-8926-79A0E171D576}" dt="2022-08-22T17:57:26.337" v="14" actId="20577"/>
      <pc:docMkLst>
        <pc:docMk/>
      </pc:docMkLst>
      <pc:sldChg chg="modSp mod">
        <pc:chgData name="Stewart Gale" userId="3647ddd2-6040-41ae-a96d-232c23482af8" providerId="ADAL" clId="{E04795D1-78DA-48DB-8926-79A0E171D576}" dt="2022-08-22T17:57:26.337" v="14" actId="20577"/>
        <pc:sldMkLst>
          <pc:docMk/>
          <pc:sldMk cId="3220382278" sldId="272"/>
        </pc:sldMkLst>
        <pc:spChg chg="mod">
          <ac:chgData name="Stewart Gale" userId="3647ddd2-6040-41ae-a96d-232c23482af8" providerId="ADAL" clId="{E04795D1-78DA-48DB-8926-79A0E171D576}" dt="2022-08-22T17:57:26.337" v="14" actId="20577"/>
          <ac:spMkLst>
            <pc:docMk/>
            <pc:sldMk cId="3220382278" sldId="272"/>
            <ac:spMk id="4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E50A3-A954-44FC-A8D5-0C898BAA3B35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A0533-35AC-4CC4-B4AC-E742C6631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183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663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82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82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09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1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1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22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23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46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29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04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6324" y="68762"/>
            <a:ext cx="11799651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Diagnostic </a:t>
            </a:r>
            <a:r>
              <a:rPr lang="en-GB" sz="9600" b="1"/>
              <a:t>Assessment</a:t>
            </a:r>
            <a:r>
              <a:rPr lang="en-GB" sz="11500"/>
              <a:t> .Delta 3</a:t>
            </a:r>
            <a:endParaRPr lang="en-GB" sz="11500" dirty="0"/>
          </a:p>
          <a:p>
            <a:pPr algn="ctr"/>
            <a:r>
              <a:rPr lang="en-GB" sz="11500" dirty="0"/>
              <a:t> Unit 1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5" y="2769502"/>
            <a:ext cx="4212076" cy="396456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235825" y="2923955"/>
            <a:ext cx="2859579" cy="2723158"/>
          </a:xfrm>
          <a:prstGeom prst="ellipse">
            <a:avLst/>
          </a:prstGeom>
          <a:solidFill>
            <a:srgbClr val="B17ED8"/>
          </a:solidFill>
          <a:ln w="57150">
            <a:solidFill>
              <a:srgbClr val="B17E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147596" y="3261056"/>
            <a:ext cx="307526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/>
              <a:t>Reciprocals </a:t>
            </a:r>
          </a:p>
          <a:p>
            <a:pPr algn="ctr"/>
            <a:r>
              <a:rPr lang="en-GB" sz="2200" b="1" dirty="0"/>
              <a:t>Indices:</a:t>
            </a:r>
          </a:p>
          <a:p>
            <a:pPr algn="ctr"/>
            <a:r>
              <a:rPr lang="en-GB" sz="2200" b="1" dirty="0"/>
              <a:t>Multiplying and Dividing </a:t>
            </a:r>
          </a:p>
          <a:p>
            <a:pPr algn="ctr"/>
            <a:r>
              <a:rPr lang="en-GB" sz="2200" b="1" dirty="0"/>
              <a:t>Fractional and Negative </a:t>
            </a:r>
          </a:p>
          <a:p>
            <a:pPr algn="ctr"/>
            <a:r>
              <a:rPr lang="en-GB" sz="2200" b="1" dirty="0"/>
              <a:t>Standard Form</a:t>
            </a:r>
          </a:p>
          <a:p>
            <a:pPr algn="ctr"/>
            <a:r>
              <a:rPr lang="en-GB" sz="2200" b="1" dirty="0"/>
              <a:t>Surds</a:t>
            </a:r>
          </a:p>
        </p:txBody>
      </p:sp>
    </p:spTree>
    <p:extLst>
      <p:ext uri="{BB962C8B-B14F-4D97-AF65-F5344CB8AC3E}">
        <p14:creationId xmlns:p14="http://schemas.microsoft.com/office/powerpoint/2010/main" val="3220382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5 – Indices (Fractional and Negative)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40053" t="20016" r="42348" b="67601"/>
          <a:stretch/>
        </p:blipFill>
        <p:spPr>
          <a:xfrm>
            <a:off x="3911010" y="2650714"/>
            <a:ext cx="4678808" cy="246905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90290" y="1191491"/>
            <a:ext cx="36114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/>
              <a:t>Evaluate </a:t>
            </a:r>
          </a:p>
        </p:txBody>
      </p:sp>
    </p:spTree>
    <p:extLst>
      <p:ext uri="{BB962C8B-B14F-4D97-AF65-F5344CB8AC3E}">
        <p14:creationId xmlns:p14="http://schemas.microsoft.com/office/powerpoint/2010/main" val="2012430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Answer 5 – Indices (Fractional and Negative)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25087674"/>
                  </p:ext>
                </p:extLst>
              </p:nvPr>
            </p:nvGraphicFramePr>
            <p:xfrm>
              <a:off x="186011" y="2760561"/>
              <a:ext cx="11845276" cy="3942624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3</a:t>
                          </a:r>
                          <a:r>
                            <a:rPr lang="en-US" sz="2400" b="0" baseline="30000" dirty="0">
                              <a:solidFill>
                                <a:schemeClr val="tx1"/>
                              </a:solidFill>
                              <a:effectLst/>
                            </a:rPr>
                            <a:t>rd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root of 27 is 3. The negative power means take the reciprocal. 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-3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calculated the 3</a:t>
                          </a:r>
                          <a:r>
                            <a:rPr lang="en-US" sz="2000" b="0" baseline="30000" dirty="0">
                              <a:solidFill>
                                <a:schemeClr val="tx1"/>
                              </a:solidFill>
                              <a:effectLst/>
                            </a:rPr>
                            <a:t>rd</a:t>
                          </a:r>
                          <a:r>
                            <a:rPr lang="en-US" sz="20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root of 27 but did not know what to do with the negative.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9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</a:t>
                          </a:r>
                          <a:r>
                            <a:rPr lang="en-US" sz="20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student used 9 as it multiples with 3 to give 27. </a:t>
                          </a:r>
                        </a:p>
                        <a:p>
                          <a:pPr fontAlgn="ctr"/>
                          <a:r>
                            <a:rPr lang="en-US" sz="20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They were correct to take the reciprocal.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-9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</a:t>
                          </a:r>
                          <a:r>
                            <a:rPr lang="en-US" sz="20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student used 9 as it multiples with 3 to give 27. </a:t>
                          </a:r>
                        </a:p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They did not know what to do with the negative.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25087674"/>
                  </p:ext>
                </p:extLst>
              </p:nvPr>
            </p:nvGraphicFramePr>
            <p:xfrm>
              <a:off x="186011" y="2760561"/>
              <a:ext cx="11845276" cy="3942624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70663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74138" r="-315812" b="-40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3</a:t>
                          </a:r>
                          <a:r>
                            <a:rPr lang="en-US" sz="2400" b="0" baseline="3000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rd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root of 27 is 3. The negative power means take the reciprocal. 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-3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calculated the 3</a:t>
                          </a:r>
                          <a:r>
                            <a:rPr lang="en-US" sz="2000" b="0" baseline="3000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rd</a:t>
                          </a:r>
                          <a:r>
                            <a:rPr lang="en-US" sz="20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root of 27 but did not know what to do with the negative.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330894" r="-315812" b="-11382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</a:t>
                          </a:r>
                          <a:r>
                            <a:rPr lang="en-US" sz="20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student used 9 as it multiples with 3 to give 27. </a:t>
                          </a:r>
                        </a:p>
                        <a:p>
                          <a:pPr fontAlgn="ctr"/>
                          <a:r>
                            <a:rPr lang="en-US" sz="20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They were correct to take the reciprocal.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-9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</a:t>
                          </a:r>
                          <a:r>
                            <a:rPr lang="en-US" sz="20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student used 9 as it multiples with 3 to give 27. </a:t>
                          </a:r>
                        </a:p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They did not know what to do with the negative.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40053" t="20016" r="42348" b="67601"/>
          <a:stretch/>
        </p:blipFill>
        <p:spPr>
          <a:xfrm>
            <a:off x="6108649" y="960633"/>
            <a:ext cx="3410822" cy="17999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74341" y="1260433"/>
            <a:ext cx="36114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/>
              <a:t>Evaluate </a:t>
            </a:r>
          </a:p>
        </p:txBody>
      </p:sp>
    </p:spTree>
    <p:extLst>
      <p:ext uri="{BB962C8B-B14F-4D97-AF65-F5344CB8AC3E}">
        <p14:creationId xmlns:p14="http://schemas.microsoft.com/office/powerpoint/2010/main" val="22914045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6 – Indices (Fractional and Negative)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1970" t="23712" r="30909" b="58510"/>
          <a:stretch/>
        </p:blipFill>
        <p:spPr>
          <a:xfrm>
            <a:off x="1348507" y="1052944"/>
            <a:ext cx="9900234" cy="3556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7700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Answer 6 – Indices (Fractional and Negative)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33872806"/>
                  </p:ext>
                </p:extLst>
              </p:nvPr>
            </p:nvGraphicFramePr>
            <p:xfrm>
              <a:off x="210307" y="2209743"/>
              <a:ext cx="11845276" cy="4514124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24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4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9</m:t>
                                    </m:r>
                                  </m:num>
                                  <m:den>
                                    <m:r>
                                      <a:rPr lang="en-GB" sz="24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power -2/3 means we have to square, cube root and find the reciprocal of the base fraction, 8/27. The cube root is 2/3, squaring this gives 4/9. The reciprocal is then 9/4.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GB" sz="24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4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num>
                                  <m:den>
                                    <m:r>
                                      <a:rPr lang="en-GB" sz="24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9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24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worked out the correct fraction, but has added a minus sign, instead of taking the reciprocal.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GB" sz="24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4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num>
                                  <m:den>
                                    <m:r>
                                      <a:rPr lang="en-GB" sz="24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24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taken the cube root, but then multiplied by the power and forgotten the reciprocal.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24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4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num>
                                  <m:den>
                                    <m:r>
                                      <a:rPr lang="en-GB" sz="24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9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24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forgotten the reciprocal.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33872806"/>
                  </p:ext>
                </p:extLst>
              </p:nvPr>
            </p:nvGraphicFramePr>
            <p:xfrm>
              <a:off x="210307" y="2209743"/>
              <a:ext cx="11845276" cy="4514124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104953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49711" r="-315812" b="-2826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power -2/3 means we have to square, cube root and find the reciprocal of the base fraction, 8/27. The cube root is 2/3, squaring this gives 4/9. The reciprocal is then 9/4.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82093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254478" r="-315812" b="-20373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worked out the correct fraction, but has added a minus sign, instead of taking the reciprocal.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82093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351852" r="-315812" b="-10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taken the cube root, but then multiplied by the power and forgotten the reciprocal.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82093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451852" r="-315812" b="-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forgotten the reciprocal.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44420" t="25157" r="44483" b="65413"/>
          <a:stretch/>
        </p:blipFill>
        <p:spPr>
          <a:xfrm>
            <a:off x="7139706" y="724562"/>
            <a:ext cx="1985822" cy="126565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31970" t="35011" r="30909" b="58510"/>
          <a:stretch/>
        </p:blipFill>
        <p:spPr>
          <a:xfrm>
            <a:off x="1976576" y="1076670"/>
            <a:ext cx="5301676" cy="694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0277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7 – Standard Form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A3DFD1-E89D-4E18-950E-171B01FC0A92}"/>
              </a:ext>
            </a:extLst>
          </p:cNvPr>
          <p:cNvSpPr txBox="1"/>
          <p:nvPr/>
        </p:nvSpPr>
        <p:spPr>
          <a:xfrm>
            <a:off x="925483" y="1717964"/>
            <a:ext cx="107123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Write 5672000 in correct standard form?</a:t>
            </a:r>
          </a:p>
        </p:txBody>
      </p:sp>
    </p:spTree>
    <p:extLst>
      <p:ext uri="{BB962C8B-B14F-4D97-AF65-F5344CB8AC3E}">
        <p14:creationId xmlns:p14="http://schemas.microsoft.com/office/powerpoint/2010/main" val="39015019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Answer 7 – Standard Form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8457120"/>
              </p:ext>
            </p:extLst>
          </p:nvPr>
        </p:nvGraphicFramePr>
        <p:xfrm>
          <a:off x="173362" y="2737644"/>
          <a:ext cx="11845276" cy="385880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5.672 x 10</a:t>
                      </a:r>
                      <a:r>
                        <a:rPr lang="en-GB" sz="3200" b="0" baseline="3000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6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is correct. The first number must be between 1 and 9.99.... and the power of 10 means that the first number is to be multiplied by 1 million (10</a:t>
                      </a:r>
                      <a:r>
                        <a:rPr lang="en-US" sz="2000" b="0" baseline="3000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5672 x 10</a:t>
                      </a:r>
                      <a:r>
                        <a:rPr lang="en-GB" sz="3200" b="0" baseline="3000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value is correct, but it has not been written in standard form. The first number must be between 1 and 9.99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56.72 x 10</a:t>
                      </a:r>
                      <a:r>
                        <a:rPr lang="en-GB" sz="3200" b="0" baseline="3000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value is correct, but it has not been written in standard form. The first number must be between 1 and 9.99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5.672 x 10</a:t>
                      </a:r>
                      <a:r>
                        <a:rPr lang="en-GB" sz="3200" b="0" baseline="3000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-6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have given a power 6 as an negative which would make the numbers very small.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A463734-2A33-41E3-9102-B882D5E93BB7}"/>
              </a:ext>
            </a:extLst>
          </p:cNvPr>
          <p:cNvSpPr txBox="1"/>
          <p:nvPr/>
        </p:nvSpPr>
        <p:spPr>
          <a:xfrm>
            <a:off x="739832" y="1198642"/>
            <a:ext cx="107123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Write 5 672 000 in correct standard form?</a:t>
            </a:r>
          </a:p>
        </p:txBody>
      </p:sp>
    </p:spTree>
    <p:extLst>
      <p:ext uri="{BB962C8B-B14F-4D97-AF65-F5344CB8AC3E}">
        <p14:creationId xmlns:p14="http://schemas.microsoft.com/office/powerpoint/2010/main" val="4805679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8 – Standard Form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B1E140-C970-4FB6-83E6-F99873D9C539}"/>
              </a:ext>
            </a:extLst>
          </p:cNvPr>
          <p:cNvSpPr txBox="1"/>
          <p:nvPr/>
        </p:nvSpPr>
        <p:spPr>
          <a:xfrm>
            <a:off x="831215" y="1906500"/>
            <a:ext cx="107123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Write 7.31 x 10</a:t>
            </a:r>
            <a:r>
              <a:rPr lang="en-US" sz="4800" baseline="30000" dirty="0"/>
              <a:t>-5</a:t>
            </a:r>
            <a:r>
              <a:rPr lang="en-US" sz="4800" dirty="0"/>
              <a:t> as an ordinary number?</a:t>
            </a:r>
          </a:p>
        </p:txBody>
      </p:sp>
    </p:spTree>
    <p:extLst>
      <p:ext uri="{BB962C8B-B14F-4D97-AF65-F5344CB8AC3E}">
        <p14:creationId xmlns:p14="http://schemas.microsoft.com/office/powerpoint/2010/main" val="27754175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Answer 8 – Standard Form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0254518"/>
              </p:ext>
            </p:extLst>
          </p:nvPr>
        </p:nvGraphicFramePr>
        <p:xfrm>
          <a:off x="210306" y="1879804"/>
          <a:ext cx="11845276" cy="483416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0.0000731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7.31 has been divided by 10 five times (as indicated by the negative power)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7.31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dirty="0"/>
                        <a:t>The original number should have been divided by 10 five times as indicated by 10</a:t>
                      </a:r>
                      <a:r>
                        <a:rPr lang="en-US" sz="2400" baseline="30000" dirty="0"/>
                        <a:t>-5</a:t>
                      </a:r>
                      <a:endParaRPr lang="en-US" sz="2400" b="0" baseline="300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-7.31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original number should have been divided by 10 five times as indicated by</a:t>
                      </a:r>
                      <a:r>
                        <a:rPr lang="en-US" sz="2400" dirty="0"/>
                        <a:t> 10</a:t>
                      </a:r>
                      <a:r>
                        <a:rPr lang="en-US" sz="2400" baseline="30000" dirty="0"/>
                        <a:t>-5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 . The negative power never results in a negative answer. It indicates division by 10, five times in this case.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731000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dirty="0"/>
                        <a:t>The original number should have been divided by 10 five times as indicated by  10</a:t>
                      </a:r>
                      <a:r>
                        <a:rPr lang="en-US" sz="2400" baseline="30000" dirty="0"/>
                        <a:t>-5</a:t>
                      </a:r>
                      <a:r>
                        <a:rPr lang="en-US" sz="2400" dirty="0"/>
                        <a:t>. Here it has been multiplied by 10 five times.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B7B25AF-B9CC-480D-B563-BEB951DC9D2B}"/>
              </a:ext>
            </a:extLst>
          </p:cNvPr>
          <p:cNvSpPr txBox="1"/>
          <p:nvPr/>
        </p:nvSpPr>
        <p:spPr>
          <a:xfrm>
            <a:off x="930111" y="830997"/>
            <a:ext cx="107123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Write 7.31 x 10</a:t>
            </a:r>
            <a:r>
              <a:rPr lang="en-US" sz="4800" baseline="30000" dirty="0"/>
              <a:t>-5</a:t>
            </a:r>
            <a:r>
              <a:rPr lang="en-US" sz="4800" dirty="0"/>
              <a:t> as an ordinary number?</a:t>
            </a:r>
          </a:p>
        </p:txBody>
      </p:sp>
    </p:spTree>
    <p:extLst>
      <p:ext uri="{BB962C8B-B14F-4D97-AF65-F5344CB8AC3E}">
        <p14:creationId xmlns:p14="http://schemas.microsoft.com/office/powerpoint/2010/main" val="5135073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9 – Standard Form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E472857-135B-4347-B9CC-B98FFDF59C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385" t="24192" r="17801" b="56564"/>
          <a:stretch/>
        </p:blipFill>
        <p:spPr>
          <a:xfrm>
            <a:off x="1348033" y="1439025"/>
            <a:ext cx="9294630" cy="2102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0165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Answer 9 – Standard Form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4632497"/>
              </p:ext>
            </p:extLst>
          </p:nvPr>
        </p:nvGraphicFramePr>
        <p:xfrm>
          <a:off x="172599" y="2426562"/>
          <a:ext cx="11845276" cy="422456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1.8 x 10</a:t>
                      </a:r>
                      <a:r>
                        <a:rPr lang="en-GB" sz="3200" b="0" baseline="3000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18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We can multiply 3 and 6 together to get 18 and then add the powers on the 10s. This gives 18 × 10</a:t>
                      </a:r>
                      <a:r>
                        <a:rPr lang="en-US" sz="2400" baseline="30000" dirty="0"/>
                        <a:t>17</a:t>
                      </a:r>
                      <a:r>
                        <a:rPr lang="en-US" sz="2400" dirty="0"/>
                        <a:t> = 1.8 × 10</a:t>
                      </a:r>
                      <a:r>
                        <a:rPr lang="en-US" sz="2400" baseline="30000" dirty="0"/>
                        <a:t>18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1.8 x 10</a:t>
                      </a:r>
                      <a:r>
                        <a:rPr lang="en-GB" sz="3200" b="0" baseline="3000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17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The student has worked out 1.8 correctly but has not adjusted the power correctly.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18 x 10</a:t>
                      </a:r>
                      <a:r>
                        <a:rPr lang="en-GB" sz="3200" b="0" baseline="3000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17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The student has not adjusted their answer so that the leading digits is the from 1 to 9.99……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9 x 10</a:t>
                      </a:r>
                      <a:r>
                        <a:rPr lang="en-GB" sz="3200" b="0" baseline="3000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17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The student has added the integers, rather than multiplying.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204E7423-E7FA-488F-9106-40557540CF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385" t="27160" r="17801" b="60978"/>
          <a:stretch/>
        </p:blipFill>
        <p:spPr>
          <a:xfrm>
            <a:off x="1448685" y="830997"/>
            <a:ext cx="9294630" cy="1295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171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1 – Reciprocals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075113" y="1346662"/>
                <a:ext cx="9875520" cy="27923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What is the reciprocal of </a:t>
                </a:r>
              </a:p>
              <a:p>
                <a:endParaRPr lang="en-GB" sz="1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113" y="1346662"/>
                <a:ext cx="9875520" cy="2792303"/>
              </a:xfrm>
              <a:prstGeom prst="rect">
                <a:avLst/>
              </a:prstGeom>
              <a:blipFill>
                <a:blip r:embed="rId2"/>
                <a:stretch>
                  <a:fillRect t="-61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81574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10 – Standard Form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323BB3A-1075-4265-AA07-D38B6165F0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22" t="14569" r="23368" b="10791"/>
          <a:stretch/>
        </p:blipFill>
        <p:spPr>
          <a:xfrm>
            <a:off x="1828800" y="992171"/>
            <a:ext cx="7324628" cy="5562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4258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Answer 10 – Standard Form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5525457"/>
              </p:ext>
            </p:extLst>
          </p:nvPr>
        </p:nvGraphicFramePr>
        <p:xfrm>
          <a:off x="173362" y="2841339"/>
          <a:ext cx="11845276" cy="3700266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7.3 × 10</a:t>
                      </a:r>
                      <a:r>
                        <a:rPr lang="en-US" sz="2800" b="0" baseline="30000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 is much larger than 8.6 × 10</a:t>
                      </a:r>
                      <a:r>
                        <a:rPr lang="en-US" sz="2800" b="0" baseline="300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, as the power of the 10 is greater.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Correct as 3.02 is divided by 10000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Correct as 5.1 has been multiplied by 100000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Correct as 4.7 has been multiplied by 1000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5A8FAA8E-A538-4994-8426-A3B508A75C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526" b="85851"/>
          <a:stretch/>
        </p:blipFill>
        <p:spPr>
          <a:xfrm>
            <a:off x="320510" y="786660"/>
            <a:ext cx="5090476" cy="67074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98CF7AB-D0E4-44EC-A51B-1EEFA8A168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89" t="19184" r="7120" b="44108"/>
          <a:stretch/>
        </p:blipFill>
        <p:spPr>
          <a:xfrm>
            <a:off x="2941162" y="1140511"/>
            <a:ext cx="4628561" cy="145679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791D58F-D49B-43FE-ADE2-8B99CDCA96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97" t="50000" r="9788"/>
          <a:stretch/>
        </p:blipFill>
        <p:spPr>
          <a:xfrm>
            <a:off x="7569724" y="978076"/>
            <a:ext cx="4448914" cy="170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2936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11 – Standard Form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C9A068-8D0F-41FF-8B32-665FDE30FFD2}"/>
              </a:ext>
            </a:extLst>
          </p:cNvPr>
          <p:cNvSpPr txBox="1"/>
          <p:nvPr/>
        </p:nvSpPr>
        <p:spPr>
          <a:xfrm>
            <a:off x="669850" y="1709276"/>
            <a:ext cx="107123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Work out 3 x 10</a:t>
            </a:r>
            <a:r>
              <a:rPr lang="en-US" sz="4800" baseline="30000" dirty="0"/>
              <a:t>4</a:t>
            </a:r>
            <a:r>
              <a:rPr lang="en-US" sz="4800" dirty="0"/>
              <a:t> divided by 6                      and write your answer in standard form.</a:t>
            </a:r>
          </a:p>
        </p:txBody>
      </p:sp>
    </p:spTree>
    <p:extLst>
      <p:ext uri="{BB962C8B-B14F-4D97-AF65-F5344CB8AC3E}">
        <p14:creationId xmlns:p14="http://schemas.microsoft.com/office/powerpoint/2010/main" val="9945390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Answer 11 – Standard Form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3741333"/>
              </p:ext>
            </p:extLst>
          </p:nvPr>
        </p:nvGraphicFramePr>
        <p:xfrm>
          <a:off x="228237" y="2484660"/>
          <a:ext cx="11845276" cy="385880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5 x 10</a:t>
                      </a:r>
                      <a:r>
                        <a:rPr lang="en-GB" sz="3200" b="0" baseline="3000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3 ÷ 6 = 0.5 therefore the answer is 0.5 × 10</a:t>
                      </a:r>
                      <a:r>
                        <a:rPr lang="en-US" sz="2800" baseline="30000" dirty="0"/>
                        <a:t>4</a:t>
                      </a:r>
                      <a:r>
                        <a:rPr lang="en-US" sz="2800" dirty="0"/>
                        <a:t> then rewrite in correct standard form 5 × 10</a:t>
                      </a:r>
                      <a:r>
                        <a:rPr lang="en-US" sz="2800" baseline="30000" dirty="0"/>
                        <a:t>3</a:t>
                      </a:r>
                      <a:r>
                        <a:rPr lang="en-US" sz="2800" dirty="0"/>
                        <a:t> 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0.5 x 10</a:t>
                      </a:r>
                      <a:r>
                        <a:rPr lang="en-GB" sz="3200" b="0" baseline="3000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4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The student has the correct answer, but it is not in correct standard form.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5000</a:t>
                      </a:r>
                      <a:endParaRPr lang="en-GB" sz="3200" b="0" baseline="3000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the correct answers, but it is written as an ordinary number.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 x 10</a:t>
                      </a:r>
                      <a:r>
                        <a:rPr lang="en-GB" sz="3200" b="0" baseline="3000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4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done 6 ÷ 3 instead of 3 ÷ 6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10E9D08-C325-4A3D-99D2-472521D41E3E}"/>
              </a:ext>
            </a:extLst>
          </p:cNvPr>
          <p:cNvSpPr txBox="1"/>
          <p:nvPr/>
        </p:nvSpPr>
        <p:spPr>
          <a:xfrm>
            <a:off x="616061" y="819312"/>
            <a:ext cx="107123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Work out 3 x 10</a:t>
            </a:r>
            <a:r>
              <a:rPr lang="en-US" sz="4800" baseline="30000" dirty="0"/>
              <a:t>4</a:t>
            </a:r>
            <a:r>
              <a:rPr lang="en-US" sz="4800" dirty="0"/>
              <a:t> divided by 6                      and write your answer in standard form.</a:t>
            </a:r>
          </a:p>
        </p:txBody>
      </p:sp>
    </p:spTree>
    <p:extLst>
      <p:ext uri="{BB962C8B-B14F-4D97-AF65-F5344CB8AC3E}">
        <p14:creationId xmlns:p14="http://schemas.microsoft.com/office/powerpoint/2010/main" val="25266701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12 – Surds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311563" y="1579418"/>
                <a:ext cx="9836727" cy="10014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5400" dirty="0"/>
                  <a:t>Simplify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5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18</m:t>
                        </m:r>
                      </m:e>
                    </m:rad>
                  </m:oMath>
                </a14:m>
                <a:r>
                  <a:rPr lang="en-GB" sz="5400" dirty="0"/>
                  <a:t> as much as possible. 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1563" y="1579418"/>
                <a:ext cx="9836727" cy="1001493"/>
              </a:xfrm>
              <a:prstGeom prst="rect">
                <a:avLst/>
              </a:prstGeom>
              <a:blipFill>
                <a:blip r:embed="rId2"/>
                <a:stretch>
                  <a:fillRect l="-3284" t="-8537" r="-2354" b="-371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79323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12 – Surds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37097953"/>
                  </p:ext>
                </p:extLst>
              </p:nvPr>
            </p:nvGraphicFramePr>
            <p:xfrm>
              <a:off x="186010" y="2813013"/>
              <a:ext cx="11845276" cy="3916335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√18 = √9√2, then by finding the root of the 9 you get the answer 3√2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9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broken down √18 into √2√9, and has then removed the √ from the 2, without actually finding the root. They have also failed to simplify √9 to 3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broken down √18 into √2√9, and has then removed the √ from the 9, without actually finding the root.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correctly broken down √18 into √9√2. They have then found that </a:t>
                          </a:r>
                        </a:p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√9 = 3. However, they have left the √ sign over the 3 and removed it from the 2.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37097953"/>
                  </p:ext>
                </p:extLst>
              </p:nvPr>
            </p:nvGraphicFramePr>
            <p:xfrm>
              <a:off x="186010" y="2813013"/>
              <a:ext cx="11845276" cy="3916335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68034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76786" r="-315812" b="-41339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√18 = √9√2, then by finding the root of the 9 you get the answer 3√2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229508" r="-315812" b="-2122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broken down √18 into √2√9, and has then removed the √ from the 2, without actually finding the root. They have also failed to simplify √9 to 3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326829" r="-315812" b="-1105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broken down √18 into √2√9, and has then removed the √ from the 9, without actually finding the root.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430328" r="-315812" b="-114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correctly broken down √18 into √9√2. They have then found that </a:t>
                          </a:r>
                        </a:p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√9 = 3. However, they have left the √ sign over the 3 and removed it from the 2.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190284" y="1265381"/>
                <a:ext cx="9836727" cy="10014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5400" dirty="0"/>
                  <a:t>Simplify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5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18</m:t>
                        </m:r>
                      </m:e>
                    </m:rad>
                  </m:oMath>
                </a14:m>
                <a:r>
                  <a:rPr lang="en-GB" sz="5400" dirty="0"/>
                  <a:t> as much as possible. 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0284" y="1265381"/>
                <a:ext cx="9836727" cy="1001493"/>
              </a:xfrm>
              <a:prstGeom prst="rect">
                <a:avLst/>
              </a:prstGeom>
              <a:blipFill>
                <a:blip r:embed="rId3"/>
                <a:stretch>
                  <a:fillRect l="-3284" t="-8537" r="-2354" b="-371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99339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13 – Surds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8181" t="20985" r="19243" b="66692"/>
          <a:stretch/>
        </p:blipFill>
        <p:spPr>
          <a:xfrm>
            <a:off x="877454" y="1052944"/>
            <a:ext cx="10568375" cy="1560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2550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13 – Surds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00338640"/>
                  </p:ext>
                </p:extLst>
              </p:nvPr>
            </p:nvGraphicFramePr>
            <p:xfrm>
              <a:off x="173362" y="2508213"/>
              <a:ext cx="11845276" cy="4221135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rad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+2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800" dirty="0"/>
                            <a:t>√12 + √8 = √4√3 + √4√2 = 2√3 + 2√2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simplified correctly by doing √12 + √8 = √4√3 + √4√2 = 2√3 + 2√2, </a:t>
                          </a:r>
                        </a:p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but they have then incorrectly added the 2√3 and 2√2 to give 2√5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725876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0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Cannot be simplified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thinks that you cannot simplify this question as it is addition and the numbers under the surds are not equal. </a:t>
                          </a:r>
                        </a:p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They have not tried to break down the √12 and √8 into their simplest form.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incorrectly added the √12 and √8 to give √20. </a:t>
                          </a:r>
                        </a:p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They have then simplified correctly.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00338640"/>
                  </p:ext>
                </p:extLst>
              </p:nvPr>
            </p:nvGraphicFramePr>
            <p:xfrm>
              <a:off x="173362" y="2508213"/>
              <a:ext cx="11845276" cy="4221135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68034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76786" r="-315812" b="-4580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800" dirty="0" smtClean="0"/>
                            <a:t>√12 + √8 = √4√3 + √4√2 = 2√3 + 2√2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229508" r="-315812" b="-25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simplified correctly by doing √12 + √8 = √4√3 + √4√2 = 2√3 + 2√2, </a:t>
                          </a:r>
                        </a:p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but they have then incorrectly added the 2√3 and 2√2 to give 2√5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104953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0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Cannot be simplified</a:t>
                          </a:r>
                          <a:endParaRPr lang="en-GB" sz="20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thinks that you cannot simplify this question as it is addition and the numbers under the surds are not equal. </a:t>
                          </a:r>
                        </a:p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They have not tried to break down the √12 and √8 into their simplest form.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471311" r="-315812" b="-114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incorrectly added the √12 and √8 to give √20. </a:t>
                          </a:r>
                        </a:p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They have then simplified correctly.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8181" t="23887" r="19243" b="66692"/>
          <a:stretch/>
        </p:blipFill>
        <p:spPr>
          <a:xfrm>
            <a:off x="1311563" y="1062181"/>
            <a:ext cx="9568873" cy="1080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2762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14 – Surds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3333" t="17450" r="43939" b="66490"/>
          <a:stretch/>
        </p:blipFill>
        <p:spPr>
          <a:xfrm>
            <a:off x="4264719" y="2484581"/>
            <a:ext cx="3417452" cy="18112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09828" y="1110734"/>
            <a:ext cx="317234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dirty="0"/>
              <a:t>Simplify</a:t>
            </a:r>
          </a:p>
        </p:txBody>
      </p:sp>
    </p:spTree>
    <p:extLst>
      <p:ext uri="{BB962C8B-B14F-4D97-AF65-F5344CB8AC3E}">
        <p14:creationId xmlns:p14="http://schemas.microsoft.com/office/powerpoint/2010/main" val="34447448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14 – Surds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00187611"/>
                  </p:ext>
                </p:extLst>
              </p:nvPr>
            </p:nvGraphicFramePr>
            <p:xfrm>
              <a:off x="238017" y="2512018"/>
              <a:ext cx="11845276" cy="4221135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0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Cannot</a:t>
                          </a:r>
                          <a:r>
                            <a:rPr lang="en-GB" sz="2000" b="0" baseline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be simplified </a:t>
                          </a:r>
                          <a:endParaRPr lang="en-GB" sz="20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√6 cannot be broken down as there are no factors of 6 which are square numbers (other than 1), thus it cannot be simplified.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5 + 2</a:t>
                          </a:r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oMath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tried to simplify the √6 into √2 ✕ √3. They have then incorrectly removed the square root sign from the 2, probably due to simplified surds being in the form </a:t>
                          </a:r>
                          <a:r>
                            <a:rPr lang="en-US" sz="2000" b="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a√b</a:t>
                          </a:r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11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added the 5 and 6 and then put the √ sign over the 11. </a:t>
                          </a:r>
                        </a:p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They have incorrectly applied the multiplication law √a ✕ √b = √ab to addition.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The student has multiplied the 5 and √6 rather than adding them. </a:t>
                          </a:r>
                          <a:endParaRPr lang="en-GB" sz="2000" dirty="0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00187611"/>
                  </p:ext>
                </p:extLst>
              </p:nvPr>
            </p:nvGraphicFramePr>
            <p:xfrm>
              <a:off x="238017" y="2512018"/>
              <a:ext cx="11845276" cy="4221135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0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Cannot</a:t>
                          </a:r>
                          <a:r>
                            <a:rPr lang="en-GB" sz="2000" b="0" baseline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be simplified </a:t>
                          </a:r>
                          <a:endParaRPr lang="en-GB" sz="20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√6 cannot be broken down as there are no factors of 6 which are square numbers (other than 1), thus it cannot be simplified.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104953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169186" r="-315812" b="-1372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tried to simplify the √6 into √2 ✕ √3. They have then incorrectly removed the square root sign from the 2, probably due to simplified surds being in the form </a:t>
                          </a:r>
                          <a:r>
                            <a:rPr lang="en-US" sz="2000" b="0" dirty="0" err="1" smtClean="0">
                              <a:solidFill>
                                <a:schemeClr val="tx1"/>
                              </a:solidFill>
                              <a:effectLst/>
                            </a:rPr>
                            <a:t>a√b</a:t>
                          </a:r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379508" r="-315812" b="-934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added the 5 and 6 and then put the √ sign over the 11. </a:t>
                          </a:r>
                        </a:p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They have incorrectly applied the multiplication law √a ✕ √b = √ab to addition.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8034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522321" r="-315812" b="-17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 smtClean="0"/>
                            <a:t>The student has multiplied the 5 and √6 rather than adding them. </a:t>
                          </a:r>
                          <a:endParaRPr lang="en-GB" sz="2000" dirty="0" smtClean="0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3333" t="17450" r="43939" b="70426"/>
          <a:stretch/>
        </p:blipFill>
        <p:spPr>
          <a:xfrm>
            <a:off x="5844137" y="785409"/>
            <a:ext cx="3417452" cy="136728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745682" y="1006809"/>
            <a:ext cx="317234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dirty="0"/>
              <a:t>Simplify</a:t>
            </a:r>
          </a:p>
        </p:txBody>
      </p:sp>
    </p:spTree>
    <p:extLst>
      <p:ext uri="{BB962C8B-B14F-4D97-AF65-F5344CB8AC3E}">
        <p14:creationId xmlns:p14="http://schemas.microsoft.com/office/powerpoint/2010/main" val="3940629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53080530"/>
                  </p:ext>
                </p:extLst>
              </p:nvPr>
            </p:nvGraphicFramePr>
            <p:xfrm>
              <a:off x="173362" y="2580256"/>
              <a:ext cx="11845276" cy="4020560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2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8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GB" sz="28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original value should multiply with the reciprocal value to make 1. 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GB" sz="2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8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GB" sz="28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28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student though it meant make the number negative.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8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3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though it was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the value of the denominator.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8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2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thought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it was the value of the numerator.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53080530"/>
                  </p:ext>
                </p:extLst>
              </p:nvPr>
            </p:nvGraphicFramePr>
            <p:xfrm>
              <a:off x="173362" y="2580256"/>
              <a:ext cx="11845276" cy="4020560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93396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55844" r="-315812" b="-2889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original value should multiply with the reciprocal value to make 1. 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93675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209091" r="-315812" b="-1357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student though it meant make the number negative.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56185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8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3</a:t>
                          </a:r>
                          <a:endParaRPr lang="en-GB" sz="28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though it was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the value of the denominator.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8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2</a:t>
                          </a:r>
                          <a:endParaRPr lang="en-GB" sz="28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thought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it was the value of the numerator.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0" name="TextBox 9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Answer 1 – Reciprocals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751215" y="986168"/>
                <a:ext cx="8262851" cy="12716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What is the reciprocal of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5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1215" y="986168"/>
                <a:ext cx="8262851" cy="1271695"/>
              </a:xfrm>
              <a:prstGeom prst="rect">
                <a:avLst/>
              </a:prstGeom>
              <a:blipFill>
                <a:blip r:embed="rId3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81015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15 – Surds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190284" y="1265381"/>
                <a:ext cx="9836727" cy="10014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5400" dirty="0"/>
                  <a:t>Simplify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5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48</m:t>
                        </m:r>
                      </m:e>
                    </m:rad>
                  </m:oMath>
                </a14:m>
                <a:r>
                  <a:rPr lang="en-GB" sz="5400" dirty="0"/>
                  <a:t> as much as possible. 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0284" y="1265381"/>
                <a:ext cx="9836727" cy="1001493"/>
              </a:xfrm>
              <a:prstGeom prst="rect">
                <a:avLst/>
              </a:prstGeom>
              <a:blipFill>
                <a:blip r:embed="rId2"/>
                <a:stretch>
                  <a:fillRect l="-3284" t="-8537" r="-2354" b="-371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4319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15 – Surds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87313873"/>
                  </p:ext>
                </p:extLst>
              </p:nvPr>
            </p:nvGraphicFramePr>
            <p:xfrm>
              <a:off x="186009" y="2739122"/>
              <a:ext cx="11845276" cy="3916335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√48 = √16√3 = 4√3, alternatively they could have broken it down to √4√12 = 2√12. This then simplifies again to 2√4√3 = 2 ✕ 2 ✕ √3 = 4√3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16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broken down √48 into √16√3, but has then removed the √ sign from the 16 without finding the square root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broken it down to √4√12, and has then removed the √ sign from the 4 without rooting it. They have also failed to simplify √12 further.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broken it down to √4√12 = 2√12 but hasn't simplified the √12.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87313873"/>
                  </p:ext>
                </p:extLst>
              </p:nvPr>
            </p:nvGraphicFramePr>
            <p:xfrm>
              <a:off x="186009" y="2739122"/>
              <a:ext cx="11845276" cy="3916335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69919" r="-315812" b="-3577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√48 = √16√3 = 4√3, alternatively they could have broken it down to √4√12 = 2√12. This then simplifies again to 2√4√3 = 2 ✕ 2 ✕ √3 = 4√3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238525" r="-315812" b="-1934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broken down √48 into √16√3, but has then removed the √ sign from the 16 without finding the square root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338525" r="-315812" b="-934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broken it down to √4√12, and has then removed the √ sign from the 4 without rooting it. They have also failed to simplify √12 further.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8034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477679" r="-315812" b="-17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broken it down to √4√12 = 2√12 but hasn't simplified the √12.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319593" y="1108362"/>
                <a:ext cx="9836727" cy="10014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5400" dirty="0"/>
                  <a:t>Simplify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5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48</m:t>
                        </m:r>
                      </m:e>
                    </m:rad>
                  </m:oMath>
                </a14:m>
                <a:r>
                  <a:rPr lang="en-GB" sz="5400" dirty="0"/>
                  <a:t> as much as possible. 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9593" y="1108362"/>
                <a:ext cx="9836727" cy="1001493"/>
              </a:xfrm>
              <a:prstGeom prst="rect">
                <a:avLst/>
              </a:prstGeom>
              <a:blipFill>
                <a:blip r:embed="rId3"/>
                <a:stretch>
                  <a:fillRect l="-3284" t="-8537" r="-2354" b="-371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029332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16 – Surds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2273" t="16035" r="33238" b="64874"/>
          <a:stretch/>
        </p:blipFill>
        <p:spPr>
          <a:xfrm>
            <a:off x="3588328" y="1311563"/>
            <a:ext cx="5324763" cy="2210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0430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16 – Surds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23849000"/>
                  </p:ext>
                </p:extLst>
              </p:nvPr>
            </p:nvGraphicFramePr>
            <p:xfrm>
              <a:off x="173362" y="2841189"/>
              <a:ext cx="11845276" cy="3929289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15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800" dirty="0"/>
                            <a:t>We have √3 × √5 = √(3 × 5) = √15.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/>
                            <a:t>The student has ignored the square root in front of the 3.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dirty="0"/>
                            <a:t>The student has ignored the square root in front of the 5.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B and C</a:t>
                          </a:r>
                          <a:r>
                            <a:rPr lang="en-GB" sz="2400" b="0" baseline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are correct</a:t>
                          </a:r>
                          <a:endParaRPr lang="en-GB" sz="24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/>
                            <a:t>The student may believe that the position of the square root doesn't matter.</a:t>
                          </a:r>
                          <a:endParaRPr lang="en-GB" sz="2400" dirty="0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23849000"/>
                  </p:ext>
                </p:extLst>
              </p:nvPr>
            </p:nvGraphicFramePr>
            <p:xfrm>
              <a:off x="173362" y="2841189"/>
              <a:ext cx="11845276" cy="3929289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69025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75439" r="-315812" b="-4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800" dirty="0" smtClean="0"/>
                            <a:t>We have √3 × √5 = √(3 × 5) = √15.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69025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249558" r="-315812" b="-24159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 smtClean="0"/>
                            <a:t>The student has ignored the square root in front of the 3.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8034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352679" r="-315812" b="-1437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dirty="0" smtClean="0"/>
                            <a:t>The student has ignored the square root in front of the 5.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86665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B and C</a:t>
                          </a:r>
                          <a:r>
                            <a:rPr lang="en-GB" sz="2400" b="0" baseline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are correct</a:t>
                          </a:r>
                          <a:endParaRPr lang="en-GB" sz="24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 smtClean="0"/>
                            <a:t>The student may believe that the position of the square root doesn't matter.</a:t>
                          </a:r>
                          <a:endParaRPr lang="en-GB" sz="2400" dirty="0" smtClean="0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2273" t="16035" r="33238" b="64874"/>
          <a:stretch/>
        </p:blipFill>
        <p:spPr>
          <a:xfrm>
            <a:off x="4364183" y="1099127"/>
            <a:ext cx="3883890" cy="1612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987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2 – Indices (Multiplying and Dividing)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6061" t="20379" r="39673" b="58914"/>
          <a:stretch/>
        </p:blipFill>
        <p:spPr>
          <a:xfrm>
            <a:off x="3676072" y="2652401"/>
            <a:ext cx="5080000" cy="32512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62399" y="1205851"/>
            <a:ext cx="450734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Evaluate</a:t>
            </a:r>
          </a:p>
        </p:txBody>
      </p:sp>
    </p:spTree>
    <p:extLst>
      <p:ext uri="{BB962C8B-B14F-4D97-AF65-F5344CB8AC3E}">
        <p14:creationId xmlns:p14="http://schemas.microsoft.com/office/powerpoint/2010/main" val="341280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Answer 2 – Indices (Multiplying and Dividing)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3717032"/>
                  </p:ext>
                </p:extLst>
              </p:nvPr>
            </p:nvGraphicFramePr>
            <p:xfrm>
              <a:off x="173362" y="3505741"/>
              <a:ext cx="11845276" cy="3076542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25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14:m>
                            <m:oMath xmlns:m="http://schemas.openxmlformats.org/officeDocument/2006/math">
                              <m:box>
                                <m:boxPr>
                                  <m:ctrlP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GB" sz="2400" b="0" i="1" smtClean="0">
                                              <a:solidFill>
                                                <a:schemeClr val="tx1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GB" sz="2400" b="0" i="1" smtClean="0">
                                              <a:solidFill>
                                                <a:schemeClr val="tx1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  <m:t>25</m:t>
                                          </m:r>
                                        </m:e>
                                        <m:sup>
                                          <m:r>
                                            <a:rPr lang="en-GB" sz="2400" b="0" i="1" smtClean="0">
                                              <a:solidFill>
                                                <a:schemeClr val="tx1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  <m:t>4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en-GB" sz="2400" b="0" i="1" smtClean="0">
                                              <a:solidFill>
                                                <a:schemeClr val="tx1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GB" sz="2400" b="0" i="1" smtClean="0">
                                              <a:solidFill>
                                                <a:schemeClr val="tx1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  <m:t>25</m:t>
                                          </m:r>
                                        </m:e>
                                        <m:sup>
                                          <m:r>
                                            <a:rPr lang="en-GB" sz="2400" b="0" i="1" smtClean="0">
                                              <a:solidFill>
                                                <a:schemeClr val="tx1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</a:rPr>
                                            <m:t>5</m:t>
                                          </m:r>
                                        </m:sup>
                                      </m:sSup>
                                    </m:den>
                                  </m:f>
                                  <m:r>
                                    <a:rPr lang="en-GB" sz="24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 =</m:t>
                                  </m:r>
                                </m:e>
                              </m:box>
                              <m:r>
                                <a:rPr lang="en-GB" sz="2400" b="0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p>
                                <m:sSupPr>
                                  <m:ctrlPr>
                                    <a:rPr lang="en-GB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25</m:t>
                                  </m:r>
                                </m:e>
                                <m:sup>
                                  <m:r>
                                    <a:rPr lang="en-GB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=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GB" sz="20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20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25</m:t>
                                      </m:r>
                                    </m:e>
                                    <m:sup>
                                      <m:r>
                                        <a:rPr lang="en-GB" sz="20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p>
                                  </m:sSup>
                                </m:den>
                              </m:f>
                            </m:oMath>
                          </a14:m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=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25</m:t>
                                  </m:r>
                                </m:den>
                              </m:f>
                            </m:oMath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25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</a:t>
                          </a:r>
                          <a:r>
                            <a:rPr lang="en-US" sz="20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student thought the answer was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2000" b="0" i="1" baseline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000" b="0" i="1" baseline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25</m:t>
                                  </m:r>
                                </m:e>
                                <m:sup>
                                  <m:r>
                                    <a:rPr lang="en-GB" sz="2000" b="0" i="1" baseline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but it is the top power subtract the bottom power so 4 – 5 = -1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25</m:t>
                                    </m:r>
                                  </m:e>
                                  <m:sup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simplified</a:t>
                          </a:r>
                          <a:r>
                            <a:rPr lang="en-US" sz="20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correctly but not evaluated the final answer. 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3717032"/>
                  </p:ext>
                </p:extLst>
              </p:nvPr>
            </p:nvGraphicFramePr>
            <p:xfrm>
              <a:off x="173362" y="3505741"/>
              <a:ext cx="11845276" cy="3076542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7072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74138" r="-315812" b="-2663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775" t="-74138" r="-136" b="-2663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25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775" t="-233607" r="-136" b="-8524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399020" r="-315812" b="-19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simplified</a:t>
                          </a:r>
                          <a:r>
                            <a:rPr lang="en-US" sz="20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correctly but not evaluated the final answer. 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6061" t="20379" r="39673" b="62796"/>
          <a:stretch/>
        </p:blipFill>
        <p:spPr>
          <a:xfrm>
            <a:off x="5791198" y="869783"/>
            <a:ext cx="3592947" cy="186843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45672" y="1110602"/>
            <a:ext cx="45073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Evaluate</a:t>
            </a:r>
          </a:p>
        </p:txBody>
      </p:sp>
    </p:spTree>
    <p:extLst>
      <p:ext uri="{BB962C8B-B14F-4D97-AF65-F5344CB8AC3E}">
        <p14:creationId xmlns:p14="http://schemas.microsoft.com/office/powerpoint/2010/main" val="506155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3 – Indices (Multiplying and Dividing)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55057" y="1187922"/>
            <a:ext cx="98193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Simplify and write as power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07D844-EFB8-431E-A8FD-439D7C1205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786" t="29717" r="46238" b="54771"/>
          <a:stretch/>
        </p:blipFill>
        <p:spPr>
          <a:xfrm>
            <a:off x="4700493" y="2061883"/>
            <a:ext cx="2928471" cy="28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853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Answer 3 – Indices (Multiplying and Dividing)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7238758"/>
              </p:ext>
            </p:extLst>
          </p:nvPr>
        </p:nvGraphicFramePr>
        <p:xfrm>
          <a:off x="173362" y="2311959"/>
          <a:ext cx="11845276" cy="446840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</a:t>
                      </a:r>
                      <a:r>
                        <a:rPr lang="en-GB" sz="3200" b="0" baseline="3000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8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We add the powers on the numerator and subtracting the power on the denominator. This would give 4 + 6 - 2 = 8.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</a:t>
                      </a:r>
                      <a:r>
                        <a:rPr lang="en-GB" sz="3200" b="0" baseline="3000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8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multiplied the top powers and divided the bottom powers. We need to add and subtract instead.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</a:t>
                      </a:r>
                      <a:r>
                        <a:rPr lang="en-GB" sz="3200" b="0" baseline="3000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8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added the powers on the numerator, but then divided the power on the denominator.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66123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256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given the correct value but has not written it as a power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1737971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200FC3E5-C8A7-4F1B-8B85-F00BE0404634}"/>
              </a:ext>
            </a:extLst>
          </p:cNvPr>
          <p:cNvSpPr txBox="1"/>
          <p:nvPr/>
        </p:nvSpPr>
        <p:spPr>
          <a:xfrm>
            <a:off x="1810892" y="1123828"/>
            <a:ext cx="64728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Simplify and write as power.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0AC0E6-0F48-40DC-82EC-AA59651560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786" t="31803" r="46238" b="56042"/>
          <a:stretch/>
        </p:blipFill>
        <p:spPr>
          <a:xfrm>
            <a:off x="8219129" y="801932"/>
            <a:ext cx="1775661" cy="1351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391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4 – Indices (Fractional and Negative)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708400" y="1366982"/>
                <a:ext cx="4595091" cy="37087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000" dirty="0"/>
                  <a:t>Evaluate </a:t>
                </a:r>
              </a:p>
              <a:p>
                <a:pPr algn="ctr"/>
                <a:endParaRPr lang="en-GB" sz="40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15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5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  <m:sup>
                          <m:r>
                            <a:rPr lang="en-GB" sz="11500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8400" y="1366982"/>
                <a:ext cx="4595091" cy="3708708"/>
              </a:xfrm>
              <a:prstGeom prst="rect">
                <a:avLst/>
              </a:prstGeom>
              <a:blipFill>
                <a:blip r:embed="rId2"/>
                <a:stretch>
                  <a:fillRect l="-1194" t="-7061" r="-62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1786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Answer 4 – Indices (Fractional and Negative)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45686597"/>
                  </p:ext>
                </p:extLst>
              </p:nvPr>
            </p:nvGraphicFramePr>
            <p:xfrm>
              <a:off x="173361" y="2970032"/>
              <a:ext cx="11845276" cy="3699673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16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power -2 is the same as finding the reciprocal and squaring. </a:t>
                          </a:r>
                        </a:p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4² = 16, so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e>
                                <m:sup>
                                  <m:r>
                                    <a:rPr lang="en-GB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−2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= 1/16.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-16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squared 4, but then kept the minus sign in.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8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found the reciprocal, but then multiplied by 2 rather than squaring.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2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subtracted 2 from 4, rather than finding the reciprocal squared.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45686597"/>
                  </p:ext>
                </p:extLst>
              </p:nvPr>
            </p:nvGraphicFramePr>
            <p:xfrm>
              <a:off x="173361" y="2970032"/>
              <a:ext cx="11845276" cy="3699673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69919" r="-315812" b="-3504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775" t="-69919" r="-136" b="-35040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-16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squared 4, but then kept the minus sign in.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70752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335897" r="-315812" b="-11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found the reciprocal, but then multiplied by 2 rather than squaring.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2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subtracted 2 from 4, rather than finding the reciprocal squared.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634599" y="1072500"/>
                <a:ext cx="4922801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Evaluate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sup>
                        <m:r>
                          <a:rPr lang="en-GB" sz="80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</m:oMath>
                </a14:m>
                <a:endParaRPr lang="en-GB" sz="6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4599" y="1072500"/>
                <a:ext cx="4922801" cy="1323439"/>
              </a:xfrm>
              <a:prstGeom prst="rect">
                <a:avLst/>
              </a:prstGeom>
              <a:blipFill>
                <a:blip r:embed="rId3"/>
                <a:stretch>
                  <a:fillRect l="-3589" b="-258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84954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690</TotalTime>
  <Words>1996</Words>
  <Application>Microsoft Office PowerPoint</Application>
  <PresentationFormat>Widescreen</PresentationFormat>
  <Paragraphs>264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Arial</vt:lpstr>
      <vt:lpstr>Calibri</vt:lpstr>
      <vt:lpstr>Calibri Light</vt:lpstr>
      <vt:lpstr>Cambria Math</vt:lpstr>
      <vt:lpstr>robotobold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64</cp:revision>
  <dcterms:created xsi:type="dcterms:W3CDTF">2020-06-17T17:33:36Z</dcterms:created>
  <dcterms:modified xsi:type="dcterms:W3CDTF">2022-08-22T17:57:28Z</dcterms:modified>
</cp:coreProperties>
</file>