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91" r:id="rId2"/>
    <p:sldId id="584" r:id="rId3"/>
    <p:sldId id="592" r:id="rId4"/>
    <p:sldId id="586" r:id="rId5"/>
    <p:sldId id="594" r:id="rId6"/>
    <p:sldId id="595" r:id="rId7"/>
    <p:sldId id="596" r:id="rId8"/>
    <p:sldId id="597" r:id="rId9"/>
    <p:sldId id="588" r:id="rId10"/>
    <p:sldId id="599" r:id="rId11"/>
    <p:sldId id="598" r:id="rId12"/>
    <p:sldId id="587" r:id="rId13"/>
    <p:sldId id="589" r:id="rId14"/>
    <p:sldId id="580" r:id="rId15"/>
    <p:sldId id="60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AE6E68-43B1-4212-9F5B-7F900021FC68}" v="10" dt="2026-03-25T03:39:34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6" autoAdjust="0"/>
    <p:restoredTop sz="95481" autoAdjust="0"/>
  </p:normalViewPr>
  <p:slideViewPr>
    <p:cSldViewPr>
      <p:cViewPr varScale="1">
        <p:scale>
          <a:sx n="91" d="100"/>
          <a:sy n="91" d="100"/>
        </p:scale>
        <p:origin x="48" y="7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3-25T03:39:34.930" v="9" actId="20577"/>
      <pc:docMkLst>
        <pc:docMk/>
      </pc:docMkLst>
      <pc:sldChg chg="modSp modAnim">
        <pc:chgData name="Stewart Gale" userId="3647ddd2-6040-41ae-a96d-232c23482af8" providerId="ADAL" clId="{163176A0-02FC-47D8-8D6B-77EA423298B5}" dt="2026-03-25T03:39:34.930" v="9" actId="20577"/>
        <pc:sldMkLst>
          <pc:docMk/>
          <pc:sldMk cId="2991879540" sldId="580"/>
        </pc:sldMkLst>
        <pc:spChg chg="mod">
          <ac:chgData name="Stewart Gale" userId="3647ddd2-6040-41ae-a96d-232c23482af8" providerId="ADAL" clId="{163176A0-02FC-47D8-8D6B-77EA423298B5}" dt="2026-03-25T03:39:32.372" v="6" actId="20577"/>
          <ac:spMkLst>
            <pc:docMk/>
            <pc:sldMk cId="2991879540" sldId="580"/>
            <ac:spMk id="3" creationId="{D7D50C5B-C6B5-FC36-C69B-859837301DE1}"/>
          </ac:spMkLst>
        </pc:spChg>
        <pc:spChg chg="mod">
          <ac:chgData name="Stewart Gale" userId="3647ddd2-6040-41ae-a96d-232c23482af8" providerId="ADAL" clId="{163176A0-02FC-47D8-8D6B-77EA423298B5}" dt="2026-03-25T03:39:34.930" v="9" actId="20577"/>
          <ac:spMkLst>
            <pc:docMk/>
            <pc:sldMk cId="2991879540" sldId="580"/>
            <ac:spMk id="20" creationId="{E3E9395F-4B80-6E5B-F4B6-BB83F75ACD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046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5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392" y="258901"/>
            <a:ext cx="1087320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Sequences and Series</a:t>
            </a:r>
          </a:p>
          <a:p>
            <a:pPr algn="ctr"/>
            <a:r>
              <a:rPr lang="en-GB" sz="8800" dirty="0"/>
              <a:t>Geometric Sequences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3 </a:t>
            </a:r>
            <a:r>
              <a:rPr lang="en-GB" sz="8800"/>
              <a:t>of 8)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51558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A6A3FE-F438-43B7-83DC-BC8111817953}"/>
              </a:ext>
            </a:extLst>
          </p:cNvPr>
          <p:cNvSpPr txBox="1"/>
          <p:nvPr/>
        </p:nvSpPr>
        <p:spPr>
          <a:xfrm>
            <a:off x="1199456" y="266279"/>
            <a:ext cx="9932563" cy="224676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The second term of a geometric sequence is 4 and the 4</a:t>
            </a:r>
            <a:r>
              <a:rPr lang="en-GB" sz="2800" baseline="30000" dirty="0"/>
              <a:t>th</a:t>
            </a:r>
            <a:r>
              <a:rPr lang="en-GB" sz="2800" dirty="0"/>
              <a:t> term is 8. The common ratio is positive. Find the exact values of:</a:t>
            </a:r>
          </a:p>
          <a:p>
            <a:pPr marL="342900" indent="-342900">
              <a:buAutoNum type="alphaLcParenR"/>
            </a:pPr>
            <a:r>
              <a:rPr lang="en-GB" sz="2800" dirty="0"/>
              <a:t>The common ratio.</a:t>
            </a:r>
          </a:p>
          <a:p>
            <a:pPr marL="342900" indent="-342900">
              <a:buAutoNum type="alphaLcParenR"/>
            </a:pPr>
            <a:r>
              <a:rPr lang="en-GB" sz="2800" dirty="0"/>
              <a:t>The first term.</a:t>
            </a:r>
          </a:p>
          <a:p>
            <a:pPr marL="342900" indent="-342900">
              <a:buAutoNum type="alphaLcParenR"/>
            </a:pPr>
            <a:r>
              <a:rPr lang="en-GB" sz="2800" dirty="0"/>
              <a:t>The 10</a:t>
            </a:r>
            <a:r>
              <a:rPr lang="en-GB" sz="2800" baseline="30000" dirty="0"/>
              <a:t>th</a:t>
            </a:r>
            <a:r>
              <a:rPr lang="en-GB" sz="2800" dirty="0"/>
              <a:t> term.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95600" y="4009624"/>
                <a:ext cx="3528392" cy="981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400" b="0" i="1">
                          <a:latin typeface="Cambria Math"/>
                        </a:rPr>
                        <m:t>=</m:t>
                      </m:r>
                      <m:r>
                        <a:rPr lang="en-GB" sz="4400" b="0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degHide m:val="on"/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2−1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009624"/>
                <a:ext cx="3528392" cy="9813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736CB01-46C4-CD51-CE65-7638FAC3869B}"/>
              </a:ext>
            </a:extLst>
          </p:cNvPr>
          <p:cNvSpPr txBox="1"/>
          <p:nvPr/>
        </p:nvSpPr>
        <p:spPr>
          <a:xfrm>
            <a:off x="1201879" y="3125954"/>
            <a:ext cx="51624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EA1319-531F-BF2C-B7CE-2383B75465BD}"/>
                  </a:ext>
                </a:extLst>
              </p:cNvPr>
              <p:cNvSpPr txBox="1"/>
              <p:nvPr/>
            </p:nvSpPr>
            <p:spPr>
              <a:xfrm>
                <a:off x="2351584" y="2950107"/>
                <a:ext cx="318956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4400" b="0" i="1">
                          <a:latin typeface="Cambria Math"/>
                        </a:rPr>
                        <m:t>=</m:t>
                      </m:r>
                      <m:r>
                        <a:rPr lang="en-GB" sz="4400" b="0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GB" sz="4400" b="0" i="1">
                              <a:latin typeface="Cambria Math"/>
                            </a:rPr>
                            <m:t>𝑛</m:t>
                          </m:r>
                          <m:r>
                            <a:rPr lang="en-GB" sz="4400" b="0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EA1319-531F-BF2C-B7CE-2383B7546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950107"/>
                <a:ext cx="318956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0874C4-6E2B-A710-2B62-D430A5DAC837}"/>
                  </a:ext>
                </a:extLst>
              </p:cNvPr>
              <p:cNvSpPr txBox="1"/>
              <p:nvPr/>
            </p:nvSpPr>
            <p:spPr>
              <a:xfrm>
                <a:off x="2567608" y="5073920"/>
                <a:ext cx="2160240" cy="1488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𝑎</m:t>
                      </m:r>
                      <m:r>
                        <a:rPr lang="en-GB" sz="4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0874C4-6E2B-A710-2B62-D430A5DAC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5073920"/>
                <a:ext cx="2160240" cy="14884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45B96F-FD12-F661-CCBA-157BA2C1B157}"/>
                  </a:ext>
                </a:extLst>
              </p:cNvPr>
              <p:cNvSpPr txBox="1"/>
              <p:nvPr/>
            </p:nvSpPr>
            <p:spPr>
              <a:xfrm>
                <a:off x="4511824" y="5393590"/>
                <a:ext cx="2039888" cy="8490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45B96F-FD12-F661-CCBA-157BA2C1B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393590"/>
                <a:ext cx="2039888" cy="8490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98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4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A6A3FE-F438-43B7-83DC-BC8111817953}"/>
              </a:ext>
            </a:extLst>
          </p:cNvPr>
          <p:cNvSpPr txBox="1"/>
          <p:nvPr/>
        </p:nvSpPr>
        <p:spPr>
          <a:xfrm>
            <a:off x="1199456" y="266279"/>
            <a:ext cx="9932563" cy="224676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The second term of a geometric sequence is 4 and the 4</a:t>
            </a:r>
            <a:r>
              <a:rPr lang="en-GB" sz="2800" baseline="30000" dirty="0"/>
              <a:t>th</a:t>
            </a:r>
            <a:r>
              <a:rPr lang="en-GB" sz="2800" dirty="0"/>
              <a:t> term is 8. The common ratio is positive. Find the exact values of:</a:t>
            </a:r>
          </a:p>
          <a:p>
            <a:pPr marL="342900" indent="-342900">
              <a:buAutoNum type="alphaLcParenR"/>
            </a:pPr>
            <a:r>
              <a:rPr lang="en-GB" sz="2800" dirty="0"/>
              <a:t>The common ratio.</a:t>
            </a:r>
          </a:p>
          <a:p>
            <a:pPr marL="342900" indent="-342900">
              <a:buAutoNum type="alphaLcParenR"/>
            </a:pPr>
            <a:r>
              <a:rPr lang="en-GB" sz="2800" dirty="0"/>
              <a:t>The first term.</a:t>
            </a:r>
          </a:p>
          <a:p>
            <a:pPr marL="342900" indent="-342900">
              <a:buAutoNum type="alphaLcParenR"/>
            </a:pPr>
            <a:r>
              <a:rPr lang="en-GB" sz="2800" dirty="0"/>
              <a:t>The 10</a:t>
            </a:r>
            <a:r>
              <a:rPr lang="en-GB" sz="2800" baseline="30000" dirty="0"/>
              <a:t>th</a:t>
            </a:r>
            <a:r>
              <a:rPr lang="en-GB" sz="2800" dirty="0"/>
              <a:t> term.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CD6E6B-988D-49C2-A123-D68D603328BD}"/>
                  </a:ext>
                </a:extLst>
              </p:cNvPr>
              <p:cNvSpPr txBox="1"/>
              <p:nvPr/>
            </p:nvSpPr>
            <p:spPr>
              <a:xfrm>
                <a:off x="4979876" y="5817819"/>
                <a:ext cx="25202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i="1">
                              <a:latin typeface="Cambria Math"/>
                            </a:rPr>
                            <m:t>10</m:t>
                          </m:r>
                        </m:sub>
                      </m:sSub>
                      <m:r>
                        <a:rPr lang="en-GB" sz="4400" i="1">
                          <a:latin typeface="Cambria Math"/>
                        </a:rPr>
                        <m:t>=64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CD6E6B-988D-49C2-A123-D68D60332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876" y="5817819"/>
                <a:ext cx="252028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87888" y="3794889"/>
                <a:ext cx="318956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4400" b="0" i="1">
                          <a:latin typeface="Cambria Math"/>
                        </a:rPr>
                        <m:t>=</m:t>
                      </m:r>
                      <m:r>
                        <a:rPr lang="en-GB" sz="4400" b="0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GB" sz="4400" b="0" i="1">
                              <a:latin typeface="Cambria Math"/>
                            </a:rPr>
                            <m:t>𝑛</m:t>
                          </m:r>
                          <m:r>
                            <a:rPr lang="en-GB" sz="4400" b="0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3794889"/>
                <a:ext cx="318956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9832357-5C9C-DBF0-6E5C-323037914FDB}"/>
              </a:ext>
            </a:extLst>
          </p:cNvPr>
          <p:cNvSpPr txBox="1"/>
          <p:nvPr/>
        </p:nvSpPr>
        <p:spPr>
          <a:xfrm>
            <a:off x="1201879" y="2994493"/>
            <a:ext cx="51624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2D359C8-5E16-0BFB-46A6-731425BB937E}"/>
                  </a:ext>
                </a:extLst>
              </p:cNvPr>
              <p:cNvSpPr/>
              <p:nvPr/>
            </p:nvSpPr>
            <p:spPr>
              <a:xfrm>
                <a:off x="2207568" y="2852936"/>
                <a:ext cx="5544616" cy="711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10   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2D359C8-5E16-0BFB-46A6-731425BB93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2852936"/>
                <a:ext cx="5544616" cy="7116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8D1562-F08F-412C-0666-62D5379044B8}"/>
                  </a:ext>
                </a:extLst>
              </p:cNvPr>
              <p:cNvSpPr txBox="1"/>
              <p:nvPr/>
            </p:nvSpPr>
            <p:spPr>
              <a:xfrm>
                <a:off x="4876622" y="4752716"/>
                <a:ext cx="4387730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4400" b="0" i="1">
                          <a:latin typeface="Cambria Math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8D1562-F08F-412C-0666-62D5379044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622" y="4752716"/>
                <a:ext cx="4387730" cy="8490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434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313454"/>
                <a:ext cx="11016853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numbers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/>
                      </a:rPr>
                      <m:t>𝟑</m:t>
                    </m:r>
                    <m:r>
                      <a:rPr lang="en-GB" sz="3600" i="1">
                        <a:latin typeface="Cambria Math"/>
                      </a:rPr>
                      <m:t>, </m:t>
                    </m:r>
                    <m:r>
                      <a:rPr lang="en-GB" sz="3600" b="1" i="1">
                        <a:latin typeface="Cambria Math"/>
                      </a:rPr>
                      <m:t>𝒙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/>
                      </a:rPr>
                      <m:t>𝒙</m:t>
                    </m:r>
                    <m:r>
                      <a:rPr lang="en-GB" sz="3600" b="1" i="1">
                        <a:latin typeface="Cambria Math"/>
                      </a:rPr>
                      <m:t>+</m:t>
                    </m:r>
                    <m:r>
                      <a:rPr lang="en-GB" sz="3600" b="1" i="1">
                        <a:latin typeface="Cambria Math"/>
                      </a:rPr>
                      <m:t>𝟔</m:t>
                    </m:r>
                  </m:oMath>
                </a14:m>
                <a:r>
                  <a:rPr lang="en-GB" sz="3600" b="1" dirty="0"/>
                  <a:t> </a:t>
                </a:r>
                <a:r>
                  <a:rPr lang="en-GB" sz="3600" dirty="0"/>
                  <a:t>form the first three terms of a positive geometric sequence. Find the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𝑥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13454"/>
                <a:ext cx="11016853" cy="1200329"/>
              </a:xfrm>
              <a:prstGeom prst="rect">
                <a:avLst/>
              </a:prstGeom>
              <a:blipFill>
                <a:blip r:embed="rId2"/>
                <a:stretch>
                  <a:fillRect l="-54" t="-897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015880" y="1822323"/>
                <a:ext cx="2520280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+6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1822323"/>
                <a:ext cx="2520280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92086E-BA92-4ED8-B9B6-B912193E3F12}"/>
                  </a:ext>
                </a:extLst>
              </p:cNvPr>
              <p:cNvSpPr txBox="1"/>
              <p:nvPr/>
            </p:nvSpPr>
            <p:spPr>
              <a:xfrm>
                <a:off x="1847528" y="5898215"/>
                <a:ext cx="828092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3600" dirty="0">
                    <a:solidFill>
                      <a:prstClr val="black"/>
                    </a:solidFill>
                    <a:latin typeface="Calibri"/>
                  </a:rPr>
                  <a:t>But there are no negative terms so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/>
                      </a:rPr>
                      <m:t>=6</m:t>
                    </m:r>
                  </m:oMath>
                </a14:m>
                <a:endParaRPr lang="en-GB" sz="36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92086E-BA92-4ED8-B9B6-B912193E3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5898215"/>
                <a:ext cx="8280920" cy="646331"/>
              </a:xfrm>
              <a:prstGeom prst="rect">
                <a:avLst/>
              </a:prstGeom>
              <a:blipFill>
                <a:blip r:embed="rId4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73D111-17F3-47B0-B85D-35EF0CC63A97}"/>
                  </a:ext>
                </a:extLst>
              </p:cNvPr>
              <p:cNvSpPr txBox="1"/>
              <p:nvPr/>
            </p:nvSpPr>
            <p:spPr>
              <a:xfrm>
                <a:off x="4619836" y="5131255"/>
                <a:ext cx="36724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=6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𝑜𝑟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 −3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73D111-17F3-47B0-B85D-35EF0CC6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36" y="5131255"/>
                <a:ext cx="367240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2BCD4D-AA78-13F1-D2DA-F288DE6ED431}"/>
                  </a:ext>
                </a:extLst>
              </p:cNvPr>
              <p:cNvSpPr txBox="1"/>
              <p:nvPr/>
            </p:nvSpPr>
            <p:spPr>
              <a:xfrm>
                <a:off x="4788024" y="3463709"/>
                <a:ext cx="29759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2BCD4D-AA78-13F1-D2DA-F288DE6ED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463709"/>
                <a:ext cx="297599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3F8E11-4975-B439-C8C8-19F89A94C462}"/>
                  </a:ext>
                </a:extLst>
              </p:cNvPr>
              <p:cNvSpPr txBox="1"/>
              <p:nvPr/>
            </p:nvSpPr>
            <p:spPr>
              <a:xfrm>
                <a:off x="2783632" y="4293096"/>
                <a:ext cx="36724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−18=0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3F8E11-4975-B439-C8C8-19F89A94C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293096"/>
                <a:ext cx="367240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38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1" grpId="0"/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2204864"/>
                <a:ext cx="5040560" cy="3835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latin typeface="Cambria Math"/>
                            </a:rPr>
                            <m:t>𝑛</m:t>
                          </m:r>
                          <m:r>
                            <a:rPr lang="en-GB" sz="36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600" i="1">
                          <a:latin typeface="Cambria Math"/>
                        </a:rPr>
                        <m:t>&gt;1000000</m:t>
                      </m:r>
                    </m:oMath>
                  </m:oMathPara>
                </a14:m>
                <a:endParaRPr lang="en-GB" sz="3600" i="1" dirty="0">
                  <a:latin typeface="Cambria Math"/>
                </a:endParaRPr>
              </a:p>
              <a:p>
                <a:pPr/>
                <a:br>
                  <a:rPr lang="en-GB" sz="3600" i="1" dirty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latin typeface="Cambria Math"/>
                            </a:rPr>
                            <m:t>𝑛</m:t>
                          </m:r>
                          <m:r>
                            <a:rPr lang="en-GB" sz="36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GB" sz="3600" i="1">
                          <a:latin typeface="Cambria Math"/>
                        </a:rPr>
                        <m:t>&gt;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/>
                            </a:rPr>
                            <m:t>1000000</m:t>
                          </m:r>
                        </m:num>
                        <m:den>
                          <m:r>
                            <a:rPr lang="en-GB" sz="3600" i="1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600" i="1" dirty="0">
                  <a:latin typeface="Cambria Math"/>
                </a:endParaRPr>
              </a:p>
              <a:p>
                <a:pPr/>
                <a:br>
                  <a:rPr lang="en-GB" sz="3600" i="1" dirty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GB" sz="3600" i="1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  <m:r>
                            <a:rPr lang="en-GB" sz="3600" i="1">
                              <a:latin typeface="Cambria Math"/>
                            </a:rPr>
                            <m:t>&gt;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/>
                                </a:rPr>
                                <m:t>log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latin typeface="Cambria Math"/>
                                    </a:rPr>
                                    <m:t>1000000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</m:oMath>
                  </m:oMathPara>
                </a14:m>
                <a:endParaRPr lang="en-GB" sz="3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04864"/>
                <a:ext cx="5040560" cy="38357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312024" y="3861048"/>
                <a:ext cx="34563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𝑛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−1&gt;18.35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3861048"/>
                <a:ext cx="345638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6168008" y="1916832"/>
            <a:ext cx="0" cy="46114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652CFED-4EA1-E38A-D72A-BACD07F25714}"/>
                  </a:ext>
                </a:extLst>
              </p:cNvPr>
              <p:cNvSpPr txBox="1"/>
              <p:nvPr/>
            </p:nvSpPr>
            <p:spPr>
              <a:xfrm>
                <a:off x="587573" y="332656"/>
                <a:ext cx="11016853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What is the first term in the geometric progression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/>
                      </a:rPr>
                      <m:t>3, 6, 12, 24, …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to exceed 1 million?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652CFED-4EA1-E38A-D72A-BACD07F25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73" y="332656"/>
                <a:ext cx="11016853" cy="1323439"/>
              </a:xfrm>
              <a:prstGeom prst="rect">
                <a:avLst/>
              </a:prstGeom>
              <a:blipFill>
                <a:blip r:embed="rId4"/>
                <a:stretch>
                  <a:fillRect l="-322" t="-2058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7117BD-506A-0C58-9835-6625E12140AD}"/>
                  </a:ext>
                </a:extLst>
              </p:cNvPr>
              <p:cNvSpPr txBox="1"/>
              <p:nvPr/>
            </p:nvSpPr>
            <p:spPr>
              <a:xfrm>
                <a:off x="6672064" y="2094942"/>
                <a:ext cx="4272134" cy="15099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−1&gt;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0" lang="en-GB" sz="32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0" lang="en-GB" sz="32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+mn-ea"/>
                                          <a:cs typeface="+mn-cs"/>
                                        </a:rPr>
                                        <m:t>1000000</m:t>
                                      </m:r>
                                    </m:num>
                                    <m:den>
                                      <m:r>
                                        <a:rPr kumimoji="0" lang="en-GB" sz="32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+mn-ea"/>
                                          <a:cs typeface="+mn-cs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𝑙𝑜𝑔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7117BD-506A-0C58-9835-6625E1214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094942"/>
                <a:ext cx="4272134" cy="15099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951DEF-D034-3F58-67B8-52CBCF46C05F}"/>
                  </a:ext>
                </a:extLst>
              </p:cNvPr>
              <p:cNvSpPr txBox="1"/>
              <p:nvPr/>
            </p:nvSpPr>
            <p:spPr>
              <a:xfrm>
                <a:off x="7248128" y="4797152"/>
                <a:ext cx="23279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&gt;19.35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951DEF-D034-3F58-67B8-52CBCF46C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797152"/>
                <a:ext cx="232792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62A7A3-8251-0D30-ADF8-DFE0158E4047}"/>
                  </a:ext>
                </a:extLst>
              </p:cNvPr>
              <p:cNvSpPr txBox="1"/>
              <p:nvPr/>
            </p:nvSpPr>
            <p:spPr>
              <a:xfrm>
                <a:off x="7254418" y="5709846"/>
                <a:ext cx="18238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𝒏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𝟐𝟎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62A7A3-8251-0D30-ADF8-DFE0158E4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418" y="5709846"/>
                <a:ext cx="182386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960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8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F2B3E0-1696-4001-97A7-EC5AA17E99BC}"/>
              </a:ext>
            </a:extLst>
          </p:cNvPr>
          <p:cNvSpPr txBox="1"/>
          <p:nvPr/>
        </p:nvSpPr>
        <p:spPr>
          <a:xfrm>
            <a:off x="839416" y="418880"/>
            <a:ext cx="10729192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4000" dirty="0"/>
              <a:t>All the terms in a geometric sequence are positive.</a:t>
            </a:r>
          </a:p>
          <a:p>
            <a:r>
              <a:rPr lang="en-GB" sz="4000" dirty="0"/>
              <a:t>The third term of the sequence is 20 and the </a:t>
            </a:r>
          </a:p>
          <a:p>
            <a:r>
              <a:rPr lang="en-GB" sz="4000" dirty="0"/>
              <a:t>fifth term 80. What is the 20</a:t>
            </a:r>
            <a:r>
              <a:rPr lang="en-GB" sz="4000" baseline="30000" dirty="0"/>
              <a:t>th</a:t>
            </a:r>
            <a:r>
              <a:rPr lang="en-GB" sz="4000" dirty="0"/>
              <a:t> term?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490000-9D4E-4036-9E3D-A0250E989648}"/>
                  </a:ext>
                </a:extLst>
              </p:cNvPr>
              <p:cNvSpPr txBox="1"/>
              <p:nvPr/>
            </p:nvSpPr>
            <p:spPr>
              <a:xfrm>
                <a:off x="623392" y="3649991"/>
                <a:ext cx="21602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=20 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490000-9D4E-4036-9E3D-A0250E98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649991"/>
                <a:ext cx="216024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D50C5B-C6B5-FC36-C69B-859837301DE1}"/>
                  </a:ext>
                </a:extLst>
              </p:cNvPr>
              <p:cNvSpPr txBox="1"/>
              <p:nvPr/>
            </p:nvSpPr>
            <p:spPr>
              <a:xfrm>
                <a:off x="7032104" y="4484239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=5×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D50C5B-C6B5-FC36-C69B-859837301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4484239"/>
                <a:ext cx="302433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1F94CE-A3E0-A11D-B9D9-ABE2965E494F}"/>
                  </a:ext>
                </a:extLst>
              </p:cNvPr>
              <p:cNvSpPr txBox="1"/>
              <p:nvPr/>
            </p:nvSpPr>
            <p:spPr>
              <a:xfrm>
                <a:off x="6883913" y="2828055"/>
                <a:ext cx="2160240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𝑟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1F94CE-A3E0-A11D-B9D9-ABE2965E4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913" y="2828055"/>
                <a:ext cx="2160240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9FDA7B-2E87-B580-2B50-139E51D3DD7F}"/>
                  </a:ext>
                </a:extLst>
              </p:cNvPr>
              <p:cNvSpPr txBox="1"/>
              <p:nvPr/>
            </p:nvSpPr>
            <p:spPr>
              <a:xfrm>
                <a:off x="801688" y="2927346"/>
                <a:ext cx="176591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=80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9FDA7B-2E87-B580-2B50-139E51D3D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88" y="2927346"/>
                <a:ext cx="176591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21364DC-D618-8D82-585F-C32B7BDED406}"/>
                  </a:ext>
                </a:extLst>
              </p:cNvPr>
              <p:cNvSpPr txBox="1"/>
              <p:nvPr/>
            </p:nvSpPr>
            <p:spPr>
              <a:xfrm>
                <a:off x="2927648" y="3657919"/>
                <a:ext cx="2111896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21364DC-D618-8D82-585F-C32B7BDED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657919"/>
                <a:ext cx="2111896" cy="6463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F66BB1-4580-2A90-DF9C-270850AFD682}"/>
                  </a:ext>
                </a:extLst>
              </p:cNvPr>
              <p:cNvSpPr txBox="1"/>
              <p:nvPr/>
            </p:nvSpPr>
            <p:spPr>
              <a:xfrm>
                <a:off x="2927648" y="2900063"/>
                <a:ext cx="21118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F66BB1-4580-2A90-DF9C-270850AFD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900063"/>
                <a:ext cx="211189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E59EF8-9F2A-6F24-AA75-C9FAEAF08024}"/>
                  </a:ext>
                </a:extLst>
              </p:cNvPr>
              <p:cNvSpPr txBox="1"/>
              <p:nvPr/>
            </p:nvSpPr>
            <p:spPr>
              <a:xfrm>
                <a:off x="3179676" y="4539139"/>
                <a:ext cx="17518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E59EF8-9F2A-6F24-AA75-C9FAEAF08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676" y="4539139"/>
                <a:ext cx="175185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87D260-71D3-F749-189C-D7986BF4174E}"/>
                  </a:ext>
                </a:extLst>
              </p:cNvPr>
              <p:cNvSpPr txBox="1"/>
              <p:nvPr/>
            </p:nvSpPr>
            <p:spPr>
              <a:xfrm>
                <a:off x="3433800" y="5359041"/>
                <a:ext cx="13918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87D260-71D3-F749-189C-D7986BF41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800" y="5359041"/>
                <a:ext cx="1391816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3E9395F-4B80-6E5B-F4B6-BB83F75ACDA3}"/>
                  </a:ext>
                </a:extLst>
              </p:cNvPr>
              <p:cNvSpPr txBox="1"/>
              <p:nvPr/>
            </p:nvSpPr>
            <p:spPr>
              <a:xfrm>
                <a:off x="7032104" y="5492351"/>
                <a:ext cx="337277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=2621440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3E9395F-4B80-6E5B-F4B6-BB83F75AC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5492351"/>
                <a:ext cx="3372779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59398B4-1C84-796F-54DB-FE8D939DF73E}"/>
                  </a:ext>
                </a:extLst>
              </p:cNvPr>
              <p:cNvSpPr txBox="1"/>
              <p:nvPr/>
            </p:nvSpPr>
            <p:spPr>
              <a:xfrm>
                <a:off x="8856476" y="2828055"/>
                <a:ext cx="182386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59398B4-1C84-796F-54DB-FE8D939DF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476" y="2828055"/>
                <a:ext cx="1823864" cy="11294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CCA7136-A203-DB5C-6AAE-B57D9E48695F}"/>
              </a:ext>
            </a:extLst>
          </p:cNvPr>
          <p:cNvCxnSpPr/>
          <p:nvPr/>
        </p:nvCxnSpPr>
        <p:spPr>
          <a:xfrm>
            <a:off x="6033255" y="2900063"/>
            <a:ext cx="0" cy="32386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87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  <p:bldP spid="11" grpId="0"/>
      <p:bldP spid="13" grpId="0"/>
      <p:bldP spid="15" grpId="0"/>
      <p:bldP spid="17" grpId="0"/>
      <p:bldP spid="19" grpId="0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8EB6DF-417D-4D04-87CA-B27544999067}"/>
                  </a:ext>
                </a:extLst>
              </p:cNvPr>
              <p:cNvSpPr txBox="1"/>
              <p:nvPr/>
            </p:nvSpPr>
            <p:spPr>
              <a:xfrm>
                <a:off x="1149188" y="210993"/>
                <a:ext cx="9793087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second, third and fourth term of a geometric sequence are the following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2400" b="1" dirty="0"/>
              </a:p>
              <a:p>
                <a:r>
                  <a:rPr lang="en-GB" sz="2400" dirty="0"/>
                  <a:t>a) Determine the possible values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r>
                  <a:rPr lang="en-GB" sz="2400" dirty="0"/>
                  <a:t>b) Given the common ratio is positive, find the common ratio.</a:t>
                </a:r>
              </a:p>
              <a:p>
                <a:r>
                  <a:rPr lang="en-GB" sz="2400" dirty="0"/>
                  <a:t>c) Hence determine the possible values for the first term of the sequence.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8EB6DF-417D-4D04-87CA-B27544999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188" y="210993"/>
                <a:ext cx="9793087" cy="1938992"/>
              </a:xfrm>
              <a:prstGeom prst="rect">
                <a:avLst/>
              </a:prstGeom>
              <a:blipFill>
                <a:blip r:embed="rId2"/>
                <a:stretch>
                  <a:fillRect b="-17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8989B7-6B3F-4F8A-AE2E-005B642C4AB6}"/>
                  </a:ext>
                </a:extLst>
              </p:cNvPr>
              <p:cNvSpPr txBox="1"/>
              <p:nvPr/>
            </p:nvSpPr>
            <p:spPr>
              <a:xfrm>
                <a:off x="2579829" y="2344935"/>
                <a:ext cx="2664156" cy="7999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+6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−6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</m:oMath>
                  </m:oMathPara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8989B7-6B3F-4F8A-AE2E-005B642C4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829" y="2344935"/>
                <a:ext cx="2664156" cy="799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CD0E9E-A1A8-4990-9A0E-29493E43065E}"/>
                  </a:ext>
                </a:extLst>
              </p:cNvPr>
              <p:cNvSpPr txBox="1"/>
              <p:nvPr/>
            </p:nvSpPr>
            <p:spPr>
              <a:xfrm>
                <a:off x="8174930" y="4615674"/>
                <a:ext cx="2016222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CD0E9E-A1A8-4990-9A0E-29493E430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930" y="4615674"/>
                <a:ext cx="2016222" cy="461729"/>
              </a:xfrm>
              <a:prstGeom prst="rect">
                <a:avLst/>
              </a:prstGeom>
              <a:blipFill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0FA5A58-A88E-4091-9C76-1287B4251BF5}"/>
              </a:ext>
            </a:extLst>
          </p:cNvPr>
          <p:cNvCxnSpPr>
            <a:cxnSpLocks/>
          </p:cNvCxnSpPr>
          <p:nvPr/>
        </p:nvCxnSpPr>
        <p:spPr>
          <a:xfrm>
            <a:off x="6124561" y="2621522"/>
            <a:ext cx="0" cy="39035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D1B7C5-A762-77E4-433E-61E27222BF63}"/>
                  </a:ext>
                </a:extLst>
              </p:cNvPr>
              <p:cNvSpPr txBox="1"/>
              <p:nvPr/>
            </p:nvSpPr>
            <p:spPr>
              <a:xfrm>
                <a:off x="2579829" y="5852859"/>
                <a:ext cx="2592287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𝒐𝒓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D1B7C5-A762-77E4-433E-61E27222B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829" y="5852859"/>
                <a:ext cx="2592287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198239C-F9F7-FB97-05D7-5F40F9EABD93}"/>
                  </a:ext>
                </a:extLst>
              </p:cNvPr>
              <p:cNvSpPr txBox="1"/>
              <p:nvPr/>
            </p:nvSpPr>
            <p:spPr>
              <a:xfrm>
                <a:off x="8046638" y="2444442"/>
                <a:ext cx="1721769" cy="7862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+6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198239C-F9F7-FB97-05D7-5F40F9EAB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6638" y="2444442"/>
                <a:ext cx="1721769" cy="7862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580411-E15E-732A-F384-C8DA7553EBE9}"/>
                  </a:ext>
                </a:extLst>
              </p:cNvPr>
              <p:cNvSpPr txBox="1"/>
              <p:nvPr/>
            </p:nvSpPr>
            <p:spPr>
              <a:xfrm>
                <a:off x="1067521" y="5257305"/>
                <a:ext cx="33548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−18=0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580411-E15E-732A-F384-C8DA7553EB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21" y="5257305"/>
                <a:ext cx="335485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8333424-37F8-705E-938E-50AEC056DD9A}"/>
                  </a:ext>
                </a:extLst>
              </p:cNvPr>
              <p:cNvSpPr txBox="1"/>
              <p:nvPr/>
            </p:nvSpPr>
            <p:spPr>
              <a:xfrm>
                <a:off x="795043" y="4573278"/>
                <a:ext cx="368330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−18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−36=0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8333424-37F8-705E-938E-50AEC056D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43" y="4573278"/>
                <a:ext cx="368330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E5DAB9-EFFB-C5EA-6EC2-93954FFDBC46}"/>
                  </a:ext>
                </a:extLst>
              </p:cNvPr>
              <p:cNvSpPr txBox="1"/>
              <p:nvPr/>
            </p:nvSpPr>
            <p:spPr>
              <a:xfrm>
                <a:off x="1055440" y="3886263"/>
                <a:ext cx="43740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+36=5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E5DAB9-EFFB-C5EA-6EC2-93954FFDB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886263"/>
                <a:ext cx="437401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3067542-5C12-5C04-A17E-4F45728826A4}"/>
                  </a:ext>
                </a:extLst>
              </p:cNvPr>
              <p:cNvSpPr txBox="1"/>
              <p:nvPr/>
            </p:nvSpPr>
            <p:spPr>
              <a:xfrm>
                <a:off x="1775520" y="3247665"/>
                <a:ext cx="388065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+6</m:t>
                              </m:r>
                            </m:e>
                          </m:d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−6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3067542-5C12-5C04-A17E-4F4572882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247665"/>
                <a:ext cx="388065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102DE65-FAC0-223F-71C6-8AFEE077A552}"/>
                  </a:ext>
                </a:extLst>
              </p:cNvPr>
              <p:cNvSpPr txBox="1"/>
              <p:nvPr/>
            </p:nvSpPr>
            <p:spPr>
              <a:xfrm>
                <a:off x="7938204" y="3378229"/>
                <a:ext cx="2268674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102DE65-FAC0-223F-71C6-8AFEE077A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204" y="3378229"/>
                <a:ext cx="2268674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C4D30B-59A8-D26F-CC1C-9793F75822DA}"/>
                  </a:ext>
                </a:extLst>
              </p:cNvPr>
              <p:cNvSpPr txBox="1"/>
              <p:nvPr/>
            </p:nvSpPr>
            <p:spPr>
              <a:xfrm>
                <a:off x="7830614" y="5297806"/>
                <a:ext cx="1751856" cy="461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𝑎𝑟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</m:oMath>
                  </m:oMathPara>
                </a14:m>
                <a:b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C4D30B-59A8-D26F-CC1C-9793F7582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0614" y="5297806"/>
                <a:ext cx="1751856" cy="4617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A92C8C-4B32-6135-B011-081AFEA65904}"/>
                  </a:ext>
                </a:extLst>
              </p:cNvPr>
              <p:cNvSpPr txBox="1"/>
              <p:nvPr/>
            </p:nvSpPr>
            <p:spPr>
              <a:xfrm>
                <a:off x="8179946" y="5844372"/>
                <a:ext cx="1823864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A92C8C-4B32-6135-B011-081AFEA65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9946" y="5844372"/>
                <a:ext cx="1823864" cy="783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2748562F-E733-459F-1DA9-0AD2759BAAD8}"/>
              </a:ext>
            </a:extLst>
          </p:cNvPr>
          <p:cNvSpPr txBox="1"/>
          <p:nvPr/>
        </p:nvSpPr>
        <p:spPr>
          <a:xfrm>
            <a:off x="891066" y="2579633"/>
            <a:ext cx="51624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D8580C-E8CA-E17C-8406-3CDE2D5B6E6F}"/>
              </a:ext>
            </a:extLst>
          </p:cNvPr>
          <p:cNvSpPr txBox="1"/>
          <p:nvPr/>
        </p:nvSpPr>
        <p:spPr>
          <a:xfrm>
            <a:off x="6688048" y="2492896"/>
            <a:ext cx="51624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2B06FF-2EA4-5755-57BD-868D627DAA8D}"/>
              </a:ext>
            </a:extLst>
          </p:cNvPr>
          <p:cNvSpPr txBox="1"/>
          <p:nvPr/>
        </p:nvSpPr>
        <p:spPr>
          <a:xfrm>
            <a:off x="6722360" y="4581128"/>
            <a:ext cx="51624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189105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/>
      <p:bldP spid="5" grpId="0"/>
      <p:bldP spid="13" grpId="0"/>
      <p:bldP spid="15" grpId="0"/>
      <p:bldP spid="17" grpId="0"/>
      <p:bldP spid="19" grpId="0"/>
      <p:bldP spid="21" grpId="0"/>
      <p:bldP spid="23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329423" y="410669"/>
            <a:ext cx="748883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Geometric Sequences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7B88D3D-9D6D-B09F-9590-9671398C7232}"/>
              </a:ext>
            </a:extLst>
          </p:cNvPr>
          <p:cNvGrpSpPr/>
          <p:nvPr/>
        </p:nvGrpSpPr>
        <p:grpSpPr>
          <a:xfrm>
            <a:off x="2567608" y="1786503"/>
            <a:ext cx="6912768" cy="2944707"/>
            <a:chOff x="3287688" y="2014564"/>
            <a:chExt cx="5184576" cy="2287881"/>
          </a:xfrm>
        </p:grpSpPr>
        <p:sp>
          <p:nvSpPr>
            <p:cNvPr id="19" name="TextBox 18"/>
            <p:cNvSpPr txBox="1"/>
            <p:nvPr/>
          </p:nvSpPr>
          <p:spPr>
            <a:xfrm>
              <a:off x="3287688" y="3513329"/>
              <a:ext cx="5184576" cy="789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3, 6, 12, 24, 48, …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3988358" y="3318881"/>
              <a:ext cx="536027" cy="388895"/>
            </a:xfrm>
            <a:custGeom>
              <a:avLst/>
              <a:gdLst>
                <a:gd name="connsiteX0" fmla="*/ 0 w 536027"/>
                <a:gd name="connsiteY0" fmla="*/ 388895 h 388895"/>
                <a:gd name="connsiteX1" fmla="*/ 241738 w 536027"/>
                <a:gd name="connsiteY1" fmla="*/ 12 h 388895"/>
                <a:gd name="connsiteX2" fmla="*/ 536027 w 536027"/>
                <a:gd name="connsiteY2" fmla="*/ 378384 h 38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6027" h="388895">
                  <a:moveTo>
                    <a:pt x="0" y="388895"/>
                  </a:moveTo>
                  <a:cubicBezTo>
                    <a:pt x="76200" y="195329"/>
                    <a:pt x="152400" y="1764"/>
                    <a:pt x="241738" y="12"/>
                  </a:cubicBezTo>
                  <a:cubicBezTo>
                    <a:pt x="331076" y="-1740"/>
                    <a:pt x="433551" y="188322"/>
                    <a:pt x="536027" y="378384"/>
                  </a:cubicBezTo>
                </a:path>
              </a:pathLst>
            </a:custGeom>
            <a:noFill/>
            <a:ln>
              <a:solidFill>
                <a:srgbClr val="FF00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655841" y="3318880"/>
              <a:ext cx="536027" cy="388895"/>
            </a:xfrm>
            <a:custGeom>
              <a:avLst/>
              <a:gdLst>
                <a:gd name="connsiteX0" fmla="*/ 0 w 536027"/>
                <a:gd name="connsiteY0" fmla="*/ 388895 h 388895"/>
                <a:gd name="connsiteX1" fmla="*/ 241738 w 536027"/>
                <a:gd name="connsiteY1" fmla="*/ 12 h 388895"/>
                <a:gd name="connsiteX2" fmla="*/ 536027 w 536027"/>
                <a:gd name="connsiteY2" fmla="*/ 378384 h 38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6027" h="388895">
                  <a:moveTo>
                    <a:pt x="0" y="388895"/>
                  </a:moveTo>
                  <a:cubicBezTo>
                    <a:pt x="76200" y="195329"/>
                    <a:pt x="152400" y="1764"/>
                    <a:pt x="241738" y="12"/>
                  </a:cubicBezTo>
                  <a:cubicBezTo>
                    <a:pt x="331076" y="-1740"/>
                    <a:pt x="433551" y="188322"/>
                    <a:pt x="536027" y="378384"/>
                  </a:cubicBezTo>
                </a:path>
              </a:pathLst>
            </a:custGeom>
            <a:noFill/>
            <a:ln>
              <a:solidFill>
                <a:srgbClr val="FF00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5343950" y="3318880"/>
              <a:ext cx="536027" cy="388895"/>
            </a:xfrm>
            <a:custGeom>
              <a:avLst/>
              <a:gdLst>
                <a:gd name="connsiteX0" fmla="*/ 0 w 536027"/>
                <a:gd name="connsiteY0" fmla="*/ 388895 h 388895"/>
                <a:gd name="connsiteX1" fmla="*/ 241738 w 536027"/>
                <a:gd name="connsiteY1" fmla="*/ 12 h 388895"/>
                <a:gd name="connsiteX2" fmla="*/ 536027 w 536027"/>
                <a:gd name="connsiteY2" fmla="*/ 378384 h 38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6027" h="388895">
                  <a:moveTo>
                    <a:pt x="0" y="388895"/>
                  </a:moveTo>
                  <a:cubicBezTo>
                    <a:pt x="76200" y="195329"/>
                    <a:pt x="152400" y="1764"/>
                    <a:pt x="241738" y="12"/>
                  </a:cubicBezTo>
                  <a:cubicBezTo>
                    <a:pt x="331076" y="-1740"/>
                    <a:pt x="433551" y="188322"/>
                    <a:pt x="536027" y="378384"/>
                  </a:cubicBezTo>
                </a:path>
              </a:pathLst>
            </a:custGeom>
            <a:noFill/>
            <a:ln>
              <a:solidFill>
                <a:srgbClr val="FF00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4008893" y="2962884"/>
                  <a:ext cx="536027" cy="4065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×2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8893" y="2962884"/>
                  <a:ext cx="536027" cy="40651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4635899" y="2952417"/>
                  <a:ext cx="536027" cy="4065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×2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5899" y="2952417"/>
                  <a:ext cx="536027" cy="40651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5315942" y="2962884"/>
                  <a:ext cx="536027" cy="4065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×2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5942" y="2962884"/>
                  <a:ext cx="536027" cy="40651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/>
            <p:cNvCxnSpPr/>
            <p:nvPr/>
          </p:nvCxnSpPr>
          <p:spPr>
            <a:xfrm flipH="1">
              <a:off x="4411094" y="2542831"/>
              <a:ext cx="358992" cy="3592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4655840" y="2014564"/>
                  <a:ext cx="3222358" cy="6456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4800" dirty="0"/>
                    <a:t>common ratio </a:t>
                  </a:r>
                  <a14:m>
                    <m:oMath xmlns:m="http://schemas.openxmlformats.org/officeDocument/2006/math">
                      <m:r>
                        <a:rPr lang="en-GB" sz="4800" i="1">
                          <a:latin typeface="Cambria Math"/>
                        </a:rPr>
                        <m:t>𝑟</m:t>
                      </m:r>
                    </m:oMath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5840" y="2014564"/>
                  <a:ext cx="3222358" cy="645641"/>
                </a:xfrm>
                <a:prstGeom prst="rect">
                  <a:avLst/>
                </a:prstGeom>
                <a:blipFill>
                  <a:blip r:embed="rId5"/>
                  <a:stretch>
                    <a:fillRect l="-4255" t="-16176" b="-3897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638F468-E141-4764-A97A-E17D70E47227}"/>
              </a:ext>
            </a:extLst>
          </p:cNvPr>
          <p:cNvSpPr txBox="1"/>
          <p:nvPr/>
        </p:nvSpPr>
        <p:spPr>
          <a:xfrm>
            <a:off x="601231" y="5071497"/>
            <a:ext cx="10945215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A geometric sequence is one in which there is </a:t>
            </a:r>
          </a:p>
          <a:p>
            <a:pPr algn="ctr"/>
            <a:r>
              <a:rPr lang="en-GB" sz="4400" dirty="0">
                <a:solidFill>
                  <a:schemeClr val="tx1"/>
                </a:solidFill>
              </a:rPr>
              <a:t>a </a:t>
            </a:r>
            <a:r>
              <a:rPr lang="en-GB" sz="4400" b="1" dirty="0">
                <a:solidFill>
                  <a:schemeClr val="tx1"/>
                </a:solidFill>
              </a:rPr>
              <a:t>common ratio (multiplier) </a:t>
            </a:r>
            <a:r>
              <a:rPr lang="en-GB" sz="4400" dirty="0">
                <a:solidFill>
                  <a:schemeClr val="tx1"/>
                </a:solidFill>
              </a:rPr>
              <a:t>between terms.</a:t>
            </a:r>
          </a:p>
        </p:txBody>
      </p:sp>
    </p:spTree>
    <p:extLst>
      <p:ext uri="{BB962C8B-B14F-4D97-AF65-F5344CB8AC3E}">
        <p14:creationId xmlns:p14="http://schemas.microsoft.com/office/powerpoint/2010/main" val="2637061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46222" y="1185164"/>
                <a:ext cx="698477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6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6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6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6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222" y="1185164"/>
                <a:ext cx="6984776" cy="1107996"/>
              </a:xfrm>
              <a:prstGeom prst="rect">
                <a:avLst/>
              </a:prstGeom>
              <a:blipFill>
                <a:blip r:embed="rId3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 19"/>
          <p:cNvSpPr/>
          <p:nvPr/>
        </p:nvSpPr>
        <p:spPr>
          <a:xfrm>
            <a:off x="6434927" y="1088364"/>
            <a:ext cx="722147" cy="388895"/>
          </a:xfrm>
          <a:custGeom>
            <a:avLst/>
            <a:gdLst>
              <a:gd name="connsiteX0" fmla="*/ 0 w 536027"/>
              <a:gd name="connsiteY0" fmla="*/ 388895 h 388895"/>
              <a:gd name="connsiteX1" fmla="*/ 241738 w 536027"/>
              <a:gd name="connsiteY1" fmla="*/ 12 h 388895"/>
              <a:gd name="connsiteX2" fmla="*/ 536027 w 536027"/>
              <a:gd name="connsiteY2" fmla="*/ 378384 h 38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027" h="388895">
                <a:moveTo>
                  <a:pt x="0" y="388895"/>
                </a:moveTo>
                <a:cubicBezTo>
                  <a:pt x="76200" y="195329"/>
                  <a:pt x="152400" y="1764"/>
                  <a:pt x="241738" y="12"/>
                </a:cubicBezTo>
                <a:cubicBezTo>
                  <a:pt x="331076" y="-1740"/>
                  <a:pt x="433551" y="188322"/>
                  <a:pt x="536027" y="378384"/>
                </a:cubicBezTo>
              </a:path>
            </a:pathLst>
          </a:custGeom>
          <a:noFill/>
          <a:ln>
            <a:solidFill>
              <a:srgbClr val="FF00FF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1" name="Freeform 20"/>
          <p:cNvSpPr/>
          <p:nvPr/>
        </p:nvSpPr>
        <p:spPr>
          <a:xfrm>
            <a:off x="7663191" y="1088363"/>
            <a:ext cx="722147" cy="388895"/>
          </a:xfrm>
          <a:custGeom>
            <a:avLst/>
            <a:gdLst>
              <a:gd name="connsiteX0" fmla="*/ 0 w 536027"/>
              <a:gd name="connsiteY0" fmla="*/ 388895 h 388895"/>
              <a:gd name="connsiteX1" fmla="*/ 241738 w 536027"/>
              <a:gd name="connsiteY1" fmla="*/ 12 h 388895"/>
              <a:gd name="connsiteX2" fmla="*/ 536027 w 536027"/>
              <a:gd name="connsiteY2" fmla="*/ 378384 h 38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027" h="388895">
                <a:moveTo>
                  <a:pt x="0" y="388895"/>
                </a:moveTo>
                <a:cubicBezTo>
                  <a:pt x="76200" y="195329"/>
                  <a:pt x="152400" y="1764"/>
                  <a:pt x="241738" y="12"/>
                </a:cubicBezTo>
                <a:cubicBezTo>
                  <a:pt x="331076" y="-1740"/>
                  <a:pt x="433551" y="188322"/>
                  <a:pt x="536027" y="378384"/>
                </a:cubicBezTo>
              </a:path>
            </a:pathLst>
          </a:custGeom>
          <a:noFill/>
          <a:ln>
            <a:solidFill>
              <a:srgbClr val="FF00FF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2" name="Freeform 21"/>
          <p:cNvSpPr/>
          <p:nvPr/>
        </p:nvSpPr>
        <p:spPr>
          <a:xfrm>
            <a:off x="8971889" y="1100301"/>
            <a:ext cx="722147" cy="388895"/>
          </a:xfrm>
          <a:custGeom>
            <a:avLst/>
            <a:gdLst>
              <a:gd name="connsiteX0" fmla="*/ 0 w 536027"/>
              <a:gd name="connsiteY0" fmla="*/ 388895 h 388895"/>
              <a:gd name="connsiteX1" fmla="*/ 241738 w 536027"/>
              <a:gd name="connsiteY1" fmla="*/ 12 h 388895"/>
              <a:gd name="connsiteX2" fmla="*/ 536027 w 536027"/>
              <a:gd name="connsiteY2" fmla="*/ 378384 h 38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027" h="388895">
                <a:moveTo>
                  <a:pt x="0" y="388895"/>
                </a:moveTo>
                <a:cubicBezTo>
                  <a:pt x="76200" y="195329"/>
                  <a:pt x="152400" y="1764"/>
                  <a:pt x="241738" y="12"/>
                </a:cubicBezTo>
                <a:cubicBezTo>
                  <a:pt x="331076" y="-1740"/>
                  <a:pt x="433551" y="188322"/>
                  <a:pt x="536027" y="378384"/>
                </a:cubicBezTo>
              </a:path>
            </a:pathLst>
          </a:custGeom>
          <a:noFill/>
          <a:ln>
            <a:solidFill>
              <a:srgbClr val="FF00FF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448091" y="509964"/>
                <a:ext cx="7221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×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091" y="509964"/>
                <a:ext cx="72214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663191" y="478535"/>
                <a:ext cx="7221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×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191" y="478535"/>
                <a:ext cx="72214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971888" y="478535"/>
                <a:ext cx="7221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×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888" y="478535"/>
                <a:ext cx="72214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reeform 21">
            <a:extLst>
              <a:ext uri="{FF2B5EF4-FFF2-40B4-BE49-F238E27FC236}">
                <a16:creationId xmlns:a16="http://schemas.microsoft.com/office/drawing/2014/main" id="{6A9E8F3C-05E9-46C7-B0A8-D5B81CE23F4E}"/>
              </a:ext>
            </a:extLst>
          </p:cNvPr>
          <p:cNvSpPr/>
          <p:nvPr/>
        </p:nvSpPr>
        <p:spPr>
          <a:xfrm>
            <a:off x="10240370" y="1120250"/>
            <a:ext cx="722147" cy="388895"/>
          </a:xfrm>
          <a:custGeom>
            <a:avLst/>
            <a:gdLst>
              <a:gd name="connsiteX0" fmla="*/ 0 w 536027"/>
              <a:gd name="connsiteY0" fmla="*/ 388895 h 388895"/>
              <a:gd name="connsiteX1" fmla="*/ 241738 w 536027"/>
              <a:gd name="connsiteY1" fmla="*/ 12 h 388895"/>
              <a:gd name="connsiteX2" fmla="*/ 536027 w 536027"/>
              <a:gd name="connsiteY2" fmla="*/ 378384 h 38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027" h="388895">
                <a:moveTo>
                  <a:pt x="0" y="388895"/>
                </a:moveTo>
                <a:cubicBezTo>
                  <a:pt x="76200" y="195329"/>
                  <a:pt x="152400" y="1764"/>
                  <a:pt x="241738" y="12"/>
                </a:cubicBezTo>
                <a:cubicBezTo>
                  <a:pt x="331076" y="-1740"/>
                  <a:pt x="433551" y="188322"/>
                  <a:pt x="536027" y="378384"/>
                </a:cubicBezTo>
              </a:path>
            </a:pathLst>
          </a:custGeom>
          <a:noFill/>
          <a:ln>
            <a:solidFill>
              <a:srgbClr val="FF00FF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91A1503-D962-4277-B2A8-C4F53C730702}"/>
                  </a:ext>
                </a:extLst>
              </p:cNvPr>
              <p:cNvSpPr txBox="1"/>
              <p:nvPr/>
            </p:nvSpPr>
            <p:spPr>
              <a:xfrm>
                <a:off x="10240369" y="469101"/>
                <a:ext cx="7221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×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91A1503-D962-4277-B2A8-C4F53C730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0369" y="469101"/>
                <a:ext cx="72214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7B48C41-D9C3-41A1-A213-0107578D97C2}"/>
                  </a:ext>
                </a:extLst>
              </p:cNvPr>
              <p:cNvSpPr/>
              <p:nvPr/>
            </p:nvSpPr>
            <p:spPr>
              <a:xfrm>
                <a:off x="356108" y="374869"/>
                <a:ext cx="5184576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𝑝𝑜𝑠𝑡𝑖𝑜𝑛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𝑡𝑒𝑟𝑚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𝑠𝑡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𝑡𝑒𝑟𝑚</m:t>
                      </m:r>
                    </m:oMath>
                  </m:oMathPara>
                </a14:m>
                <a:endParaRPr lang="en-GB" sz="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𝑐𝑜𝑚𝑚𝑜𝑛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𝑟𝑎𝑡𝑖𝑜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7B48C41-D9C3-41A1-A213-0107578D97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08" y="374869"/>
                <a:ext cx="5184576" cy="18158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8DD2041-93EA-4151-AB8D-7B341C395915}"/>
                  </a:ext>
                </a:extLst>
              </p:cNvPr>
              <p:cNvSpPr txBox="1"/>
              <p:nvPr/>
            </p:nvSpPr>
            <p:spPr>
              <a:xfrm>
                <a:off x="4505586" y="2680673"/>
                <a:ext cx="12423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5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8DD2041-93EA-4151-AB8D-7B341C395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586" y="2680673"/>
                <a:ext cx="1242321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578373B-CB1E-4925-A484-8B4FD54AD7FD}"/>
                  </a:ext>
                </a:extLst>
              </p:cNvPr>
              <p:cNvSpPr txBox="1"/>
              <p:nvPr/>
            </p:nvSpPr>
            <p:spPr>
              <a:xfrm>
                <a:off x="4539321" y="3484541"/>
                <a:ext cx="12423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5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578373B-CB1E-4925-A484-8B4FD54AD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321" y="3484541"/>
                <a:ext cx="1242321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ACE86C6-B35D-4707-B7BC-2CBA37544ED5}"/>
                  </a:ext>
                </a:extLst>
              </p:cNvPr>
              <p:cNvSpPr txBox="1"/>
              <p:nvPr/>
            </p:nvSpPr>
            <p:spPr>
              <a:xfrm>
                <a:off x="4544073" y="4284013"/>
                <a:ext cx="12423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5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ACE86C6-B35D-4707-B7BC-2CBA37544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073" y="4284013"/>
                <a:ext cx="1242321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9B9168-9043-4ECD-8F4C-8977419EC25F}"/>
                  </a:ext>
                </a:extLst>
              </p:cNvPr>
              <p:cNvSpPr txBox="1"/>
              <p:nvPr/>
            </p:nvSpPr>
            <p:spPr>
              <a:xfrm>
                <a:off x="4544072" y="5082639"/>
                <a:ext cx="12423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5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9B9168-9043-4ECD-8F4C-8977419EC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072" y="5082639"/>
                <a:ext cx="1242321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8664935-F580-484B-A20D-96B1000CFC28}"/>
                  </a:ext>
                </a:extLst>
              </p:cNvPr>
              <p:cNvSpPr txBox="1"/>
              <p:nvPr/>
            </p:nvSpPr>
            <p:spPr>
              <a:xfrm>
                <a:off x="4424328" y="5939247"/>
                <a:ext cx="141847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5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8664935-F580-484B-A20D-96B1000CF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328" y="5939247"/>
                <a:ext cx="1418474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74A1FA0-273A-493A-B431-F291D9F2AA69}"/>
                  </a:ext>
                </a:extLst>
              </p:cNvPr>
              <p:cNvSpPr txBox="1"/>
              <p:nvPr/>
            </p:nvSpPr>
            <p:spPr>
              <a:xfrm>
                <a:off x="5737796" y="2552412"/>
                <a:ext cx="92316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74A1FA0-273A-493A-B431-F291D9F2A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796" y="2552412"/>
                <a:ext cx="923164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6989423-6D2C-4B30-B827-7C9A59127E56}"/>
                  </a:ext>
                </a:extLst>
              </p:cNvPr>
              <p:cNvSpPr txBox="1"/>
              <p:nvPr/>
            </p:nvSpPr>
            <p:spPr>
              <a:xfrm>
                <a:off x="5842802" y="3344278"/>
                <a:ext cx="111358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5400" b="0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6989423-6D2C-4B30-B827-7C9A59127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802" y="3344278"/>
                <a:ext cx="1113588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3B34313-8588-474F-8F02-728BCB23F311}"/>
                  </a:ext>
                </a:extLst>
              </p:cNvPr>
              <p:cNvSpPr txBox="1"/>
              <p:nvPr/>
            </p:nvSpPr>
            <p:spPr>
              <a:xfrm>
                <a:off x="5786393" y="4157569"/>
                <a:ext cx="1242321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5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3B34313-8588-474F-8F02-728BCB23F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393" y="4157569"/>
                <a:ext cx="1242321" cy="9420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7401B67-2C29-4497-9D54-70951B5ADE06}"/>
                  </a:ext>
                </a:extLst>
              </p:cNvPr>
              <p:cNvSpPr txBox="1"/>
              <p:nvPr/>
            </p:nvSpPr>
            <p:spPr>
              <a:xfrm>
                <a:off x="5786393" y="4956195"/>
                <a:ext cx="1242321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54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7401B67-2C29-4497-9D54-70951B5AD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393" y="4956195"/>
                <a:ext cx="1242321" cy="9420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BFE085E-701C-4511-8EBC-D5E258A4CE15}"/>
                  </a:ext>
                </a:extLst>
              </p:cNvPr>
              <p:cNvSpPr txBox="1"/>
              <p:nvPr/>
            </p:nvSpPr>
            <p:spPr>
              <a:xfrm>
                <a:off x="5764231" y="5832299"/>
                <a:ext cx="1869210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BFE085E-701C-4511-8EBC-D5E258A4C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231" y="5832299"/>
                <a:ext cx="1869210" cy="9420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901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/>
              <p:cNvSpPr txBox="1"/>
              <p:nvPr/>
            </p:nvSpPr>
            <p:spPr>
              <a:xfrm>
                <a:off x="1127448" y="321139"/>
                <a:ext cx="9387278" cy="92333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5400" b="1" dirty="0"/>
                  <a:t>Geometric Sequences </a:t>
                </a:r>
                <a14:m>
                  <m:oMath xmlns:m="http://schemas.openxmlformats.org/officeDocument/2006/math">
                    <m:r>
                      <a:rPr lang="en-GB" sz="5400" b="1" i="1" dirty="0">
                        <a:latin typeface="Cambria Math"/>
                      </a:rPr>
                      <m:t>𝒏</m:t>
                    </m:r>
                  </m:oMath>
                </a14:m>
                <a:r>
                  <a:rPr lang="en-GB" sz="5400" b="1" baseline="30000" dirty="0"/>
                  <a:t>th</a:t>
                </a:r>
                <a:r>
                  <a:rPr lang="en-GB" sz="5400" b="1" dirty="0"/>
                  <a:t> term</a:t>
                </a:r>
              </a:p>
            </p:txBody>
          </p:sp>
        </mc:Choice>
        <mc:Fallback xmlns="">
          <p:sp>
            <p:nvSpPr>
              <p:cNvPr id="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21139"/>
                <a:ext cx="9387278" cy="923330"/>
              </a:xfrm>
              <a:prstGeom prst="rect">
                <a:avLst/>
              </a:prstGeom>
              <a:blipFill>
                <a:blip r:embed="rId2"/>
                <a:stretch>
                  <a:fillRect l="-974" t="-17881" r="-649" b="-403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99456" y="1420782"/>
                <a:ext cx="9410164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3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38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13800" b="1" i="1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GB" sz="13800" b="1" i="1">
                          <a:latin typeface="Cambria Math"/>
                        </a:rPr>
                        <m:t>=</m:t>
                      </m:r>
                      <m:r>
                        <a:rPr lang="en-GB" sz="13800" b="1" i="1">
                          <a:latin typeface="Cambria Math"/>
                        </a:rPr>
                        <m:t>𝒂</m:t>
                      </m:r>
                      <m:sSup>
                        <m:sSupPr>
                          <m:ctrlPr>
                            <a:rPr lang="en-GB" sz="13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GB" sz="13800" b="1" i="1">
                              <a:latin typeface="Cambria Math"/>
                            </a:rPr>
                            <m:t>𝒏</m:t>
                          </m:r>
                          <m:r>
                            <a:rPr lang="en-GB" sz="13800" b="1" i="1">
                              <a:latin typeface="Cambria Math"/>
                            </a:rPr>
                            <m:t>−</m:t>
                          </m:r>
                          <m:r>
                            <a:rPr lang="en-GB" sz="138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1420782"/>
                <a:ext cx="9410164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03712" y="3861048"/>
                <a:ext cx="5904656" cy="28392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5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𝑛𝑡h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𝑡𝑒𝑟𝑚</m:t>
                      </m:r>
                    </m:oMath>
                  </m:oMathPara>
                </a14:m>
                <a:endParaRPr lang="en-GB" sz="5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𝑠𝑡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𝑡𝑒𝑟𝑚</m:t>
                      </m:r>
                    </m:oMath>
                  </m:oMathPara>
                </a14:m>
                <a:endParaRPr lang="en-GB" sz="1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𝑐𝑜𝑚𝑚𝑜𝑛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𝑟𝑎𝑡𝑖𝑜</m:t>
                      </m:r>
                    </m:oMath>
                  </m:oMathPara>
                </a14:m>
                <a:endParaRPr lang="en-GB" sz="5400" dirty="0"/>
              </a:p>
              <a:p>
                <a:endParaRPr lang="en-GB" sz="1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861048"/>
                <a:ext cx="5904656" cy="28392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121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What is the common ratio </a:t>
                </a:r>
                <a14:m>
                  <m:oMath xmlns:m="http://schemas.openxmlformats.org/officeDocument/2006/math">
                    <m:r>
                      <a:rPr lang="en-GB" sz="7200" b="1" i="1">
                        <a:latin typeface="Cambria Math"/>
                      </a:rPr>
                      <m:t>𝒓</m:t>
                    </m:r>
                    <m:r>
                      <a:rPr lang="en-GB" sz="7200" b="1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blipFill>
                <a:blip r:embed="rId2"/>
                <a:stretch>
                  <a:fillRect l="-4096" t="-19388" b="-41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87688" y="351553"/>
                <a:ext cx="583264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/>
                        </a:rPr>
                        <m:t>2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7200" i="1">
                          <a:latin typeface="Cambria Math"/>
                        </a:rPr>
                        <m:t>, 18, 12, 8, …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351553"/>
                <a:ext cx="583264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11824" y="3429000"/>
                <a:ext cx="2880320" cy="2405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/>
                        </a:rPr>
                        <m:t>𝑟</m:t>
                      </m:r>
                      <m:r>
                        <a:rPr lang="en-GB" sz="8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8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3429000"/>
                <a:ext cx="2880320" cy="2405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5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What is the common ratio </a:t>
                </a:r>
                <a14:m>
                  <m:oMath xmlns:m="http://schemas.openxmlformats.org/officeDocument/2006/math">
                    <m:r>
                      <a:rPr lang="en-GB" sz="7200" b="1" i="1">
                        <a:latin typeface="Cambria Math"/>
                      </a:rPr>
                      <m:t>𝒓</m:t>
                    </m:r>
                    <m:r>
                      <a:rPr lang="en-GB" sz="7200" b="1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blipFill>
                <a:blip r:embed="rId2"/>
                <a:stretch>
                  <a:fillRect l="-4096" t="-19388" b="-41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83632" y="351553"/>
                <a:ext cx="64807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/>
                        </a:rPr>
                        <m:t>, −2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/>
                        </a:rPr>
                        <m:t>, 4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7200" dirty="0">
                          <a:solidFill>
                            <a:prstClr val="black"/>
                          </a:solidFill>
                        </a:rPr>
                        <m:t>, …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51553"/>
                <a:ext cx="6480720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9776" y="3717032"/>
                <a:ext cx="403244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 smtClean="0">
                          <a:latin typeface="Cambria Math"/>
                        </a:rPr>
                        <m:t>𝑟</m:t>
                      </m:r>
                      <m:r>
                        <a:rPr lang="en-GB" sz="8000" i="1" smtClean="0">
                          <a:latin typeface="Cambria Math"/>
                        </a:rPr>
                        <m:t>=−2</m:t>
                      </m:r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717032"/>
                <a:ext cx="4032448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7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What is the common ratio </a:t>
                </a:r>
                <a14:m>
                  <m:oMath xmlns:m="http://schemas.openxmlformats.org/officeDocument/2006/math">
                    <m:r>
                      <a:rPr lang="en-GB" sz="7200" b="1" i="1">
                        <a:latin typeface="Cambria Math"/>
                      </a:rPr>
                      <m:t>𝒓</m:t>
                    </m:r>
                    <m:r>
                      <a:rPr lang="en-GB" sz="7200" b="1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blipFill>
                <a:blip r:embed="rId2"/>
                <a:stretch>
                  <a:fillRect l="-4096" t="-19388" b="-41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83632" y="260648"/>
                <a:ext cx="648072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1, 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𝑝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, …</m:t>
                      </m:r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60648"/>
                <a:ext cx="648072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9776" y="3717032"/>
                <a:ext cx="403244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𝑝</m:t>
                      </m:r>
                    </m:oMath>
                  </m:oMathPara>
                </a14:m>
                <a:endParaRPr lang="en-GB" sz="115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717032"/>
                <a:ext cx="4032448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458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What is the common ratio </a:t>
                </a:r>
                <a14:m>
                  <m:oMath xmlns:m="http://schemas.openxmlformats.org/officeDocument/2006/math">
                    <m:r>
                      <a:rPr lang="en-GB" sz="7200" b="1" i="1">
                        <a:latin typeface="Cambria Math"/>
                      </a:rPr>
                      <m:t>𝒓</m:t>
                    </m:r>
                    <m:r>
                      <a:rPr lang="en-GB" sz="7200" b="1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551882"/>
                <a:ext cx="11161240" cy="1200329"/>
              </a:xfrm>
              <a:prstGeom prst="rect">
                <a:avLst/>
              </a:prstGeom>
              <a:blipFill>
                <a:blip r:embed="rId2"/>
                <a:stretch>
                  <a:fillRect l="-4096" t="-19388" b="-41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27448" y="260648"/>
                <a:ext cx="1022513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/>
                        </a:rPr>
                        <m:t>4, −1, 0.25, −0.0625, …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60648"/>
                <a:ext cx="10225136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95600" y="3573016"/>
                <a:ext cx="7128792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15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  <m:r>
                        <a:rPr lang="en-GB" sz="115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=−0.25</m:t>
                      </m:r>
                    </m:oMath>
                  </m:oMathPara>
                </a14:m>
                <a:endParaRPr lang="en-GB" sz="115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573016"/>
                <a:ext cx="7128792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660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A6A3FE-F438-43B7-83DC-BC8111817953}"/>
              </a:ext>
            </a:extLst>
          </p:cNvPr>
          <p:cNvSpPr txBox="1"/>
          <p:nvPr/>
        </p:nvSpPr>
        <p:spPr>
          <a:xfrm>
            <a:off x="1199456" y="266279"/>
            <a:ext cx="9932563" cy="224676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The second term of a geometric sequence is 4 and the 4</a:t>
            </a:r>
            <a:r>
              <a:rPr lang="en-GB" sz="2800" baseline="30000" dirty="0"/>
              <a:t>th</a:t>
            </a:r>
            <a:r>
              <a:rPr lang="en-GB" sz="2800" dirty="0"/>
              <a:t> term is 8. The common ratio is positive. Find the exact values of:</a:t>
            </a:r>
          </a:p>
          <a:p>
            <a:pPr marL="342900" indent="-342900">
              <a:buAutoNum type="alphaLcParenR"/>
            </a:pPr>
            <a:r>
              <a:rPr lang="en-GB" sz="2800" dirty="0"/>
              <a:t>The common ratio.</a:t>
            </a:r>
          </a:p>
          <a:p>
            <a:pPr marL="342900" indent="-342900">
              <a:buAutoNum type="alphaLcParenR"/>
            </a:pPr>
            <a:r>
              <a:rPr lang="en-GB" sz="2800" dirty="0"/>
              <a:t>The first term.</a:t>
            </a:r>
          </a:p>
          <a:p>
            <a:pPr marL="342900" indent="-342900">
              <a:buAutoNum type="alphaLcParenR"/>
            </a:pPr>
            <a:r>
              <a:rPr lang="en-GB" sz="2800" dirty="0"/>
              <a:t>The 10</a:t>
            </a:r>
            <a:r>
              <a:rPr lang="en-GB" sz="2800" baseline="30000" dirty="0"/>
              <a:t>th</a:t>
            </a:r>
            <a:r>
              <a:rPr lang="en-GB" sz="2800" dirty="0"/>
              <a:t> term.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135560" y="5059839"/>
                <a:ext cx="410445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=8    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=8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5059839"/>
                <a:ext cx="4104457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91544" y="3212976"/>
                <a:ext cx="318956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4400" b="0" i="1">
                          <a:latin typeface="Cambria Math"/>
                        </a:rPr>
                        <m:t>=</m:t>
                      </m:r>
                      <m:r>
                        <a:rPr lang="en-GB" sz="4400" b="0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GB" sz="4400" b="0" i="1">
                              <a:latin typeface="Cambria Math"/>
                            </a:rPr>
                            <m:t>𝑛</m:t>
                          </m:r>
                          <m:r>
                            <a:rPr lang="en-GB" sz="4400" b="0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212976"/>
                <a:ext cx="318956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8062FB3-8F00-B72F-505E-49AC3B7D8BC5}"/>
                  </a:ext>
                </a:extLst>
              </p:cNvPr>
              <p:cNvSpPr txBox="1"/>
              <p:nvPr/>
            </p:nvSpPr>
            <p:spPr>
              <a:xfrm>
                <a:off x="2071830" y="4224893"/>
                <a:ext cx="402417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=4     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𝑎𝑟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=4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8062FB3-8F00-B72F-505E-49AC3B7D8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830" y="4224893"/>
                <a:ext cx="402417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3F7EA2-1106-1CFB-1144-69BAD6692BBF}"/>
                  </a:ext>
                </a:extLst>
              </p:cNvPr>
              <p:cNvSpPr txBox="1"/>
              <p:nvPr/>
            </p:nvSpPr>
            <p:spPr>
              <a:xfrm>
                <a:off x="8100037" y="5258907"/>
                <a:ext cx="2016224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𝒓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3F7EA2-1106-1CFB-1144-69BAD6692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037" y="5258907"/>
                <a:ext cx="2016224" cy="780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278FB9-C2E0-25BB-820D-02B6EB009E42}"/>
                  </a:ext>
                </a:extLst>
              </p:cNvPr>
              <p:cNvSpPr txBox="1"/>
              <p:nvPr/>
            </p:nvSpPr>
            <p:spPr>
              <a:xfrm>
                <a:off x="7884013" y="4551021"/>
                <a:ext cx="194421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278FB9-C2E0-25BB-820D-02B6EB009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013" y="4551021"/>
                <a:ext cx="194421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DE8FC5E-819E-FD86-6CF1-05B6DF8AE95F}"/>
                  </a:ext>
                </a:extLst>
              </p:cNvPr>
              <p:cNvSpPr txBox="1"/>
              <p:nvPr/>
            </p:nvSpPr>
            <p:spPr>
              <a:xfrm>
                <a:off x="7451965" y="3127879"/>
                <a:ext cx="2637157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=8</m:t>
                      </m:r>
                    </m:oMath>
                  </m:oMathPara>
                </a14:m>
                <a:endParaRPr lang="en-GB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𝑎𝑟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DE8FC5E-819E-FD86-6CF1-05B6DF8AE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965" y="3127879"/>
                <a:ext cx="2637157" cy="13234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DDFA828-2141-ACF6-91EE-3C0635BE73ED}"/>
              </a:ext>
            </a:extLst>
          </p:cNvPr>
          <p:cNvCxnSpPr/>
          <p:nvPr/>
        </p:nvCxnSpPr>
        <p:spPr>
          <a:xfrm>
            <a:off x="7091925" y="2998212"/>
            <a:ext cx="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99439AB-D015-5491-F2C9-543E94443F8C}"/>
              </a:ext>
            </a:extLst>
          </p:cNvPr>
          <p:cNvSpPr txBox="1"/>
          <p:nvPr/>
        </p:nvSpPr>
        <p:spPr>
          <a:xfrm>
            <a:off x="1201879" y="3125954"/>
            <a:ext cx="51624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71067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24630</TotalTime>
  <Words>706</Words>
  <Application>Microsoft Office PowerPoint</Application>
  <PresentationFormat>Widescreen</PresentationFormat>
  <Paragraphs>126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925</cp:revision>
  <dcterms:created xsi:type="dcterms:W3CDTF">2013-02-28T07:36:55Z</dcterms:created>
  <dcterms:modified xsi:type="dcterms:W3CDTF">2026-03-25T03:39:37Z</dcterms:modified>
</cp:coreProperties>
</file>