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0"/>
  </p:notesMasterIdLst>
  <p:sldIdLst>
    <p:sldId id="481" r:id="rId2"/>
    <p:sldId id="671" r:id="rId3"/>
    <p:sldId id="483" r:id="rId4"/>
    <p:sldId id="618" r:id="rId5"/>
    <p:sldId id="627" r:id="rId6"/>
    <p:sldId id="628" r:id="rId7"/>
    <p:sldId id="629" r:id="rId8"/>
    <p:sldId id="630" r:id="rId9"/>
    <p:sldId id="633" r:id="rId10"/>
    <p:sldId id="631" r:id="rId11"/>
    <p:sldId id="632" r:id="rId12"/>
    <p:sldId id="624" r:id="rId13"/>
    <p:sldId id="635" r:id="rId14"/>
    <p:sldId id="636" r:id="rId15"/>
    <p:sldId id="637" r:id="rId16"/>
    <p:sldId id="634" r:id="rId17"/>
    <p:sldId id="638" r:id="rId18"/>
    <p:sldId id="639" r:id="rId19"/>
    <p:sldId id="641" r:id="rId20"/>
    <p:sldId id="642" r:id="rId21"/>
    <p:sldId id="640" r:id="rId22"/>
    <p:sldId id="645" r:id="rId23"/>
    <p:sldId id="644" r:id="rId24"/>
    <p:sldId id="646" r:id="rId25"/>
    <p:sldId id="647" r:id="rId26"/>
    <p:sldId id="649" r:id="rId27"/>
    <p:sldId id="650" r:id="rId28"/>
    <p:sldId id="651" r:id="rId29"/>
    <p:sldId id="652" r:id="rId30"/>
    <p:sldId id="653" r:id="rId31"/>
    <p:sldId id="654" r:id="rId32"/>
    <p:sldId id="655" r:id="rId33"/>
    <p:sldId id="656" r:id="rId34"/>
    <p:sldId id="648" r:id="rId35"/>
    <p:sldId id="657" r:id="rId36"/>
    <p:sldId id="658" r:id="rId37"/>
    <p:sldId id="659" r:id="rId38"/>
    <p:sldId id="661" r:id="rId39"/>
    <p:sldId id="660" r:id="rId40"/>
    <p:sldId id="662" r:id="rId41"/>
    <p:sldId id="664" r:id="rId42"/>
    <p:sldId id="669" r:id="rId43"/>
    <p:sldId id="665" r:id="rId44"/>
    <p:sldId id="667" r:id="rId45"/>
    <p:sldId id="668" r:id="rId46"/>
    <p:sldId id="663" r:id="rId47"/>
    <p:sldId id="666" r:id="rId48"/>
    <p:sldId id="670" r:id="rId4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02" autoAdjust="0"/>
    <p:restoredTop sz="88534" autoAdjust="0"/>
  </p:normalViewPr>
  <p:slideViewPr>
    <p:cSldViewPr>
      <p:cViewPr varScale="1">
        <p:scale>
          <a:sx n="115" d="100"/>
          <a:sy n="115" d="100"/>
        </p:scale>
        <p:origin x="1602" y="84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14/09/2018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14/09/2018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14/09/2018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14/09/2018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14/09/2018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14/09/2018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14/09/2018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14/09/2018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14/09/2018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14/09/2018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14/09/2018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14/09/2018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14/09/2018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png"/><Relationship Id="rId7" Type="http://schemas.openxmlformats.org/officeDocument/2006/relationships/image" Target="../media/image66.png"/><Relationship Id="rId12" Type="http://schemas.openxmlformats.org/officeDocument/2006/relationships/image" Target="../media/image71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5.png"/><Relationship Id="rId11" Type="http://schemas.openxmlformats.org/officeDocument/2006/relationships/image" Target="../media/image70.png"/><Relationship Id="rId5" Type="http://schemas.openxmlformats.org/officeDocument/2006/relationships/image" Target="../media/image64.png"/><Relationship Id="rId10" Type="http://schemas.openxmlformats.org/officeDocument/2006/relationships/image" Target="../media/image69.png"/><Relationship Id="rId4" Type="http://schemas.openxmlformats.org/officeDocument/2006/relationships/image" Target="../media/image63.png"/><Relationship Id="rId9" Type="http://schemas.openxmlformats.org/officeDocument/2006/relationships/image" Target="../media/image6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205.png"/><Relationship Id="rId3" Type="http://schemas.openxmlformats.org/officeDocument/2006/relationships/image" Target="../media/image195.png"/><Relationship Id="rId7" Type="http://schemas.openxmlformats.org/officeDocument/2006/relationships/image" Target="../media/image199.png"/><Relationship Id="rId12" Type="http://schemas.openxmlformats.org/officeDocument/2006/relationships/image" Target="../media/image204.png"/><Relationship Id="rId2" Type="http://schemas.openxmlformats.org/officeDocument/2006/relationships/image" Target="../media/image19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png"/><Relationship Id="rId11" Type="http://schemas.openxmlformats.org/officeDocument/2006/relationships/image" Target="../media/image203.png"/><Relationship Id="rId5" Type="http://schemas.openxmlformats.org/officeDocument/2006/relationships/image" Target="../media/image72.png"/><Relationship Id="rId10" Type="http://schemas.openxmlformats.org/officeDocument/2006/relationships/image" Target="../media/image202.png"/><Relationship Id="rId4" Type="http://schemas.openxmlformats.org/officeDocument/2006/relationships/image" Target="../media/image196.png"/><Relationship Id="rId9" Type="http://schemas.openxmlformats.org/officeDocument/2006/relationships/image" Target="../media/image710.png"/><Relationship Id="rId14" Type="http://schemas.openxmlformats.org/officeDocument/2006/relationships/image" Target="../media/image7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png"/><Relationship Id="rId7" Type="http://schemas.openxmlformats.org/officeDocument/2006/relationships/image" Target="../media/image77.png"/><Relationship Id="rId2" Type="http://schemas.openxmlformats.org/officeDocument/2006/relationships/image" Target="../media/image7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png"/><Relationship Id="rId5" Type="http://schemas.openxmlformats.org/officeDocument/2006/relationships/image" Target="../media/image750.png"/><Relationship Id="rId4" Type="http://schemas.openxmlformats.org/officeDocument/2006/relationships/image" Target="../media/image7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81.png"/><Relationship Id="rId7" Type="http://schemas.openxmlformats.org/officeDocument/2006/relationships/image" Target="../media/image85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4.png"/><Relationship Id="rId11" Type="http://schemas.openxmlformats.org/officeDocument/2006/relationships/image" Target="../media/image89.png"/><Relationship Id="rId5" Type="http://schemas.openxmlformats.org/officeDocument/2006/relationships/image" Target="../media/image83.png"/><Relationship Id="rId10" Type="http://schemas.openxmlformats.org/officeDocument/2006/relationships/image" Target="../media/image88.png"/><Relationship Id="rId4" Type="http://schemas.openxmlformats.org/officeDocument/2006/relationships/image" Target="../media/image82.png"/><Relationship Id="rId9" Type="http://schemas.openxmlformats.org/officeDocument/2006/relationships/image" Target="../media/image8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0.png"/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10.png"/><Relationship Id="rId4" Type="http://schemas.openxmlformats.org/officeDocument/2006/relationships/image" Target="../media/image800.png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6.png"/><Relationship Id="rId12" Type="http://schemas.microsoft.com/office/2007/relationships/hdphoto" Target="../media/hdphoto4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8.png"/><Relationship Id="rId5" Type="http://schemas.openxmlformats.org/officeDocument/2006/relationships/image" Target="../media/image5.png"/><Relationship Id="rId10" Type="http://schemas.microsoft.com/office/2007/relationships/hdphoto" Target="../media/hdphoto3.wdp"/><Relationship Id="rId4" Type="http://schemas.openxmlformats.org/officeDocument/2006/relationships/image" Target="../media/image4.png"/><Relationship Id="rId9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7" Type="http://schemas.openxmlformats.org/officeDocument/2006/relationships/image" Target="../media/image870.png"/><Relationship Id="rId2" Type="http://schemas.openxmlformats.org/officeDocument/2006/relationships/image" Target="../media/image8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60.png"/><Relationship Id="rId5" Type="http://schemas.openxmlformats.org/officeDocument/2006/relationships/image" Target="../media/image850.png"/><Relationship Id="rId4" Type="http://schemas.openxmlformats.org/officeDocument/2006/relationships/image" Target="../media/image84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97.png"/><Relationship Id="rId7" Type="http://schemas.openxmlformats.org/officeDocument/2006/relationships/image" Target="../media/image101.png"/><Relationship Id="rId2" Type="http://schemas.openxmlformats.org/officeDocument/2006/relationships/image" Target="../media/image9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10" Type="http://schemas.openxmlformats.org/officeDocument/2006/relationships/image" Target="../media/image104.png"/><Relationship Id="rId4" Type="http://schemas.openxmlformats.org/officeDocument/2006/relationships/image" Target="../media/image98.png"/><Relationship Id="rId9" Type="http://schemas.openxmlformats.org/officeDocument/2006/relationships/image" Target="../media/image10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3" Type="http://schemas.openxmlformats.org/officeDocument/2006/relationships/image" Target="../media/image106.png"/><Relationship Id="rId7" Type="http://schemas.openxmlformats.org/officeDocument/2006/relationships/image" Target="../media/image110.png"/><Relationship Id="rId12" Type="http://schemas.openxmlformats.org/officeDocument/2006/relationships/image" Target="../media/image115.png"/><Relationship Id="rId2" Type="http://schemas.openxmlformats.org/officeDocument/2006/relationships/image" Target="../media/image10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9.png"/><Relationship Id="rId11" Type="http://schemas.openxmlformats.org/officeDocument/2006/relationships/image" Target="../media/image114.png"/><Relationship Id="rId5" Type="http://schemas.openxmlformats.org/officeDocument/2006/relationships/image" Target="../media/image108.png"/><Relationship Id="rId10" Type="http://schemas.openxmlformats.org/officeDocument/2006/relationships/image" Target="../media/image113.png"/><Relationship Id="rId4" Type="http://schemas.openxmlformats.org/officeDocument/2006/relationships/image" Target="../media/image107.png"/><Relationship Id="rId9" Type="http://schemas.openxmlformats.org/officeDocument/2006/relationships/image" Target="../media/image11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2.png"/><Relationship Id="rId3" Type="http://schemas.openxmlformats.org/officeDocument/2006/relationships/image" Target="../media/image117.png"/><Relationship Id="rId7" Type="http://schemas.openxmlformats.org/officeDocument/2006/relationships/image" Target="../media/image121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0.png"/><Relationship Id="rId5" Type="http://schemas.openxmlformats.org/officeDocument/2006/relationships/image" Target="../media/image119.png"/><Relationship Id="rId4" Type="http://schemas.openxmlformats.org/officeDocument/2006/relationships/image" Target="../media/image118.png"/><Relationship Id="rId9" Type="http://schemas.openxmlformats.org/officeDocument/2006/relationships/image" Target="../media/image12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0.png"/><Relationship Id="rId7" Type="http://schemas.openxmlformats.org/officeDocument/2006/relationships/image" Target="../media/image1090.png"/><Relationship Id="rId2" Type="http://schemas.openxmlformats.org/officeDocument/2006/relationships/image" Target="../media/image1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80.png"/><Relationship Id="rId5" Type="http://schemas.openxmlformats.org/officeDocument/2006/relationships/image" Target="../media/image1070.png"/><Relationship Id="rId4" Type="http://schemas.openxmlformats.org/officeDocument/2006/relationships/image" Target="../media/image12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6.png"/><Relationship Id="rId3" Type="http://schemas.openxmlformats.org/officeDocument/2006/relationships/image" Target="../media/image940.png"/><Relationship Id="rId7" Type="http://schemas.openxmlformats.org/officeDocument/2006/relationships/image" Target="../media/image980.png"/><Relationship Id="rId12" Type="http://schemas.openxmlformats.org/officeDocument/2006/relationships/image" Target="../media/image1030.png"/><Relationship Id="rId2" Type="http://schemas.openxmlformats.org/officeDocument/2006/relationships/image" Target="../media/image9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70.png"/><Relationship Id="rId11" Type="http://schemas.openxmlformats.org/officeDocument/2006/relationships/image" Target="../media/image1020.png"/><Relationship Id="rId5" Type="http://schemas.openxmlformats.org/officeDocument/2006/relationships/image" Target="../media/image960.png"/><Relationship Id="rId10" Type="http://schemas.openxmlformats.org/officeDocument/2006/relationships/image" Target="../media/image1010.png"/><Relationship Id="rId4" Type="http://schemas.openxmlformats.org/officeDocument/2006/relationships/image" Target="../media/image95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1.png"/><Relationship Id="rId13" Type="http://schemas.openxmlformats.org/officeDocument/2006/relationships/image" Target="../media/image176.png"/><Relationship Id="rId3" Type="http://schemas.openxmlformats.org/officeDocument/2006/relationships/image" Target="../media/image166.png"/><Relationship Id="rId7" Type="http://schemas.openxmlformats.org/officeDocument/2006/relationships/image" Target="../media/image170.png"/><Relationship Id="rId12" Type="http://schemas.openxmlformats.org/officeDocument/2006/relationships/image" Target="../media/image127.png"/><Relationship Id="rId2" Type="http://schemas.openxmlformats.org/officeDocument/2006/relationships/image" Target="../media/image16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9.png"/><Relationship Id="rId11" Type="http://schemas.openxmlformats.org/officeDocument/2006/relationships/image" Target="../media/image174.png"/><Relationship Id="rId5" Type="http://schemas.openxmlformats.org/officeDocument/2006/relationships/image" Target="../media/image168.png"/><Relationship Id="rId10" Type="http://schemas.openxmlformats.org/officeDocument/2006/relationships/image" Target="../media/image173.png"/><Relationship Id="rId4" Type="http://schemas.openxmlformats.org/officeDocument/2006/relationships/image" Target="../media/image167.png"/><Relationship Id="rId9" Type="http://schemas.openxmlformats.org/officeDocument/2006/relationships/image" Target="../media/image172.png"/><Relationship Id="rId14" Type="http://schemas.openxmlformats.org/officeDocument/2006/relationships/image" Target="../media/image17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png"/><Relationship Id="rId7" Type="http://schemas.openxmlformats.org/officeDocument/2006/relationships/image" Target="../media/image183.png"/><Relationship Id="rId2" Type="http://schemas.openxmlformats.org/officeDocument/2006/relationships/image" Target="../media/image17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8.png"/><Relationship Id="rId5" Type="http://schemas.openxmlformats.org/officeDocument/2006/relationships/image" Target="../media/image1270.png"/><Relationship Id="rId4" Type="http://schemas.openxmlformats.org/officeDocument/2006/relationships/image" Target="../media/image180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9.png"/><Relationship Id="rId3" Type="http://schemas.openxmlformats.org/officeDocument/2006/relationships/image" Target="../media/image244.png"/><Relationship Id="rId7" Type="http://schemas.openxmlformats.org/officeDocument/2006/relationships/image" Target="../media/image248.png"/><Relationship Id="rId2" Type="http://schemas.openxmlformats.org/officeDocument/2006/relationships/image" Target="../media/image2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7.png"/><Relationship Id="rId5" Type="http://schemas.openxmlformats.org/officeDocument/2006/relationships/image" Target="../media/image246.png"/><Relationship Id="rId4" Type="http://schemas.openxmlformats.org/officeDocument/2006/relationships/image" Target="../media/image245.png"/><Relationship Id="rId9" Type="http://schemas.openxmlformats.org/officeDocument/2006/relationships/image" Target="../media/image25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0.png"/><Relationship Id="rId7" Type="http://schemas.openxmlformats.org/officeDocument/2006/relationships/image" Target="../media/image910.png"/><Relationship Id="rId2" Type="http://schemas.openxmlformats.org/officeDocument/2006/relationships/image" Target="../media/image4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1.png"/><Relationship Id="rId5" Type="http://schemas.openxmlformats.org/officeDocument/2006/relationships/image" Target="../media/image711.png"/><Relationship Id="rId4" Type="http://schemas.openxmlformats.org/officeDocument/2006/relationships/image" Target="../media/image610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1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9.png"/><Relationship Id="rId3" Type="http://schemas.openxmlformats.org/officeDocument/2006/relationships/image" Target="../media/image133.png"/><Relationship Id="rId7" Type="http://schemas.openxmlformats.org/officeDocument/2006/relationships/image" Target="../media/image258.png"/><Relationship Id="rId2" Type="http://schemas.openxmlformats.org/officeDocument/2006/relationships/image" Target="../media/image13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7.png"/><Relationship Id="rId5" Type="http://schemas.openxmlformats.org/officeDocument/2006/relationships/image" Target="../media/image256.png"/><Relationship Id="rId10" Type="http://schemas.openxmlformats.org/officeDocument/2006/relationships/image" Target="../media/image261.png"/><Relationship Id="rId4" Type="http://schemas.openxmlformats.org/officeDocument/2006/relationships/image" Target="../media/image255.png"/><Relationship Id="rId9" Type="http://schemas.openxmlformats.org/officeDocument/2006/relationships/image" Target="../media/image26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0.png"/><Relationship Id="rId2" Type="http://schemas.openxmlformats.org/officeDocument/2006/relationships/image" Target="../media/image1320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png"/><Relationship Id="rId2" Type="http://schemas.openxmlformats.org/officeDocument/2006/relationships/image" Target="../media/image1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8.png"/><Relationship Id="rId5" Type="http://schemas.openxmlformats.org/officeDocument/2006/relationships/image" Target="../media/image137.png"/><Relationship Id="rId4" Type="http://schemas.openxmlformats.org/officeDocument/2006/relationships/image" Target="../media/image13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6.png"/><Relationship Id="rId5" Type="http://schemas.openxmlformats.org/officeDocument/2006/relationships/image" Target="../media/image145.png"/><Relationship Id="rId4" Type="http://schemas.openxmlformats.org/officeDocument/2006/relationships/image" Target="../media/image144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png"/><Relationship Id="rId2" Type="http://schemas.openxmlformats.org/officeDocument/2006/relationships/image" Target="../media/image14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png"/><Relationship Id="rId3" Type="http://schemas.openxmlformats.org/officeDocument/2006/relationships/image" Target="../media/image150.png"/><Relationship Id="rId7" Type="http://schemas.openxmlformats.org/officeDocument/2006/relationships/image" Target="../media/image154.png"/><Relationship Id="rId2" Type="http://schemas.openxmlformats.org/officeDocument/2006/relationships/image" Target="../media/image14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3.png"/><Relationship Id="rId11" Type="http://schemas.openxmlformats.org/officeDocument/2006/relationships/image" Target="../media/image158.png"/><Relationship Id="rId5" Type="http://schemas.openxmlformats.org/officeDocument/2006/relationships/image" Target="../media/image152.png"/><Relationship Id="rId10" Type="http://schemas.openxmlformats.org/officeDocument/2006/relationships/image" Target="../media/image157.png"/><Relationship Id="rId4" Type="http://schemas.openxmlformats.org/officeDocument/2006/relationships/image" Target="../media/image151.png"/><Relationship Id="rId9" Type="http://schemas.openxmlformats.org/officeDocument/2006/relationships/image" Target="../media/image15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18" Type="http://schemas.openxmlformats.org/officeDocument/2006/relationships/image" Target="../media/image2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17" Type="http://schemas.openxmlformats.org/officeDocument/2006/relationships/image" Target="../media/image25.png"/><Relationship Id="rId2" Type="http://schemas.openxmlformats.org/officeDocument/2006/relationships/image" Target="../media/image10.png"/><Relationship Id="rId16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5" Type="http://schemas.openxmlformats.org/officeDocument/2006/relationships/image" Target="../media/image23.png"/><Relationship Id="rId10" Type="http://schemas.openxmlformats.org/officeDocument/2006/relationships/image" Target="../media/image18.png"/><Relationship Id="rId19" Type="http://schemas.openxmlformats.org/officeDocument/2006/relationships/image" Target="../media/image27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Relationship Id="rId14" Type="http://schemas.openxmlformats.org/officeDocument/2006/relationships/image" Target="../media/image22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2.png"/><Relationship Id="rId3" Type="http://schemas.openxmlformats.org/officeDocument/2006/relationships/image" Target="../media/image160.png"/><Relationship Id="rId7" Type="http://schemas.openxmlformats.org/officeDocument/2006/relationships/image" Target="../media/image164.png"/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3.png"/><Relationship Id="rId5" Type="http://schemas.openxmlformats.org/officeDocument/2006/relationships/image" Target="../media/image162.png"/><Relationship Id="rId4" Type="http://schemas.openxmlformats.org/officeDocument/2006/relationships/image" Target="../media/image161.png"/><Relationship Id="rId9" Type="http://schemas.openxmlformats.org/officeDocument/2006/relationships/image" Target="../media/image184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1.png"/><Relationship Id="rId3" Type="http://schemas.openxmlformats.org/officeDocument/2006/relationships/image" Target="../media/image186.png"/><Relationship Id="rId7" Type="http://schemas.openxmlformats.org/officeDocument/2006/relationships/image" Target="../media/image190.png"/><Relationship Id="rId2" Type="http://schemas.openxmlformats.org/officeDocument/2006/relationships/image" Target="../media/image18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9.png"/><Relationship Id="rId5" Type="http://schemas.openxmlformats.org/officeDocument/2006/relationships/image" Target="../media/image188.png"/><Relationship Id="rId4" Type="http://schemas.openxmlformats.org/officeDocument/2006/relationships/image" Target="../media/image187.png"/><Relationship Id="rId9" Type="http://schemas.openxmlformats.org/officeDocument/2006/relationships/image" Target="../media/image192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0.png"/><Relationship Id="rId3" Type="http://schemas.openxmlformats.org/officeDocument/2006/relationships/image" Target="../media/image265.png"/><Relationship Id="rId7" Type="http://schemas.openxmlformats.org/officeDocument/2006/relationships/image" Target="../media/image269.png"/><Relationship Id="rId12" Type="http://schemas.openxmlformats.org/officeDocument/2006/relationships/image" Target="../media/image274.png"/><Relationship Id="rId2" Type="http://schemas.openxmlformats.org/officeDocument/2006/relationships/image" Target="../media/image26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8.png"/><Relationship Id="rId11" Type="http://schemas.openxmlformats.org/officeDocument/2006/relationships/image" Target="../media/image273.png"/><Relationship Id="rId5" Type="http://schemas.openxmlformats.org/officeDocument/2006/relationships/image" Target="../media/image267.png"/><Relationship Id="rId10" Type="http://schemas.openxmlformats.org/officeDocument/2006/relationships/image" Target="../media/image272.png"/><Relationship Id="rId4" Type="http://schemas.openxmlformats.org/officeDocument/2006/relationships/image" Target="../media/image266.png"/><Relationship Id="rId9" Type="http://schemas.openxmlformats.org/officeDocument/2006/relationships/image" Target="../media/image27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png"/><Relationship Id="rId2" Type="http://schemas.openxmlformats.org/officeDocument/2006/relationships/image" Target="../media/image18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1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png"/><Relationship Id="rId2" Type="http://schemas.openxmlformats.org/officeDocument/2006/relationships/image" Target="../media/image175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8.png"/><Relationship Id="rId3" Type="http://schemas.openxmlformats.org/officeDocument/2006/relationships/image" Target="../media/image210.png"/><Relationship Id="rId7" Type="http://schemas.openxmlformats.org/officeDocument/2006/relationships/image" Target="../media/image214.png"/><Relationship Id="rId2" Type="http://schemas.openxmlformats.org/officeDocument/2006/relationships/image" Target="../media/image20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3.png"/><Relationship Id="rId5" Type="http://schemas.openxmlformats.org/officeDocument/2006/relationships/image" Target="../media/image212.png"/><Relationship Id="rId4" Type="http://schemas.openxmlformats.org/officeDocument/2006/relationships/image" Target="../media/image211.png"/><Relationship Id="rId9" Type="http://schemas.openxmlformats.org/officeDocument/2006/relationships/image" Target="../media/image216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3.png"/><Relationship Id="rId3" Type="http://schemas.openxmlformats.org/officeDocument/2006/relationships/image" Target="../media/image218.png"/><Relationship Id="rId7" Type="http://schemas.openxmlformats.org/officeDocument/2006/relationships/image" Target="../media/image222.png"/><Relationship Id="rId2" Type="http://schemas.openxmlformats.org/officeDocument/2006/relationships/image" Target="../media/image2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1.png"/><Relationship Id="rId5" Type="http://schemas.openxmlformats.org/officeDocument/2006/relationships/image" Target="../media/image220.png"/><Relationship Id="rId4" Type="http://schemas.openxmlformats.org/officeDocument/2006/relationships/image" Target="../media/image219.png"/><Relationship Id="rId9" Type="http://schemas.openxmlformats.org/officeDocument/2006/relationships/image" Target="../media/image224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10" Type="http://schemas.openxmlformats.org/officeDocument/2006/relationships/image" Target="../media/image42.png"/><Relationship Id="rId4" Type="http://schemas.openxmlformats.org/officeDocument/2006/relationships/image" Target="../media/image36.png"/><Relationship Id="rId9" Type="http://schemas.openxmlformats.org/officeDocument/2006/relationships/image" Target="../media/image4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16688" y="2130425"/>
            <a:ext cx="8001000" cy="1470025"/>
          </a:xfrm>
        </p:spPr>
        <p:txBody>
          <a:bodyPr/>
          <a:lstStyle/>
          <a:p>
            <a:r>
              <a:rPr lang="en-GB" b="1" dirty="0">
                <a:solidFill>
                  <a:srgbClr val="92D050"/>
                </a:solidFill>
              </a:rPr>
              <a:t>CorePure1 Chapter 9 :: </a:t>
            </a:r>
            <a:br>
              <a:rPr lang="en-GB" b="1" dirty="0">
                <a:solidFill>
                  <a:srgbClr val="92D050"/>
                </a:solidFill>
              </a:rPr>
            </a:br>
            <a:r>
              <a:rPr lang="en-GB" dirty="0"/>
              <a:t>Vectors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79612" y="3645024"/>
            <a:ext cx="6984776" cy="1417712"/>
          </a:xfrm>
        </p:spPr>
        <p:txBody>
          <a:bodyPr>
            <a:normAutofit/>
          </a:bodyPr>
          <a:lstStyle/>
          <a:p>
            <a:r>
              <a:rPr lang="en-GB" sz="2800" dirty="0"/>
              <a:t>jfrost@tiffin.kingston.sch.uk</a:t>
            </a:r>
          </a:p>
          <a:p>
            <a:r>
              <a:rPr lang="en-GB" sz="2000" b="1" dirty="0"/>
              <a:t>www.drfrostmaths.com</a:t>
            </a:r>
            <a:br>
              <a:rPr lang="en-GB" sz="2000" b="1" dirty="0"/>
            </a:br>
            <a:r>
              <a:rPr lang="en-GB" sz="2000" b="1" dirty="0"/>
              <a:t>@DrFrostMaths</a:t>
            </a:r>
            <a:r>
              <a:rPr lang="en-GB" sz="2000" dirty="0"/>
              <a:t> 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1268760"/>
            <a:ext cx="9144000" cy="0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E:\TiffinSchoolLogoSmall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212" y="111910"/>
            <a:ext cx="1008112" cy="1013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7504" y="6461720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Last modified: </a:t>
            </a:r>
            <a:r>
              <a:rPr lang="en-GB" dirty="0" smtClean="0"/>
              <a:t>14</a:t>
            </a:r>
            <a:r>
              <a:rPr lang="en-GB" baseline="30000" dirty="0" smtClean="0"/>
              <a:t>th</a:t>
            </a:r>
            <a:r>
              <a:rPr lang="en-GB" dirty="0" smtClean="0"/>
              <a:t> September 2018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3017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Cartesian form of equation of straight line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5536" y="980728"/>
                <a:ext cx="5472608" cy="43773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We saw that we could get the coordinate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dirty="0"/>
                  <a:t> of some point on a 3D line using:</a:t>
                </a:r>
              </a:p>
              <a:p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𝜆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  <m:sub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  <m:sub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  <m:sub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b="0" dirty="0"/>
              </a:p>
              <a:p>
                <a:endParaRPr lang="en-GB" dirty="0"/>
              </a:p>
              <a:p>
                <a:r>
                  <a:rPr lang="en-GB" dirty="0"/>
                  <a:t>Therefore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𝜆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     →  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den>
                    </m:f>
                  </m:oMath>
                </a14:m>
                <a:endParaRPr lang="en-GB" dirty="0"/>
              </a:p>
              <a:p>
                <a:r>
                  <a:rPr lang="en-GB" b="0" dirty="0"/>
                  <a:t>                 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𝜆</m:t>
                    </m:r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b="0" i="1" smtClean="0">
                        <a:latin typeface="Cambria Math" panose="02040503050406030204" pitchFamily="18" charset="0"/>
                      </a:rPr>
                      <m:t>     →  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en-GB" dirty="0"/>
                  <a:t> </a:t>
                </a:r>
              </a:p>
              <a:p>
                <a:r>
                  <a:rPr lang="en-GB" dirty="0"/>
                  <a:t>                 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𝜆</m:t>
                    </m:r>
                    <m:sSub>
                      <m:sSub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i="1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GB" i="1">
                        <a:latin typeface="Cambria Math" panose="02040503050406030204" pitchFamily="18" charset="0"/>
                      </a:rPr>
                      <m:t>     →   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GB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GB" i="1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den>
                    </m:f>
                  </m:oMath>
                </a14:m>
                <a:r>
                  <a:rPr lang="en-GB" dirty="0"/>
                  <a:t> </a:t>
                </a:r>
              </a:p>
              <a:p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∴  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GB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980728"/>
                <a:ext cx="5472608" cy="4377352"/>
              </a:xfrm>
              <a:prstGeom prst="rect">
                <a:avLst/>
              </a:prstGeom>
              <a:blipFill>
                <a:blip r:embed="rId2"/>
                <a:stretch>
                  <a:fillRect l="-1002" t="-8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824710" y="4258047"/>
                <a:ext cx="2843039" cy="738664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Recall that a Cartesian equation is one involving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GB" sz="1400" dirty="0"/>
                  <a:t> and no variable parameters (i.e. no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GB" sz="1400" dirty="0"/>
                  <a:t>).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24710" y="4258047"/>
                <a:ext cx="2843039" cy="738664"/>
              </a:xfrm>
              <a:prstGeom prst="rect">
                <a:avLst/>
              </a:prstGeom>
              <a:blipFill>
                <a:blip r:embed="rId3"/>
                <a:stretch>
                  <a:fillRect l="-212" b="-55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/>
          <p:cNvCxnSpPr/>
          <p:nvPr/>
        </p:nvCxnSpPr>
        <p:spPr>
          <a:xfrm flipH="1">
            <a:off x="4905375" y="4653136"/>
            <a:ext cx="890761" cy="9031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681783" y="5216624"/>
                <a:ext cx="5904656" cy="1406604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400" dirty="0">
                    <a:latin typeface="Wingdings" panose="05000000000000000000" pitchFamily="2" charset="2"/>
                  </a:rPr>
                  <a:t>!</a:t>
                </a:r>
                <a:r>
                  <a:rPr lang="en-GB" sz="1400" dirty="0"/>
                  <a:t> If </a:t>
                </a:r>
                <a14:m>
                  <m:oMath xmlns:m="http://schemas.openxmlformats.org/officeDocument/2006/math">
                    <m:r>
                      <a:rPr lang="en-GB" sz="1400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b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r>
                  <a:rPr lang="en-GB" sz="1400" dirty="0"/>
                  <a:t> and </a:t>
                </a:r>
                <a14:m>
                  <m:oMath xmlns:m="http://schemas.openxmlformats.org/officeDocument/2006/math">
                    <m:r>
                      <a:rPr lang="en-GB" sz="1400" b="1" i="1" smtClean="0"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b>
                                  <m:r>
                                    <a:rPr lang="en-GB" sz="1400" i="1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r>
                  <a:rPr lang="en-GB" sz="1400" dirty="0"/>
                  <a:t> and </a:t>
                </a:r>
                <a14:m>
                  <m:oMath xmlns:m="http://schemas.openxmlformats.org/officeDocument/2006/math">
                    <m:r>
                      <a:rPr lang="en-GB" sz="1400" b="1" i="1" smtClean="0"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400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GB" sz="1400" b="1" i="1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en-GB" sz="1400" dirty="0"/>
                  <a:t> is equation of straight line, then its Cartesian form is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GB" sz="1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GB" sz="1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81783" y="5216624"/>
                <a:ext cx="5904656" cy="1406604"/>
              </a:xfrm>
              <a:prstGeom prst="rect">
                <a:avLst/>
              </a:prstGeom>
              <a:blipFill>
                <a:blip r:embed="rId4"/>
                <a:stretch>
                  <a:fillRect l="-10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9751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Examples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5536" y="836712"/>
                <a:ext cx="4032448" cy="98975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[Textbook] Find the Cartesian equation of the line with equation </a:t>
                </a:r>
                <a14:m>
                  <m:oMath xmlns:m="http://schemas.openxmlformats.org/officeDocument/2006/math"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mr>
                        </m:m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𝜆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1600" dirty="0"/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836712"/>
                <a:ext cx="4032448" cy="98975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98624" y="1908324"/>
                <a:ext cx="3998788" cy="6099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−4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−3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+2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624" y="1908324"/>
                <a:ext cx="3998788" cy="6099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622056" y="852410"/>
                <a:ext cx="3982392" cy="98975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Find the Cartesian equation of the line with equation </a:t>
                </a:r>
                <a14:m>
                  <m:oMath xmlns:m="http://schemas.openxmlformats.org/officeDocument/2006/math"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𝜆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1600" dirty="0"/>
                  <a:t>.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2056" y="852410"/>
                <a:ext cx="3982392" cy="98975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549180" y="1897032"/>
                <a:ext cx="3672408" cy="6183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−5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9180" y="1897032"/>
                <a:ext cx="3672408" cy="61837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77841" y="2738431"/>
                <a:ext cx="8583807" cy="33855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The Cartesian equation of a line is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=3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r>
                  <a:rPr lang="en-GB" sz="1600" dirty="0"/>
                  <a:t>. Find the vector form of the equation of the line.</a:t>
                </a:r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7841" y="2738431"/>
                <a:ext cx="8583807" cy="338554"/>
              </a:xfrm>
              <a:prstGeom prst="rect">
                <a:avLst/>
              </a:prstGeom>
              <a:blipFill>
                <a:blip r:embed="rId6"/>
                <a:stretch>
                  <a:fillRect b="-128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50280" y="3214779"/>
                <a:ext cx="5649912" cy="18485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If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=3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r>
                  <a:rPr lang="en-GB" sz="1600" dirty="0"/>
                  <a:t> then a point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1600" dirty="0"/>
                  <a:t> on the line can be represented as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+2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 →</m:t>
                      </m:r>
                      <m:d>
                        <m:d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0+1</m:t>
                                </m:r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+3</m:t>
                                </m:r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 → </m:t>
                      </m:r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1600" dirty="0"/>
              </a:p>
              <a:p>
                <a:r>
                  <a:rPr lang="en-GB" sz="1600" dirty="0"/>
                  <a:t>Therefore vector equation of line is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6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𝜆</m:t>
                      </m:r>
                      <m:d>
                        <m:d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1600" dirty="0"/>
              </a:p>
              <a:p>
                <a:endParaRPr lang="en-GB" sz="16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280" y="3214779"/>
                <a:ext cx="5649912" cy="1848583"/>
              </a:xfrm>
              <a:prstGeom prst="rect">
                <a:avLst/>
              </a:prstGeom>
              <a:blipFill>
                <a:blip r:embed="rId7"/>
                <a:stretch>
                  <a:fillRect l="-6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945204" y="4192699"/>
                <a:ext cx="3467216" cy="646331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200" dirty="0"/>
                  <a:t>This makes sense: The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1200" dirty="0"/>
                  <a:t>-intercept of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=3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r>
                  <a:rPr lang="en-GB" sz="1200" dirty="0"/>
                  <a:t> is 2 so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200" b="0" i="1" smtClean="0">
                            <a:latin typeface="Cambria Math" panose="02040503050406030204" pitchFamily="18" charset="0"/>
                          </a:rPr>
                          <m:t>0,2</m:t>
                        </m:r>
                      </m:e>
                    </m:d>
                  </m:oMath>
                </a14:m>
                <a:r>
                  <a:rPr lang="en-GB" sz="1200" dirty="0"/>
                  <a:t> is on the line. Since the gradient is 3, each time we move across 1 unit, we move up 3 units.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45204" y="4192699"/>
                <a:ext cx="3467216" cy="646331"/>
              </a:xfrm>
              <a:prstGeom prst="rect">
                <a:avLst/>
              </a:prstGeom>
              <a:blipFill>
                <a:blip r:embed="rId8"/>
                <a:stretch>
                  <a:fillRect r="-175" b="-45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98624" y="5219704"/>
                <a:ext cx="8449840" cy="44531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The Cartesian equation of a line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+5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1600" dirty="0"/>
                  <a:t>. Find the vector form of the equation of the line.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624" y="5219704"/>
                <a:ext cx="8449840" cy="44531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95536" y="5733256"/>
                <a:ext cx="7488832" cy="8320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(If doing from scratch)</a:t>
                </a:r>
              </a:p>
              <a:p>
                <a:r>
                  <a:rPr lang="en-GB" sz="1400" dirty="0"/>
                  <a:t>Let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+5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endParaRPr lang="en-GB" sz="1400" dirty="0"/>
              </a:p>
              <a:p>
                <a:r>
                  <a:rPr lang="en-GB" sz="1400" dirty="0"/>
                  <a:t>Then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=3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+2,  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−5,  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=4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endParaRPr lang="en-GB" sz="1400" b="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5733256"/>
                <a:ext cx="7488832" cy="832023"/>
              </a:xfrm>
              <a:prstGeom prst="rect">
                <a:avLst/>
              </a:prstGeom>
              <a:blipFill>
                <a:blip r:embed="rId10"/>
                <a:stretch>
                  <a:fillRect l="-244" t="-730" b="-729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4994025" y="5870229"/>
                <a:ext cx="3462935" cy="66646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4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400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400" i="1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4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4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GB" sz="1400" i="1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  <m:r>
                                  <a:rPr lang="en-GB" sz="1400" i="1">
                                    <a:latin typeface="Cambria Math" panose="02040503050406030204" pitchFamily="18" charset="0"/>
                                  </a:rPr>
                                  <m:t>+2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400" i="1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  <m:r>
                                  <a:rPr lang="en-GB" sz="1400" i="1">
                                    <a:latin typeface="Cambria Math" panose="02040503050406030204" pitchFamily="18" charset="0"/>
                                  </a:rPr>
                                  <m:t>−5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4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en-GB" sz="1400" i="1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400" i="1">
                          <a:latin typeface="Cambria Math" panose="02040503050406030204" pitchFamily="18" charset="0"/>
                        </a:rPr>
                        <m:t>    →  </m:t>
                      </m:r>
                      <m:r>
                        <a:rPr lang="en-GB" sz="1400" b="1" i="1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400" b="1" i="1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4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400" i="1">
                                    <a:latin typeface="Cambria Math" panose="02040503050406030204" pitchFamily="18" charset="0"/>
                                  </a:rPr>
                                  <m:t>−5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4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𝜆</m:t>
                      </m:r>
                      <m:d>
                        <m:d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4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4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4025" y="5870229"/>
                <a:ext cx="3462935" cy="666464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ight Arrow 14"/>
          <p:cNvSpPr/>
          <p:nvPr/>
        </p:nvSpPr>
        <p:spPr>
          <a:xfrm>
            <a:off x="4031077" y="6090901"/>
            <a:ext cx="571524" cy="160053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7" name="Straight Arrow Connector 16"/>
          <p:cNvCxnSpPr>
            <a:cxnSpLocks/>
            <a:stCxn id="11" idx="1"/>
          </p:cNvCxnSpPr>
          <p:nvPr/>
        </p:nvCxnSpPr>
        <p:spPr>
          <a:xfrm flipH="1" flipV="1">
            <a:off x="4488180" y="4511040"/>
            <a:ext cx="457024" cy="48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380831" y="1811973"/>
            <a:ext cx="4047153" cy="73079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602601" y="1811973"/>
            <a:ext cx="4001847" cy="73079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21" name="Rectangle 20"/>
          <p:cNvSpPr/>
          <p:nvPr/>
        </p:nvSpPr>
        <p:spPr>
          <a:xfrm>
            <a:off x="298624" y="5691248"/>
            <a:ext cx="8438976" cy="104338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64CB0FD-7BEE-40C1-8137-06C034D69287}"/>
                  </a:ext>
                </a:extLst>
              </p:cNvPr>
              <p:cNvSpPr txBox="1"/>
              <p:nvPr/>
            </p:nvSpPr>
            <p:spPr>
              <a:xfrm>
                <a:off x="5485701" y="3625598"/>
                <a:ext cx="3244095" cy="461665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200" dirty="0"/>
                  <a:t>This is the opposite of combining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sz="1200" dirty="0"/>
                  <a:t> into a single vector: we’re splitting it up instead!</a:t>
                </a:r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64CB0FD-7BEE-40C1-8137-06C034D692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5701" y="3625598"/>
                <a:ext cx="3244095" cy="461665"/>
              </a:xfrm>
              <a:prstGeom prst="rect">
                <a:avLst/>
              </a:prstGeom>
              <a:blipFill>
                <a:blip r:embed="rId12"/>
                <a:stretch>
                  <a:fillRect b="-759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DE90CB6A-A8F4-4F80-BA67-B423405B5418}"/>
              </a:ext>
            </a:extLst>
          </p:cNvPr>
          <p:cNvCxnSpPr>
            <a:cxnSpLocks/>
          </p:cNvCxnSpPr>
          <p:nvPr/>
        </p:nvCxnSpPr>
        <p:spPr>
          <a:xfrm flipH="1" flipV="1">
            <a:off x="5250180" y="3787140"/>
            <a:ext cx="235521" cy="431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Rectangle 19"/>
          <p:cNvSpPr/>
          <p:nvPr/>
        </p:nvSpPr>
        <p:spPr>
          <a:xfrm>
            <a:off x="166290" y="3078220"/>
            <a:ext cx="8606908" cy="184429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988805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1" grpId="0" animBg="1"/>
      <p:bldP spid="2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9A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Core Pure Year 1</a:t>
            </a:r>
          </a:p>
          <a:p>
            <a:r>
              <a:rPr lang="en-GB" sz="2400" dirty="0"/>
              <a:t>Pages 173-175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27378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Equation of plane 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32078" y="716809"/>
                <a:ext cx="7786742" cy="64633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GB" dirty="0"/>
                  <a:t> is the position vector of a point on a plane and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𝒄</m:t>
                    </m:r>
                  </m:oMath>
                </a14:m>
                <a:r>
                  <a:rPr lang="en-GB" dirty="0"/>
                  <a:t> are non-parallel vectors on the plane, how could we write the equation of the plane in vector form?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078" y="716809"/>
                <a:ext cx="7786742" cy="646331"/>
              </a:xfrm>
              <a:prstGeom prst="rect">
                <a:avLst/>
              </a:prstGeom>
              <a:blipFill>
                <a:blip r:embed="rId2"/>
                <a:stretch>
                  <a:fillRect b="-230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val 5"/>
          <p:cNvSpPr/>
          <p:nvPr/>
        </p:nvSpPr>
        <p:spPr>
          <a:xfrm>
            <a:off x="1012396" y="3730506"/>
            <a:ext cx="144016" cy="14401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19210" y="3802514"/>
                <a:ext cx="43720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/>
                        </a:rPr>
                        <m:t>𝑂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210" y="3802514"/>
                <a:ext cx="437202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/>
          <p:cNvCxnSpPr/>
          <p:nvPr/>
        </p:nvCxnSpPr>
        <p:spPr>
          <a:xfrm flipV="1">
            <a:off x="95126" y="1887567"/>
            <a:ext cx="3759200" cy="6350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1974776" y="2132084"/>
            <a:ext cx="144016" cy="14401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Arrow Connector 9"/>
          <p:cNvCxnSpPr>
            <a:stCxn id="9" idx="6"/>
          </p:cNvCxnSpPr>
          <p:nvPr/>
        </p:nvCxnSpPr>
        <p:spPr>
          <a:xfrm flipV="1">
            <a:off x="2118792" y="2090440"/>
            <a:ext cx="603374" cy="11365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2086506" y="1988840"/>
            <a:ext cx="1168524" cy="21525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045473" y="1589392"/>
                <a:ext cx="43720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5473" y="1589392"/>
                <a:ext cx="43720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357183" y="1659408"/>
                <a:ext cx="43720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/>
                        </a:rPr>
                        <m:t>𝒃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7183" y="1659408"/>
                <a:ext cx="437202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059149" y="2657366"/>
                <a:ext cx="43720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/>
                        </a:rPr>
                        <m:t>𝒂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9149" y="2657366"/>
                <a:ext cx="437202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/>
          <p:cNvCxnSpPr/>
          <p:nvPr/>
        </p:nvCxnSpPr>
        <p:spPr>
          <a:xfrm flipV="1">
            <a:off x="1067991" y="2169815"/>
            <a:ext cx="1000125" cy="166687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V="1">
            <a:off x="1115616" y="2941340"/>
            <a:ext cx="485775" cy="85725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7" name="Oval 16"/>
          <p:cNvSpPr/>
          <p:nvPr/>
        </p:nvSpPr>
        <p:spPr>
          <a:xfrm>
            <a:off x="3192066" y="1916832"/>
            <a:ext cx="144016" cy="14401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8" name="Straight Connector 17"/>
          <p:cNvCxnSpPr>
            <a:endCxn id="17" idx="4"/>
          </p:cNvCxnSpPr>
          <p:nvPr/>
        </p:nvCxnSpPr>
        <p:spPr>
          <a:xfrm flipV="1">
            <a:off x="1115616" y="2060848"/>
            <a:ext cx="2148458" cy="177584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1134666" y="2934990"/>
            <a:ext cx="1069975" cy="89217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512242" y="2014408"/>
                <a:ext cx="43720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242" y="2014408"/>
                <a:ext cx="437202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334556" y="2757273"/>
                <a:ext cx="43720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4556" y="2757273"/>
                <a:ext cx="437202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739361" y="2124307"/>
                <a:ext cx="4828906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Recall the we could get to a generic point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𝒓</m:t>
                    </m:r>
                  </m:oMath>
                </a14:m>
                <a:r>
                  <a:rPr lang="en-GB" dirty="0"/>
                  <a:t> on a line by first getting to the line using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GB" dirty="0"/>
                  <a:t>, followed by some amount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dirty="0"/>
                  <a:t>, i.e.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en-GB" dirty="0"/>
                  <a:t>.</a:t>
                </a:r>
              </a:p>
              <a:p>
                <a:endParaRPr lang="en-GB" dirty="0"/>
              </a:p>
              <a:p>
                <a:r>
                  <a:rPr lang="en-GB" dirty="0"/>
                  <a:t>Could we do a similar thing with a plane?</a:t>
                </a: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39361" y="2124307"/>
                <a:ext cx="4828906" cy="1477328"/>
              </a:xfrm>
              <a:prstGeom prst="rect">
                <a:avLst/>
              </a:prstGeom>
              <a:blipFill>
                <a:blip r:embed="rId9"/>
                <a:stretch>
                  <a:fillRect l="-1009" t="-2058" b="-53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Parallelogram 22"/>
          <p:cNvSpPr/>
          <p:nvPr/>
        </p:nvSpPr>
        <p:spPr>
          <a:xfrm rot="20925063">
            <a:off x="710126" y="4737015"/>
            <a:ext cx="3414125" cy="864096"/>
          </a:xfrm>
          <a:prstGeom prst="parallelogram">
            <a:avLst>
              <a:gd name="adj" fmla="val 114287"/>
            </a:avLst>
          </a:prstGeom>
          <a:solidFill>
            <a:schemeClr val="accent1">
              <a:alpha val="4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4" name="Straight Connector 23"/>
          <p:cNvCxnSpPr/>
          <p:nvPr/>
        </p:nvCxnSpPr>
        <p:spPr>
          <a:xfrm flipH="1" flipV="1">
            <a:off x="1607820" y="5120640"/>
            <a:ext cx="470751" cy="320708"/>
          </a:xfrm>
          <a:prstGeom prst="line">
            <a:avLst/>
          </a:prstGeom>
          <a:ln>
            <a:prstDash val="solid"/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1506259" y="4811702"/>
                <a:ext cx="37792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6259" y="4811702"/>
                <a:ext cx="377924" cy="369332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970900" y="6508152"/>
                <a:ext cx="43720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0900" y="6508152"/>
                <a:ext cx="437202" cy="36933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Straight Arrow Connector 33"/>
          <p:cNvCxnSpPr/>
          <p:nvPr/>
        </p:nvCxnSpPr>
        <p:spPr>
          <a:xfrm flipV="1">
            <a:off x="1272540" y="6185589"/>
            <a:ext cx="271125" cy="35999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V="1">
            <a:off x="1272540" y="5423590"/>
            <a:ext cx="819765" cy="1137230"/>
          </a:xfrm>
          <a:prstGeom prst="line">
            <a:avLst/>
          </a:prstGeom>
          <a:ln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1513389" y="6012602"/>
                <a:ext cx="43720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3389" y="6012602"/>
                <a:ext cx="437202" cy="369332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Straight Connector 41"/>
          <p:cNvCxnSpPr/>
          <p:nvPr/>
        </p:nvCxnSpPr>
        <p:spPr>
          <a:xfrm flipV="1">
            <a:off x="2087880" y="5280661"/>
            <a:ext cx="777240" cy="152399"/>
          </a:xfrm>
          <a:prstGeom prst="line">
            <a:avLst/>
          </a:prstGeom>
          <a:ln>
            <a:prstDash val="solid"/>
            <a:headEnd type="none" w="med" len="med"/>
            <a:tailEnd type="arrow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Rectangle 49"/>
              <p:cNvSpPr/>
              <p:nvPr/>
            </p:nvSpPr>
            <p:spPr>
              <a:xfrm>
                <a:off x="2749230" y="4975761"/>
                <a:ext cx="354584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50" name="Rectangle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9230" y="4975761"/>
                <a:ext cx="354584" cy="369332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/>
              <p:cNvSpPr txBox="1"/>
              <p:nvPr/>
            </p:nvSpPr>
            <p:spPr>
              <a:xfrm>
                <a:off x="4242300" y="4453543"/>
                <a:ext cx="4828906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Once on the plane using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GB" dirty="0"/>
                  <a:t>, we could get to any other point on the plane using ‘some amount’ of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en-GB" dirty="0"/>
                  <a:t> and ‘some amount’ of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𝒄</m:t>
                    </m:r>
                  </m:oMath>
                </a14:m>
                <a:r>
                  <a:rPr lang="en-GB" dirty="0"/>
                  <a:t>, i.e.</a:t>
                </a:r>
              </a:p>
              <a:p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𝒄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51" name="TextBox 5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2300" y="4453543"/>
                <a:ext cx="4828906" cy="1477328"/>
              </a:xfrm>
              <a:prstGeom prst="rect">
                <a:avLst/>
              </a:prstGeom>
              <a:blipFill>
                <a:blip r:embed="rId14"/>
                <a:stretch>
                  <a:fillRect l="-1136" t="-2479" b="-41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Rectangle 51"/>
          <p:cNvSpPr/>
          <p:nvPr/>
        </p:nvSpPr>
        <p:spPr>
          <a:xfrm>
            <a:off x="4175737" y="4406197"/>
            <a:ext cx="4730743" cy="177939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75221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  <p:bldLst>
      <p:bldP spid="5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Examples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5536" y="836712"/>
                <a:ext cx="7786742" cy="64633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[Textbook] A plane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Π</m:t>
                    </m:r>
                  </m:oMath>
                </a14:m>
                <a:r>
                  <a:rPr lang="en-GB" dirty="0"/>
                  <a:t> passes through the points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2,2−1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3,2,−1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4,3,5</m:t>
                        </m:r>
                      </m:e>
                    </m:d>
                  </m:oMath>
                </a14:m>
                <a:endParaRPr lang="en-GB" b="0" dirty="0"/>
              </a:p>
              <a:p>
                <a:r>
                  <a:rPr lang="en-GB" dirty="0"/>
                  <a:t>Find the equation of the plane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Π</m:t>
                    </m:r>
                  </m:oMath>
                </a14:m>
                <a:r>
                  <a:rPr lang="en-GB" dirty="0"/>
                  <a:t> in the form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𝒄</m:t>
                    </m:r>
                  </m:oMath>
                </a14:m>
                <a:endParaRPr lang="en-GB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836712"/>
                <a:ext cx="7786742" cy="646331"/>
              </a:xfrm>
              <a:prstGeom prst="rect">
                <a:avLst/>
              </a:prstGeom>
              <a:blipFill>
                <a:blip r:embed="rId2"/>
                <a:stretch>
                  <a:fillRect b="-230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120555" y="1720628"/>
                <a:ext cx="6336704" cy="14125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𝐴𝐵</m:t>
                        </m:r>
                      </m:e>
                    </m:acc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1,0,0</m:t>
                        </m:r>
                      </m:e>
                    </m:d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𝐴𝐶</m:t>
                        </m:r>
                      </m:e>
                    </m:acc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2,1,6</m:t>
                        </m:r>
                      </m:e>
                    </m:d>
                  </m:oMath>
                </a14:m>
                <a:r>
                  <a:rPr lang="en-GB" dirty="0"/>
                  <a:t> are vectors lying on the plane.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𝜆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𝜇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0555" y="1720628"/>
                <a:ext cx="6336704" cy="141256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95536" y="3312323"/>
                <a:ext cx="8054676" cy="122905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[Textbook] Verify that the point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1400" dirty="0"/>
                  <a:t> with position vector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4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1400" dirty="0"/>
                  <a:t> lies in the plane with vector equation </a:t>
                </a:r>
                <a:br>
                  <a:rPr lang="en-GB" sz="1400" dirty="0"/>
                </a:b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1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4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  <m:m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mr>
                        </m:m>
                      </m:e>
                    </m:d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𝜆</m:t>
                    </m:r>
                    <m:d>
                      <m:dPr>
                        <m:ctrlPr>
                          <a:rPr lang="en-GB" sz="1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4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𝜇</m:t>
                    </m:r>
                    <m:d>
                      <m:dPr>
                        <m:ctrlPr>
                          <a:rPr lang="en-GB" sz="14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4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1400" dirty="0"/>
                  <a:t> 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3312323"/>
                <a:ext cx="8054676" cy="12290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242474" y="4780676"/>
                <a:ext cx="4401534" cy="137749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As with straight lines, we can write plane equation as a single vector: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3+2</m:t>
                                </m:r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4+</m:t>
                                </m:r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−2+</m:t>
                                </m:r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+2</m:t>
                                </m:r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474" y="4780676"/>
                <a:ext cx="4401534" cy="1377493"/>
              </a:xfrm>
              <a:prstGeom prst="rect">
                <a:avLst/>
              </a:prstGeom>
              <a:blipFill>
                <a:blip r:embed="rId5"/>
                <a:stretch>
                  <a:fillRect l="-831" t="-132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395536" y="1477724"/>
            <a:ext cx="7786742" cy="165547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777804" y="4664348"/>
                <a:ext cx="3672408" cy="646331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200" dirty="0"/>
                  <a:t>We have two unknowns, so only need to solve the first two equations simultaneously. But we must then check that the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GB" sz="1200" dirty="0"/>
                  <a:t> values agree for these values of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GB" sz="1200" dirty="0"/>
                  <a:t> and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GB" sz="1200" dirty="0"/>
                  <a:t>.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7804" y="4664348"/>
                <a:ext cx="3672408" cy="646331"/>
              </a:xfrm>
              <a:prstGeom prst="rect">
                <a:avLst/>
              </a:prstGeom>
              <a:blipFill>
                <a:blip r:embed="rId6"/>
                <a:stretch>
                  <a:fillRect b="-45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683762" y="5313218"/>
                <a:ext cx="3744416" cy="138499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=−1</m:t>
                      </m:r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=−2</m:t>
                      </m:r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=−1, 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GB" sz="1400" dirty="0"/>
              </a:p>
              <a:p>
                <a:r>
                  <a:rPr lang="en-GB" sz="1400" dirty="0"/>
                  <a:t>Checking in last equation: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−2+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+2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=−1</m:t>
                      </m:r>
                    </m:oMath>
                  </m:oMathPara>
                </a14:m>
                <a:endParaRPr lang="en-GB" sz="1400" dirty="0"/>
              </a:p>
              <a:p>
                <a:r>
                  <a:rPr lang="en-GB" sz="1400" dirty="0"/>
                  <a:t>Therefore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1400" dirty="0"/>
                  <a:t> lies on plane.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3762" y="5313218"/>
                <a:ext cx="3744416" cy="1384995"/>
              </a:xfrm>
              <a:prstGeom prst="rect">
                <a:avLst/>
              </a:prstGeom>
              <a:blipFill>
                <a:blip r:embed="rId7"/>
                <a:stretch>
                  <a:fillRect l="-488" b="-35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ight Arrow 13"/>
          <p:cNvSpPr/>
          <p:nvPr/>
        </p:nvSpPr>
        <p:spPr>
          <a:xfrm>
            <a:off x="3923928" y="5688587"/>
            <a:ext cx="504056" cy="216024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5" name="Rectangle 14"/>
          <p:cNvSpPr/>
          <p:nvPr/>
        </p:nvSpPr>
        <p:spPr>
          <a:xfrm>
            <a:off x="282584" y="4541377"/>
            <a:ext cx="8167627" cy="212793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57553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0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Test Your Understanding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836712"/>
            <a:ext cx="6934200" cy="22669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3671991" y="2708920"/>
            <a:ext cx="1656184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068760" y="3356992"/>
                <a:ext cx="5976664" cy="2107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Two vectors on the plane: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𝐴𝐵</m:t>
                          </m:r>
                        </m:e>
                      </m:ac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   </m:t>
                      </m:r>
                      <m:acc>
                        <m:accPr>
                          <m:chr m:val="⃗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𝐴𝐶</m:t>
                          </m:r>
                        </m:e>
                      </m:ac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  <a:p>
                <a:r>
                  <a:rPr lang="en-GB" dirty="0"/>
                  <a:t>Possible equation: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𝜆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𝜇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8760" y="3356992"/>
                <a:ext cx="5976664" cy="2107885"/>
              </a:xfrm>
              <a:prstGeom prst="rect">
                <a:avLst/>
              </a:prstGeom>
              <a:blipFill>
                <a:blip r:embed="rId3"/>
                <a:stretch>
                  <a:fillRect l="-815" t="-173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895237" y="3119740"/>
            <a:ext cx="6938555" cy="322130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4248977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9460" y="5134194"/>
            <a:ext cx="9133395" cy="1723805"/>
          </a:xfrm>
          <a:prstGeom prst="rect">
            <a:avLst/>
          </a:prstGeom>
          <a:pattFill prst="wdDnDiag">
            <a:fgClr>
              <a:schemeClr val="bg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Cartesian equation of a plane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cxnSp>
        <p:nvCxnSpPr>
          <p:cNvPr id="6" name="Straight Connector 5"/>
          <p:cNvCxnSpPr/>
          <p:nvPr/>
        </p:nvCxnSpPr>
        <p:spPr>
          <a:xfrm flipV="1">
            <a:off x="4860032" y="1499026"/>
            <a:ext cx="3816424" cy="100811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23528" y="704401"/>
                <a:ext cx="3991618" cy="25794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For the Cartesian equation of a straight line, we made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GB" sz="1600" dirty="0"/>
                  <a:t> the subject of each of the three equations so that we could equate: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6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GB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1600" i="1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16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GB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1600" i="1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16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GB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1600" i="1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b>
                                    <m:r>
                                      <a:rPr lang="en-GB" sz="1600" i="1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  <m:r>
                        <a:rPr lang="en-GB" sz="16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600" i="1">
                          <a:latin typeface="Cambria Math" panose="02040503050406030204" pitchFamily="18" charset="0"/>
                        </a:rPr>
                        <m:t>𝜆</m:t>
                      </m:r>
                      <m:d>
                        <m:d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GB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1600" i="1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  <m:sub>
                                    <m:r>
                                      <a:rPr lang="en-GB" sz="1600" i="1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GB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1600" i="1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  <m:sub>
                                    <m:r>
                                      <a:rPr lang="en-GB" sz="1600" i="1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GB" sz="16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sz="1600" i="1">
                                        <a:latin typeface="Cambria Math" panose="02040503050406030204" pitchFamily="18" charset="0"/>
                                      </a:rPr>
                                      <m:t>𝑏</m:t>
                                    </m:r>
                                  </m:e>
                                  <m:sub>
                                    <m:r>
                                      <a:rPr lang="en-GB" sz="1600" i="1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     </m:t>
                      </m:r>
                      <m:f>
                        <m:f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GB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  <m:r>
                        <a:rPr lang="en-GB" sz="16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GB" sz="1600" i="1">
                              <a:latin typeface="Cambria Math" panose="02040503050406030204" pitchFamily="18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GB" sz="1600" dirty="0"/>
              </a:p>
              <a:p>
                <a:r>
                  <a:rPr lang="en-GB" sz="1600" dirty="0"/>
                  <a:t>We can’t use that same strategy as easily with a plane as there are two unknowns,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GB" sz="1600" dirty="0"/>
                  <a:t> and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GB" sz="1600" dirty="0"/>
                  <a:t>.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704401"/>
                <a:ext cx="3991618" cy="2579424"/>
              </a:xfrm>
              <a:prstGeom prst="rect">
                <a:avLst/>
              </a:prstGeom>
              <a:blipFill>
                <a:blip r:embed="rId2"/>
                <a:stretch>
                  <a:fillRect l="-763" t="-709" r="-1374" b="-212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891654" y="2026997"/>
                <a:ext cx="577397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0,3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91654" y="2026997"/>
                <a:ext cx="577397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7093742" y="1208322"/>
                <a:ext cx="853455" cy="5543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0.5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93742" y="1208322"/>
                <a:ext cx="853455" cy="55431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/>
          <p:nvPr/>
        </p:nvCxnSpPr>
        <p:spPr>
          <a:xfrm flipV="1">
            <a:off x="5508104" y="1127609"/>
            <a:ext cx="0" cy="19673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5508104" y="3094982"/>
            <a:ext cx="2654201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048489" y="2894153"/>
                <a:ext cx="51415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48489" y="2894153"/>
                <a:ext cx="514151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5251028" y="776434"/>
                <a:ext cx="51415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1028" y="776434"/>
                <a:ext cx="514151" cy="369332"/>
              </a:xfrm>
              <a:prstGeom prst="rect">
                <a:avLst/>
              </a:prstGeom>
              <a:blipFill>
                <a:blip r:embed="rId6"/>
                <a:stretch>
                  <a:fillRect b="-65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traight Arrow Connector 17"/>
          <p:cNvCxnSpPr/>
          <p:nvPr/>
        </p:nvCxnSpPr>
        <p:spPr>
          <a:xfrm flipH="1" flipV="1">
            <a:off x="6670328" y="1237937"/>
            <a:ext cx="184845" cy="758237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/>
          <p:cNvGrpSpPr/>
          <p:nvPr/>
        </p:nvGrpSpPr>
        <p:grpSpPr>
          <a:xfrm rot="3338911">
            <a:off x="7343998" y="1765922"/>
            <a:ext cx="110331" cy="114299"/>
            <a:chOff x="6010275" y="5199857"/>
            <a:chExt cx="110331" cy="114299"/>
          </a:xfrm>
        </p:grpSpPr>
        <p:cxnSp>
          <p:nvCxnSpPr>
            <p:cNvPr id="20" name="Straight Connector 19"/>
            <p:cNvCxnSpPr/>
            <p:nvPr/>
          </p:nvCxnSpPr>
          <p:spPr>
            <a:xfrm flipH="1" flipV="1">
              <a:off x="6095207" y="5199857"/>
              <a:ext cx="25399" cy="11429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V="1">
              <a:off x="6010275" y="5203031"/>
              <a:ext cx="88106" cy="476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623289" y="1476686"/>
                <a:ext cx="1239847" cy="5524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GB" b="1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b="1" i="1" smtClean="0">
                              <a:solidFill>
                                <a:schemeClr val="accent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1" i="1" smtClean="0">
                                  <a:solidFill>
                                    <a:schemeClr val="accent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1" i="1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GB" b="1" i="1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1" i="1" smtClean="0">
                                    <a:solidFill>
                                      <a:schemeClr val="accent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b="1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3289" y="1476686"/>
                <a:ext cx="1239847" cy="55245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77819" y="3970681"/>
                <a:ext cx="7531023" cy="9947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If </a:t>
                </a:r>
                <a14:m>
                  <m:oMath xmlns:m="http://schemas.openxmlformats.org/officeDocument/2006/math"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</m:oMath>
                </a14:m>
                <a:r>
                  <a:rPr lang="en-GB" sz="1600" dirty="0"/>
                  <a:t>, then the equation of the turns out to be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1600" dirty="0"/>
                  <a:t> where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1600" dirty="0"/>
                  <a:t> is a constant to be found. (We will prove this once we cover the scalar product of two vectors)</a:t>
                </a: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819" y="3970681"/>
                <a:ext cx="7531023" cy="994759"/>
              </a:xfrm>
              <a:prstGeom prst="rect">
                <a:avLst/>
              </a:prstGeom>
              <a:blipFill>
                <a:blip r:embed="rId8"/>
                <a:stretch>
                  <a:fillRect l="-405" b="-670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/>
              <p:cNvSpPr/>
              <p:nvPr/>
            </p:nvSpPr>
            <p:spPr>
              <a:xfrm>
                <a:off x="4402477" y="2736368"/>
                <a:ext cx="2821769" cy="1169551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GB" sz="1400" dirty="0"/>
                  <a:t>An alternative approach we could have used for the Cartesian equation of a straight line is to find a vector, perpendicular to the line (known as the </a:t>
                </a:r>
                <a:r>
                  <a:rPr lang="en-GB" sz="1400" b="1" dirty="0"/>
                  <a:t>normal vector </a:t>
                </a:r>
                <a14:m>
                  <m:oMath xmlns:m="http://schemas.openxmlformats.org/officeDocument/2006/math">
                    <m:r>
                      <a:rPr lang="en-GB" sz="1400" b="1" i="1"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en-GB" sz="1400" dirty="0"/>
                  <a:t>).</a:t>
                </a:r>
              </a:p>
            </p:txBody>
          </p:sp>
        </mc:Choice>
        <mc:Fallback xmlns="">
          <p:sp>
            <p:nvSpPr>
              <p:cNvPr id="24" name="Rectangle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2477" y="2736368"/>
                <a:ext cx="2821769" cy="1169551"/>
              </a:xfrm>
              <a:prstGeom prst="rect">
                <a:avLst/>
              </a:prstGeom>
              <a:blipFill>
                <a:blip r:embed="rId9"/>
                <a:stretch>
                  <a:fillRect l="-214" b="-30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Arrow Connector 25"/>
          <p:cNvCxnSpPr/>
          <p:nvPr/>
        </p:nvCxnSpPr>
        <p:spPr>
          <a:xfrm flipV="1">
            <a:off x="6156176" y="2204864"/>
            <a:ext cx="432048" cy="5040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73007" y="5311764"/>
                <a:ext cx="5150282" cy="124001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For example above: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1600" dirty="0"/>
                  <a:t> (by observation)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∴−1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1600" dirty="0"/>
              </a:p>
              <a:p>
                <a:r>
                  <a:rPr lang="en-GB" sz="1600" dirty="0"/>
                  <a:t>As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(0,3)</m:t>
                    </m:r>
                  </m:oMath>
                </a14:m>
                <a:r>
                  <a:rPr lang="en-GB" sz="1600" dirty="0"/>
                  <a:t> is on the line: 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−1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+2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     →   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=6</m:t>
                    </m:r>
                  </m:oMath>
                </a14:m>
                <a:endParaRPr lang="en-GB" sz="16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=6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007" y="5311764"/>
                <a:ext cx="5150282" cy="1240019"/>
              </a:xfrm>
              <a:prstGeom prst="rect">
                <a:avLst/>
              </a:prstGeom>
              <a:blipFill>
                <a:blip r:embed="rId10"/>
                <a:stretch>
                  <a:fillRect l="-711" b="-19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5782403" y="5438799"/>
                <a:ext cx="3120297" cy="1062150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GB" sz="1400" dirty="0"/>
                  <a:t>This is one reason in Pure Year 1 we might want the equation of a straight line equation in the form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𝑎𝑥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𝑏𝑦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1400" dirty="0"/>
                  <a:t>: the </a:t>
                </a:r>
                <a:r>
                  <a:rPr lang="en-GB" sz="1400" b="1" dirty="0"/>
                  <a:t>normal</a:t>
                </a:r>
                <a:r>
                  <a:rPr lang="en-GB" sz="1400" dirty="0"/>
                  <a:t> to the line will be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</m:mr>
                          <m:m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1400" dirty="0"/>
                  <a:t>.</a:t>
                </a:r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2403" y="5438799"/>
                <a:ext cx="3120297" cy="1062150"/>
              </a:xfrm>
              <a:prstGeom prst="rect">
                <a:avLst/>
              </a:prstGeom>
              <a:blipFill>
                <a:blip r:embed="rId11"/>
                <a:stretch>
                  <a:fillRect l="-1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2079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2" grpId="0"/>
      <p:bldP spid="23" grpId="0"/>
      <p:bldP spid="24" grpId="0" animBg="1"/>
      <p:bldP spid="27" grpId="0"/>
      <p:bldP spid="2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Cartesian equation of a plane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4314048" y="1736224"/>
                <a:ext cx="3479526" cy="707886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GB" sz="2000" dirty="0">
                    <a:latin typeface="Wingdings" panose="05000000000000000000" pitchFamily="2" charset="2"/>
                  </a:rPr>
                  <a:t>!</a:t>
                </a:r>
                <a:r>
                  <a:rPr lang="en-GB" sz="2000" dirty="0"/>
                  <a:t> Equation of plane: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20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GB" sz="20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2000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sz="2000" dirty="0"/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14048" y="1736224"/>
                <a:ext cx="3479526" cy="707886"/>
              </a:xfrm>
              <a:prstGeom prst="rect">
                <a:avLst/>
              </a:prstGeom>
              <a:blipFill>
                <a:blip r:embed="rId2"/>
                <a:stretch>
                  <a:fillRect l="-1568" t="-4167" b="-1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Parallelogram 7"/>
          <p:cNvSpPr/>
          <p:nvPr/>
        </p:nvSpPr>
        <p:spPr>
          <a:xfrm rot="20925063">
            <a:off x="595474" y="1908458"/>
            <a:ext cx="2952328" cy="864096"/>
          </a:xfrm>
          <a:prstGeom prst="parallelogram">
            <a:avLst>
              <a:gd name="adj" fmla="val 114287"/>
            </a:avLst>
          </a:prstGeom>
          <a:solidFill>
            <a:schemeClr val="accent1">
              <a:alpha val="4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840135" y="1871113"/>
                <a:ext cx="53146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800" b="0" i="0" smtClean="0">
                          <a:latin typeface="Cambria Math" panose="02040503050406030204" pitchFamily="18" charset="0"/>
                        </a:rPr>
                        <m:t>Π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0135" y="1871113"/>
                <a:ext cx="531465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Arrow Connector 10"/>
          <p:cNvCxnSpPr/>
          <p:nvPr/>
        </p:nvCxnSpPr>
        <p:spPr>
          <a:xfrm flipH="1" flipV="1">
            <a:off x="2131695" y="1326262"/>
            <a:ext cx="209550" cy="9620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023674" y="848111"/>
                <a:ext cx="1567124" cy="8295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sSub>
                                  <m:sSubPr>
                                    <m:ctrlPr>
                                      <a:rPr lang="en-GB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GB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e>
                            </m:mr>
                            <m:mr>
                              <m:e>
                                <m:sSub>
                                  <m:sSubPr>
                                    <m:ctrlPr>
                                      <a:rPr lang="en-GB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𝑛</m:t>
                                    </m:r>
                                  </m:e>
                                  <m:sub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sub>
                                </m:sSub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3674" y="848111"/>
                <a:ext cx="1567124" cy="82952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Connector 16"/>
          <p:cNvCxnSpPr/>
          <p:nvPr/>
        </p:nvCxnSpPr>
        <p:spPr>
          <a:xfrm flipH="1">
            <a:off x="1652588" y="2285430"/>
            <a:ext cx="690562" cy="200025"/>
          </a:xfrm>
          <a:prstGeom prst="line">
            <a:avLst/>
          </a:prstGeom>
          <a:ln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 flipV="1">
            <a:off x="2105025" y="2137793"/>
            <a:ext cx="44289" cy="19795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2105025" y="2090167"/>
            <a:ext cx="190500" cy="476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4184017" y="1262872"/>
            <a:ext cx="29082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This extends to planes: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36508" y="3354750"/>
                <a:ext cx="7157066" cy="92333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[Textbook] The plane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Π</m:t>
                    </m:r>
                  </m:oMath>
                </a14:m>
                <a:r>
                  <a:rPr lang="en-GB" dirty="0"/>
                  <a:t> is perpendicular to the normal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=3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GB" dirty="0"/>
                  <a:t> and passes through the point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dirty="0"/>
                  <a:t> with position vector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8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+4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−7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GB" dirty="0"/>
                  <a:t>. Find the Cartesian equation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Π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508" y="3354750"/>
                <a:ext cx="7157066" cy="923330"/>
              </a:xfrm>
              <a:prstGeom prst="rect">
                <a:avLst/>
              </a:prstGeom>
              <a:blipFill>
                <a:blip r:embed="rId5"/>
                <a:stretch>
                  <a:fillRect b="-1136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665963" y="4465014"/>
                <a:ext cx="7404273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dirty="0"/>
              </a:p>
              <a:p>
                <a:r>
                  <a:rPr lang="en-GB" dirty="0"/>
                  <a:t>It passes through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8,4,−7</m:t>
                        </m:r>
                      </m:e>
                    </m:d>
                  </m:oMath>
                </a14:m>
                <a:r>
                  <a:rPr lang="en-GB" dirty="0"/>
                  <a:t> therefore: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3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−2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−7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=9=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𝑐</m:t>
                      </m:r>
                    </m:oMath>
                  </m:oMathPara>
                </a14:m>
                <a:endParaRPr lang="en-GB" dirty="0"/>
              </a:p>
              <a:p>
                <a:r>
                  <a:rPr lang="en-GB" dirty="0"/>
                  <a:t>Therefore equation: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=9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963" y="4465014"/>
                <a:ext cx="7404273" cy="1477328"/>
              </a:xfrm>
              <a:prstGeom prst="rect">
                <a:avLst/>
              </a:prstGeom>
              <a:blipFill>
                <a:blip r:embed="rId6"/>
                <a:stretch>
                  <a:fillRect l="-658" b="-20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 25"/>
          <p:cNvSpPr/>
          <p:nvPr/>
        </p:nvSpPr>
        <p:spPr>
          <a:xfrm>
            <a:off x="636508" y="4278080"/>
            <a:ext cx="7157067" cy="19703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31841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9B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/>
              <a:t>Pearson Core Pure Year 1</a:t>
            </a:r>
          </a:p>
          <a:p>
            <a:r>
              <a:rPr lang="en-GB" sz="2400" dirty="0"/>
              <a:t>Pages 177-178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446090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Scalar Product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5536" y="908720"/>
                <a:ext cx="8280920" cy="1317092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marL="285750" indent="-285750">
                  <a:buFont typeface="Wingdings" panose="05000000000000000000" pitchFamily="2" charset="2"/>
                  <a:buChar char="!"/>
                </a:pPr>
                <a:r>
                  <a:rPr lang="en-GB" dirty="0"/>
                  <a:t>The scalar/dot product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en-GB" dirty="0"/>
                  <a:t> of two vectors is the sum of the products of the components.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naryPr>
                        <m:sub/>
                        <m:sup/>
                        <m:e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908720"/>
                <a:ext cx="8280920" cy="1317092"/>
              </a:xfrm>
              <a:prstGeom prst="rect">
                <a:avLst/>
              </a:prstGeom>
              <a:blipFill>
                <a:blip r:embed="rId2"/>
                <a:stretch>
                  <a:fillRect l="-367" t="-136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187624" y="2348880"/>
                <a:ext cx="2664296" cy="823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⋅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=13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24" y="2348880"/>
                <a:ext cx="2664296" cy="823110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4427984" y="2348880"/>
                <a:ext cx="2664296" cy="823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⋅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=9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7984" y="2348880"/>
                <a:ext cx="2664296" cy="823110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1115616" y="3554038"/>
                <a:ext cx="3960440" cy="8249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⋅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+10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5616" y="3554038"/>
                <a:ext cx="3960440" cy="824906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2980554" y="2359120"/>
            <a:ext cx="943374" cy="73791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  <p:sp>
        <p:nvSpPr>
          <p:cNvPr id="10" name="Rectangle 9"/>
          <p:cNvSpPr/>
          <p:nvPr/>
        </p:nvSpPr>
        <p:spPr>
          <a:xfrm>
            <a:off x="6372200" y="2348880"/>
            <a:ext cx="943374" cy="73791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095836" y="3595918"/>
            <a:ext cx="1692188" cy="73791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426937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5714CB21-18A3-41C1-8C98-8DE389B33C51}"/>
              </a:ext>
            </a:extLst>
          </p:cNvPr>
          <p:cNvSpPr/>
          <p:nvPr/>
        </p:nvSpPr>
        <p:spPr>
          <a:xfrm>
            <a:off x="12919" y="0"/>
            <a:ext cx="9142856" cy="6858000"/>
          </a:xfrm>
          <a:prstGeom prst="rect">
            <a:avLst/>
          </a:prstGeom>
          <a:pattFill prst="wdDnDiag">
            <a:fgClr>
              <a:schemeClr val="bg2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58741C1-22D1-4D32-BD74-1D551192F37D}"/>
              </a:ext>
            </a:extLst>
          </p:cNvPr>
          <p:cNvSpPr/>
          <p:nvPr/>
        </p:nvSpPr>
        <p:spPr>
          <a:xfrm>
            <a:off x="0" y="0"/>
            <a:ext cx="9155775" cy="1422050"/>
          </a:xfrm>
          <a:prstGeom prst="rect">
            <a:avLst/>
          </a:prstGeom>
          <a:solidFill>
            <a:schemeClr val="tx1">
              <a:alpha val="76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323148" y="217786"/>
            <a:ext cx="3816424" cy="95410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bg1"/>
                </a:solidFill>
              </a:rPr>
              <a:t>www.drfrostmaths.com</a:t>
            </a:r>
          </a:p>
          <a:p>
            <a:r>
              <a:rPr lang="en-GB" sz="1600" dirty="0">
                <a:solidFill>
                  <a:schemeClr val="bg1"/>
                </a:solidFill>
              </a:rPr>
              <a:t>Everything is </a:t>
            </a:r>
            <a:r>
              <a:rPr lang="en-GB" sz="1600" b="1" dirty="0">
                <a:solidFill>
                  <a:schemeClr val="bg1"/>
                </a:solidFill>
              </a:rPr>
              <a:t>completely free</a:t>
            </a:r>
            <a:r>
              <a:rPr lang="en-GB" sz="1600" dirty="0">
                <a:solidFill>
                  <a:schemeClr val="bg1"/>
                </a:solidFill>
              </a:rPr>
              <a:t>.</a:t>
            </a:r>
          </a:p>
          <a:p>
            <a:r>
              <a:rPr lang="en-GB" sz="1600" dirty="0">
                <a:solidFill>
                  <a:schemeClr val="bg1"/>
                </a:solidFill>
              </a:rPr>
              <a:t>Why not register?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B6719D9-C52A-40F5-8E8A-C5418B569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99" y="1806461"/>
            <a:ext cx="5829955" cy="33839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4318D00-FABF-4754-8685-0247F6106E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4575" y="2827488"/>
            <a:ext cx="2458051" cy="152835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3F790D7-2484-4BF2-B8CB-B653B6FDC8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2129" y="4873621"/>
            <a:ext cx="2946634" cy="181792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27AEBDF-0ABA-43C2-BCF9-1A0DD8627790}"/>
              </a:ext>
            </a:extLst>
          </p:cNvPr>
          <p:cNvSpPr txBox="1"/>
          <p:nvPr/>
        </p:nvSpPr>
        <p:spPr>
          <a:xfrm>
            <a:off x="743444" y="6239336"/>
            <a:ext cx="1769021" cy="400110"/>
          </a:xfrm>
          <a:prstGeom prst="rect">
            <a:avLst/>
          </a:prstGeom>
          <a:solidFill>
            <a:schemeClr val="dk1">
              <a:alpha val="86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000" dirty="0"/>
              <a:t>Teaching videos with topic tests to check understanding.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91000" y="288231"/>
            <a:ext cx="4686300" cy="830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200" dirty="0"/>
              <a:t>Register now to interactively practise questions on this topic, including past paper questions and extension questions (including MAT + UKMT).</a:t>
            </a:r>
          </a:p>
          <a:p>
            <a:r>
              <a:rPr lang="en-GB" sz="1200" dirty="0"/>
              <a:t>Teachers: you can create student accounts (or students can register themselves), to set work, monitor progress and even create worksheets.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D5D0BA-13D4-476F-BDD0-C9E26216F30E}"/>
              </a:ext>
            </a:extLst>
          </p:cNvPr>
          <p:cNvSpPr txBox="1"/>
          <p:nvPr/>
        </p:nvSpPr>
        <p:spPr>
          <a:xfrm>
            <a:off x="7639050" y="3953334"/>
            <a:ext cx="1419225" cy="553998"/>
          </a:xfrm>
          <a:prstGeom prst="rect">
            <a:avLst/>
          </a:prstGeom>
          <a:solidFill>
            <a:schemeClr val="dk1">
              <a:alpha val="86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000" dirty="0"/>
              <a:t>Dashboard with points, trophies, notifications and student progress.</a:t>
            </a:r>
          </a:p>
        </p:txBody>
      </p:sp>
      <p:pic>
        <p:nvPicPr>
          <p:cNvPr id="1028" name="Picture 4" descr="Image result for ocr">
            <a:extLst>
              <a:ext uri="{FF2B5EF4-FFF2-40B4-BE49-F238E27FC236}">
                <a16:creationId xmlns:a16="http://schemas.microsoft.com/office/drawing/2014/main" id="{FAB8D00B-6123-425F-9992-C49EDB5121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247" y="1970180"/>
            <a:ext cx="682729" cy="277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41D39E7-8923-484F-914A-F735BCCFF8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524" b="94048" l="6356" r="97458">
                        <a14:foregroundMark x1="17373" y1="50000" x2="19068" y2="59524"/>
                        <a14:foregroundMark x1="8051" y1="61905" x2="6356" y2="76190"/>
                        <a14:foregroundMark x1="86441" y1="55952" x2="91102" y2="55952"/>
                        <a14:foregroundMark x1="94068" y1="53571" x2="96186" y2="41667"/>
                        <a14:foregroundMark x1="97034" y1="41667" x2="97458" y2="20238"/>
                        <a14:foregroundMark x1="96186" y1="9524" x2="79237" y2="36905"/>
                        <a14:foregroundMark x1="69915" y1="83333" x2="62712" y2="35714"/>
                        <a14:foregroundMark x1="44492" y1="88095" x2="45763" y2="94048"/>
                      </a14:backgroundRemoval>
                    </a14:imgEffect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60710" y="2309414"/>
            <a:ext cx="808401" cy="28773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1F8849A-C314-440F-BFBC-F885AF1FCB6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108726" y="2328005"/>
            <a:ext cx="471556" cy="43226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D3902F9-D3E5-4D6E-AC01-218BC9FD746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7463" b="88060" l="2649" r="96358">
                        <a14:foregroundMark x1="11921" y1="50746" x2="8940" y2="34328"/>
                        <a14:foregroundMark x1="5298" y1="56716" x2="3642" y2="56716"/>
                        <a14:foregroundMark x1="23841" y1="68657" x2="23179" y2="41791"/>
                        <a14:foregroundMark x1="27483" y1="58209" x2="34437" y2="58209"/>
                        <a14:foregroundMark x1="40728" y1="73134" x2="44371" y2="49254"/>
                        <a14:foregroundMark x1="54967" y1="37313" x2="54967" y2="37313"/>
                        <a14:foregroundMark x1="61258" y1="59701" x2="61258" y2="59701"/>
                        <a14:foregroundMark x1="73510" y1="59701" x2="73510" y2="59701"/>
                        <a14:foregroundMark x1="83444" y1="80597" x2="83444" y2="80597"/>
                        <a14:foregroundMark x1="89735" y1="80597" x2="89735" y2="80597"/>
                        <a14:foregroundMark x1="94371" y1="82090" x2="94371" y2="82090"/>
                        <a14:foregroundMark x1="96358" y1="59701" x2="96358" y2="59701"/>
                        <a14:foregroundMark x1="95695" y1="26866" x2="95695" y2="26866"/>
                        <a14:foregroundMark x1="87417" y1="23881" x2="87417" y2="23881"/>
                        <a14:foregroundMark x1="88742" y1="58209" x2="88742" y2="58209"/>
                        <a14:foregroundMark x1="82781" y1="55224" x2="82781" y2="55224"/>
                        <a14:foregroundMark x1="82119" y1="20896" x2="82119" y2="20896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38323" y="1974048"/>
            <a:ext cx="1061077" cy="23540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5EF2AC65-A3C9-4F2E-AA66-BAB10D3B590C}"/>
              </a:ext>
            </a:extLst>
          </p:cNvPr>
          <p:cNvSpPr txBox="1"/>
          <p:nvPr/>
        </p:nvSpPr>
        <p:spPr>
          <a:xfrm>
            <a:off x="6790698" y="1653183"/>
            <a:ext cx="147809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dirty="0"/>
              <a:t>With questions by: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436529C-3AB4-47D0-84AE-8CCA7A93F56D}"/>
              </a:ext>
            </a:extLst>
          </p:cNvPr>
          <p:cNvCxnSpPr>
            <a:cxnSpLocks/>
          </p:cNvCxnSpPr>
          <p:nvPr/>
        </p:nvCxnSpPr>
        <p:spPr>
          <a:xfrm flipV="1">
            <a:off x="0" y="1416050"/>
            <a:ext cx="9156700" cy="3176"/>
          </a:xfrm>
          <a:prstGeom prst="line">
            <a:avLst/>
          </a:prstGeom>
          <a:ln w="762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0DC24947-2898-4E6F-A105-6294769340C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635827" y="4851044"/>
            <a:ext cx="2572414" cy="131611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FC0DF13-8218-4DFF-AC94-2ABA505101F5}"/>
              </a:ext>
            </a:extLst>
          </p:cNvPr>
          <p:cNvSpPr txBox="1"/>
          <p:nvPr/>
        </p:nvSpPr>
        <p:spPr>
          <a:xfrm>
            <a:off x="7014889" y="5861226"/>
            <a:ext cx="1769021" cy="400110"/>
          </a:xfrm>
          <a:prstGeom prst="rect">
            <a:avLst/>
          </a:prstGeom>
          <a:solidFill>
            <a:schemeClr val="dk1">
              <a:alpha val="86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000" dirty="0"/>
              <a:t>Questions organised by topic, difficulty and past paper.</a:t>
            </a:r>
          </a:p>
        </p:txBody>
      </p:sp>
    </p:spTree>
    <p:extLst>
      <p:ext uri="{BB962C8B-B14F-4D97-AF65-F5344CB8AC3E}">
        <p14:creationId xmlns:p14="http://schemas.microsoft.com/office/powerpoint/2010/main" val="19580496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Angle between two vectors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64704"/>
            <a:ext cx="84969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Remarkably, if the two vectors are unit vectors, the dot product gives us the cosine of the angle between them.</a:t>
            </a:r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2123728" y="1700808"/>
            <a:ext cx="2156069" cy="118592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9" name="Group 8"/>
          <p:cNvGrpSpPr/>
          <p:nvPr/>
        </p:nvGrpSpPr>
        <p:grpSpPr>
          <a:xfrm rot="19928487">
            <a:off x="3129753" y="2149751"/>
            <a:ext cx="144016" cy="288032"/>
            <a:chOff x="4139952" y="1772816"/>
            <a:chExt cx="144016" cy="288032"/>
          </a:xfrm>
        </p:grpSpPr>
        <p:cxnSp>
          <p:nvCxnSpPr>
            <p:cNvPr id="10" name="Straight Connector 9"/>
            <p:cNvCxnSpPr/>
            <p:nvPr/>
          </p:nvCxnSpPr>
          <p:spPr>
            <a:xfrm flipV="1">
              <a:off x="4139952" y="1916832"/>
              <a:ext cx="144016" cy="14401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>
              <a:off x="4139952" y="1772816"/>
              <a:ext cx="144016" cy="14401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13" name="Straight Connector 12"/>
          <p:cNvCxnSpPr/>
          <p:nvPr/>
        </p:nvCxnSpPr>
        <p:spPr>
          <a:xfrm>
            <a:off x="2123728" y="2886727"/>
            <a:ext cx="2647359" cy="58960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6" name="Group 15"/>
          <p:cNvGrpSpPr/>
          <p:nvPr/>
        </p:nvGrpSpPr>
        <p:grpSpPr>
          <a:xfrm rot="758927">
            <a:off x="3487310" y="3061326"/>
            <a:ext cx="144016" cy="288032"/>
            <a:chOff x="4139952" y="1772816"/>
            <a:chExt cx="144016" cy="288032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4139952" y="1916832"/>
              <a:ext cx="144016" cy="14401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4139952" y="1772816"/>
              <a:ext cx="144016" cy="14401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9" name="Freeform 18"/>
          <p:cNvSpPr/>
          <p:nvPr/>
        </p:nvSpPr>
        <p:spPr>
          <a:xfrm>
            <a:off x="2599586" y="2615745"/>
            <a:ext cx="67020" cy="385762"/>
          </a:xfrm>
          <a:custGeom>
            <a:avLst/>
            <a:gdLst>
              <a:gd name="connsiteX0" fmla="*/ 0 w 67020"/>
              <a:gd name="connsiteY0" fmla="*/ 0 h 385762"/>
              <a:gd name="connsiteX1" fmla="*/ 47625 w 67020"/>
              <a:gd name="connsiteY1" fmla="*/ 71437 h 385762"/>
              <a:gd name="connsiteX2" fmla="*/ 66675 w 67020"/>
              <a:gd name="connsiteY2" fmla="*/ 228600 h 385762"/>
              <a:gd name="connsiteX3" fmla="*/ 33337 w 67020"/>
              <a:gd name="connsiteY3" fmla="*/ 385762 h 385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020" h="385762">
                <a:moveTo>
                  <a:pt x="0" y="0"/>
                </a:moveTo>
                <a:cubicBezTo>
                  <a:pt x="18256" y="16668"/>
                  <a:pt x="36513" y="33337"/>
                  <a:pt x="47625" y="71437"/>
                </a:cubicBezTo>
                <a:cubicBezTo>
                  <a:pt x="58737" y="109537"/>
                  <a:pt x="69056" y="176213"/>
                  <a:pt x="66675" y="228600"/>
                </a:cubicBezTo>
                <a:cubicBezTo>
                  <a:pt x="64294" y="280987"/>
                  <a:pt x="48815" y="333374"/>
                  <a:pt x="33337" y="385762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700498" y="2552876"/>
                <a:ext cx="38323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0498" y="2552876"/>
                <a:ext cx="383235" cy="461665"/>
              </a:xfrm>
              <a:prstGeom prst="rect">
                <a:avLst/>
              </a:prstGeom>
              <a:blipFill rotWithShape="0">
                <a:blip r:embed="rId2"/>
                <a:stretch>
                  <a:fillRect l="-158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226869" y="1666511"/>
                <a:ext cx="2808312" cy="1772729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Wingdings" panose="05000000000000000000" pitchFamily="2" charset="2"/>
                  </a:rPr>
                  <a:t>!</a:t>
                </a:r>
                <a:r>
                  <a:rPr lang="en-GB" dirty="0">
                    <a:latin typeface="+mj-lt"/>
                  </a:rPr>
                  <a:t> Angle between vectors: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1" i="1">
                              <a:latin typeface="Cambria Math" panose="02040503050406030204" pitchFamily="18" charset="0"/>
                            </a:rPr>
                            <m:t>𝒂</m:t>
                          </m:r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1" i="1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</m:d>
                        </m:den>
                      </m:f>
                      <m:r>
                        <a:rPr lang="en-GB" i="1">
                          <a:latin typeface="Cambria Math" panose="02040503050406030204" pitchFamily="18" charset="0"/>
                        </a:rPr>
                        <m:t>⋅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1" i="1">
                              <a:latin typeface="Cambria Math" panose="02040503050406030204" pitchFamily="18" charset="0"/>
                            </a:rPr>
                            <m:t>𝒃</m:t>
                          </m:r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1" i="1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d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b="0" dirty="0"/>
              </a:p>
              <a:p>
                <a:r>
                  <a:rPr lang="en-GB" dirty="0"/>
                  <a:t>but use: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</m:d>
                          <m:d>
                            <m:dPr>
                              <m:begChr m:val="|"/>
                              <m:endChr m:val="|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6869" y="1666511"/>
                <a:ext cx="2808312" cy="1772729"/>
              </a:xfrm>
              <a:prstGeom prst="rect">
                <a:avLst/>
              </a:prstGeom>
              <a:blipFill>
                <a:blip r:embed="rId3"/>
                <a:stretch>
                  <a:fillRect l="-1290" t="-13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976494" y="1677320"/>
                <a:ext cx="38323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76494" y="1677320"/>
                <a:ext cx="383235" cy="46166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383468" y="3348514"/>
                <a:ext cx="38323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3468" y="3348514"/>
                <a:ext cx="383235" cy="461665"/>
              </a:xfrm>
              <a:prstGeom prst="rect">
                <a:avLst/>
              </a:prstGeom>
              <a:blipFill rotWithShape="0">
                <a:blip r:embed="rId5"/>
                <a:stretch>
                  <a:fillRect l="-3175" r="-31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83568" y="4226147"/>
                <a:ext cx="6552728" cy="82881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Find the acute angle between the vectors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GB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1 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GB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4226147"/>
                <a:ext cx="6552728" cy="828817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1467187" y="5147957"/>
                <a:ext cx="3960440" cy="15365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=5+0+5=10</m:t>
                      </m:r>
                    </m:oMath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35</m:t>
                          </m:r>
                        </m:e>
                      </m:ra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     </m:t>
                      </m:r>
                      <m:d>
                        <m:dPr>
                          <m:begChr m:val="|"/>
                          <m:endChr m:val="|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26</m:t>
                          </m:r>
                        </m:e>
                      </m:rad>
                    </m:oMath>
                    <m:oMath xmlns:m="http://schemas.openxmlformats.org/officeDocument/2006/math"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35</m:t>
                              </m:r>
                            </m:e>
                          </m:rad>
                          <m:rad>
                            <m:radPr>
                              <m:degHide m:val="on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26</m:t>
                              </m:r>
                            </m:e>
                          </m:rad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=0.331496…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…</m:t>
                              </m:r>
                            </m:e>
                          </m:d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=70.64°</m:t>
                          </m:r>
                        </m:e>
                      </m:func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7187" y="5147957"/>
                <a:ext cx="3960440" cy="1536574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Rectangle 25"/>
          <p:cNvSpPr/>
          <p:nvPr/>
        </p:nvSpPr>
        <p:spPr>
          <a:xfrm>
            <a:off x="1723232" y="5101973"/>
            <a:ext cx="3424832" cy="152331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347566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Important point…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cxnSp>
        <p:nvCxnSpPr>
          <p:cNvPr id="6" name="Straight Connector 5"/>
          <p:cNvCxnSpPr/>
          <p:nvPr/>
        </p:nvCxnSpPr>
        <p:spPr>
          <a:xfrm flipV="1">
            <a:off x="1213174" y="2209507"/>
            <a:ext cx="2016224" cy="12241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2333453" y="2727850"/>
            <a:ext cx="36612" cy="12913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 flipV="1">
            <a:off x="2257253" y="2714109"/>
            <a:ext cx="109537" cy="1666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223790" y="3430071"/>
            <a:ext cx="2216150" cy="825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 rot="13022855">
            <a:off x="2409305" y="3395145"/>
            <a:ext cx="112812" cy="142874"/>
            <a:chOff x="3167807" y="2493442"/>
            <a:chExt cx="112812" cy="142874"/>
          </a:xfrm>
        </p:grpSpPr>
        <p:cxnSp>
          <p:nvCxnSpPr>
            <p:cNvPr id="13" name="Straight Connector 12"/>
            <p:cNvCxnSpPr/>
            <p:nvPr/>
          </p:nvCxnSpPr>
          <p:spPr>
            <a:xfrm flipH="1">
              <a:off x="3244007" y="2507183"/>
              <a:ext cx="36612" cy="129133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flipH="1" flipV="1">
              <a:off x="3167807" y="2493442"/>
              <a:ext cx="109537" cy="1666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2009262" y="2326049"/>
                <a:ext cx="40664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9262" y="2326049"/>
                <a:ext cx="406641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2260654" y="3545607"/>
                <a:ext cx="40664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0654" y="3545607"/>
                <a:ext cx="406641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418971" y="733248"/>
            <a:ext cx="346311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When finding an angle between two vectors using this method, ensure that the vectors point </a:t>
            </a:r>
            <a:r>
              <a:rPr lang="en-GB" sz="1600" b="1" dirty="0"/>
              <a:t>away</a:t>
            </a:r>
            <a:r>
              <a:rPr lang="en-GB" sz="1600" dirty="0"/>
              <a:t> from the point at which the angle is being measured.</a:t>
            </a:r>
          </a:p>
        </p:txBody>
      </p:sp>
      <p:sp>
        <p:nvSpPr>
          <p:cNvPr id="25" name="Freeform 24"/>
          <p:cNvSpPr/>
          <p:nvPr/>
        </p:nvSpPr>
        <p:spPr>
          <a:xfrm>
            <a:off x="1782590" y="3074471"/>
            <a:ext cx="125298" cy="406400"/>
          </a:xfrm>
          <a:custGeom>
            <a:avLst/>
            <a:gdLst>
              <a:gd name="connsiteX0" fmla="*/ 0 w 125298"/>
              <a:gd name="connsiteY0" fmla="*/ 0 h 406400"/>
              <a:gd name="connsiteX1" fmla="*/ 114300 w 125298"/>
              <a:gd name="connsiteY1" fmla="*/ 190500 h 406400"/>
              <a:gd name="connsiteX2" fmla="*/ 114300 w 125298"/>
              <a:gd name="connsiteY2" fmla="*/ 406400 h 40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5298" h="406400">
                <a:moveTo>
                  <a:pt x="0" y="0"/>
                </a:moveTo>
                <a:cubicBezTo>
                  <a:pt x="47625" y="61383"/>
                  <a:pt x="95250" y="122767"/>
                  <a:pt x="114300" y="190500"/>
                </a:cubicBezTo>
                <a:cubicBezTo>
                  <a:pt x="133350" y="258233"/>
                  <a:pt x="123825" y="332316"/>
                  <a:pt x="114300" y="40640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903450" y="3027358"/>
                <a:ext cx="40664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30°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3450" y="3027358"/>
                <a:ext cx="406641" cy="369332"/>
              </a:xfrm>
              <a:prstGeom prst="rect">
                <a:avLst/>
              </a:prstGeom>
              <a:blipFill>
                <a:blip r:embed="rId4"/>
                <a:stretch>
                  <a:fillRect r="-2686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Down Arrow 26"/>
          <p:cNvSpPr/>
          <p:nvPr/>
        </p:nvSpPr>
        <p:spPr>
          <a:xfrm>
            <a:off x="2212582" y="4225731"/>
            <a:ext cx="368744" cy="432048"/>
          </a:xfrm>
          <a:prstGeom prst="down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8" name="Straight Connector 27"/>
          <p:cNvCxnSpPr/>
          <p:nvPr/>
        </p:nvCxnSpPr>
        <p:spPr>
          <a:xfrm flipV="1">
            <a:off x="1865859" y="5160497"/>
            <a:ext cx="2016224" cy="12241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2986138" y="5678840"/>
            <a:ext cx="36612" cy="12913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 flipV="1">
            <a:off x="2909938" y="5665099"/>
            <a:ext cx="109537" cy="1666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657275" y="6335341"/>
            <a:ext cx="1199928" cy="5065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32" name="Group 31"/>
          <p:cNvGrpSpPr/>
          <p:nvPr/>
        </p:nvGrpSpPr>
        <p:grpSpPr>
          <a:xfrm rot="13022855">
            <a:off x="1499889" y="6292795"/>
            <a:ext cx="112812" cy="142874"/>
            <a:chOff x="3167807" y="2493442"/>
            <a:chExt cx="112812" cy="142874"/>
          </a:xfrm>
        </p:grpSpPr>
        <p:cxnSp>
          <p:nvCxnSpPr>
            <p:cNvPr id="33" name="Straight Connector 32"/>
            <p:cNvCxnSpPr/>
            <p:nvPr/>
          </p:nvCxnSpPr>
          <p:spPr>
            <a:xfrm flipH="1">
              <a:off x="3244007" y="2507183"/>
              <a:ext cx="36612" cy="129133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 flipH="1" flipV="1">
              <a:off x="3167807" y="2493442"/>
              <a:ext cx="109537" cy="1666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2661947" y="5277039"/>
                <a:ext cx="40664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61947" y="5277039"/>
                <a:ext cx="406641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855939" y="5963197"/>
                <a:ext cx="40664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939" y="5963197"/>
                <a:ext cx="406641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Freeform 36"/>
          <p:cNvSpPr/>
          <p:nvPr/>
        </p:nvSpPr>
        <p:spPr>
          <a:xfrm>
            <a:off x="2473375" y="6011174"/>
            <a:ext cx="125298" cy="406400"/>
          </a:xfrm>
          <a:custGeom>
            <a:avLst/>
            <a:gdLst>
              <a:gd name="connsiteX0" fmla="*/ 0 w 125298"/>
              <a:gd name="connsiteY0" fmla="*/ 0 h 406400"/>
              <a:gd name="connsiteX1" fmla="*/ 114300 w 125298"/>
              <a:gd name="connsiteY1" fmla="*/ 190500 h 406400"/>
              <a:gd name="connsiteX2" fmla="*/ 114300 w 125298"/>
              <a:gd name="connsiteY2" fmla="*/ 406400 h 40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5298" h="406400">
                <a:moveTo>
                  <a:pt x="0" y="0"/>
                </a:moveTo>
                <a:cubicBezTo>
                  <a:pt x="47625" y="61383"/>
                  <a:pt x="95250" y="122767"/>
                  <a:pt x="114300" y="190500"/>
                </a:cubicBezTo>
                <a:cubicBezTo>
                  <a:pt x="133350" y="258233"/>
                  <a:pt x="123825" y="332316"/>
                  <a:pt x="114300" y="40640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2571375" y="5970728"/>
                <a:ext cx="40664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30°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1375" y="5970728"/>
                <a:ext cx="406641" cy="369332"/>
              </a:xfrm>
              <a:prstGeom prst="rect">
                <a:avLst/>
              </a:prstGeom>
              <a:blipFill>
                <a:blip r:embed="rId7"/>
                <a:stretch>
                  <a:fillRect r="-253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1403890" y="5606246"/>
                <a:ext cx="40664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150°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03890" y="5606246"/>
                <a:ext cx="406641" cy="369332"/>
              </a:xfrm>
              <a:prstGeom prst="rect">
                <a:avLst/>
              </a:prstGeom>
              <a:blipFill>
                <a:blip r:embed="rId8"/>
                <a:stretch>
                  <a:fillRect r="-582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Freeform 39"/>
          <p:cNvSpPr/>
          <p:nvPr/>
        </p:nvSpPr>
        <p:spPr>
          <a:xfrm>
            <a:off x="1665750" y="6076427"/>
            <a:ext cx="617220" cy="292424"/>
          </a:xfrm>
          <a:custGeom>
            <a:avLst/>
            <a:gdLst>
              <a:gd name="connsiteX0" fmla="*/ 617220 w 617220"/>
              <a:gd name="connsiteY0" fmla="*/ 48584 h 292424"/>
              <a:gd name="connsiteX1" fmla="*/ 167640 w 617220"/>
              <a:gd name="connsiteY1" fmla="*/ 18104 h 292424"/>
              <a:gd name="connsiteX2" fmla="*/ 0 w 617220"/>
              <a:gd name="connsiteY2" fmla="*/ 292424 h 292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17220" h="292424">
                <a:moveTo>
                  <a:pt x="617220" y="48584"/>
                </a:moveTo>
                <a:cubicBezTo>
                  <a:pt x="443865" y="13024"/>
                  <a:pt x="270510" y="-22536"/>
                  <a:pt x="167640" y="18104"/>
                </a:cubicBezTo>
                <a:cubicBezTo>
                  <a:pt x="64770" y="58744"/>
                  <a:pt x="32385" y="175584"/>
                  <a:pt x="0" y="292424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2" name="Straight Connector 41"/>
          <p:cNvCxnSpPr/>
          <p:nvPr/>
        </p:nvCxnSpPr>
        <p:spPr>
          <a:xfrm>
            <a:off x="1825897" y="6379424"/>
            <a:ext cx="1199928" cy="50655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4745549" y="799350"/>
            <a:ext cx="34631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The angle between two vectors may be acute or obtuse.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4860032" y="2020682"/>
                <a:ext cx="3558254" cy="98815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Find the angle between the vectors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1600" dirty="0"/>
                  <a:t> 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1600" dirty="0"/>
                  <a:t>.</a:t>
                </a:r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60032" y="2020682"/>
                <a:ext cx="3558254" cy="98815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/>
              <p:cNvSpPr txBox="1"/>
              <p:nvPr/>
            </p:nvSpPr>
            <p:spPr>
              <a:xfrm>
                <a:off x="5004048" y="3545607"/>
                <a:ext cx="3797052" cy="26382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  <m:m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=2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+4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=−4</m:t>
                      </m:r>
                    </m:oMath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21</m:t>
                          </m:r>
                        </m:e>
                      </m:rad>
                    </m:oMath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65</m:t>
                          </m:r>
                        </m:e>
                      </m:rad>
                    </m:oMath>
                  </m:oMathPara>
                </a14:m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−4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21</m:t>
                              </m:r>
                            </m:e>
                          </m:rad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 </m:t>
                          </m:r>
                          <m:rad>
                            <m:radPr>
                              <m:degHide m:val="on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65</m:t>
                              </m:r>
                            </m:e>
                          </m:rad>
                        </m:den>
                      </m:f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=96.2°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5" name="TextBox 4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3545607"/>
                <a:ext cx="3797052" cy="263822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6" name="Rectangle 45"/>
          <p:cNvSpPr/>
          <p:nvPr/>
        </p:nvSpPr>
        <p:spPr>
          <a:xfrm>
            <a:off x="4814488" y="3008838"/>
            <a:ext cx="3861968" cy="317499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  <p:sp>
        <p:nvSpPr>
          <p:cNvPr id="47" name="Rectangle 46"/>
          <p:cNvSpPr/>
          <p:nvPr/>
        </p:nvSpPr>
        <p:spPr>
          <a:xfrm>
            <a:off x="449281" y="4833257"/>
            <a:ext cx="3687290" cy="188708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521165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46" grpId="0" animBg="1"/>
      <p:bldP spid="4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Further Examples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31213" y="802928"/>
                <a:ext cx="3927355" cy="646331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If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𝐴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2,3,5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,   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(5,0,4)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𝐶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4,−3,2</m:t>
                        </m:r>
                      </m:e>
                    </m:d>
                  </m:oMath>
                </a14:m>
                <a:r>
                  <a:rPr lang="en-GB" dirty="0"/>
                  <a:t>, determine the angle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𝐴𝐵𝐶</m:t>
                    </m:r>
                    <m:r>
                      <a:rPr lang="en-GB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213" y="802928"/>
                <a:ext cx="3927355" cy="646331"/>
              </a:xfrm>
              <a:prstGeom prst="rect">
                <a:avLst/>
              </a:prstGeom>
              <a:blipFill>
                <a:blip r:embed="rId2"/>
                <a:stretch>
                  <a:fillRect b="-230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Straight Connector 5"/>
          <p:cNvCxnSpPr/>
          <p:nvPr/>
        </p:nvCxnSpPr>
        <p:spPr>
          <a:xfrm flipV="1">
            <a:off x="1003653" y="2879964"/>
            <a:ext cx="2016224" cy="122413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2123932" y="3398307"/>
            <a:ext cx="36612" cy="12913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 flipV="1">
            <a:off x="2047732" y="3384566"/>
            <a:ext cx="109537" cy="1666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014269" y="4100528"/>
            <a:ext cx="2216150" cy="825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1935782">
            <a:off x="2161685" y="4091796"/>
            <a:ext cx="112812" cy="142874"/>
            <a:chOff x="3167807" y="2493442"/>
            <a:chExt cx="112812" cy="142874"/>
          </a:xfrm>
        </p:grpSpPr>
        <p:cxnSp>
          <p:nvCxnSpPr>
            <p:cNvPr id="11" name="Straight Connector 10"/>
            <p:cNvCxnSpPr/>
            <p:nvPr/>
          </p:nvCxnSpPr>
          <p:spPr>
            <a:xfrm flipH="1">
              <a:off x="3244007" y="2507183"/>
              <a:ext cx="36612" cy="129133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 flipV="1">
              <a:off x="3167807" y="2493442"/>
              <a:ext cx="109537" cy="16668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799741" y="2996506"/>
                <a:ext cx="40664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9741" y="2996506"/>
                <a:ext cx="406641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2051133" y="4216064"/>
                <a:ext cx="40664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1133" y="4216064"/>
                <a:ext cx="406641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Freeform 14"/>
          <p:cNvSpPr/>
          <p:nvPr/>
        </p:nvSpPr>
        <p:spPr>
          <a:xfrm>
            <a:off x="1590704" y="3751794"/>
            <a:ext cx="71438" cy="369093"/>
          </a:xfrm>
          <a:custGeom>
            <a:avLst/>
            <a:gdLst>
              <a:gd name="connsiteX0" fmla="*/ 0 w 125298"/>
              <a:gd name="connsiteY0" fmla="*/ 0 h 406400"/>
              <a:gd name="connsiteX1" fmla="*/ 114300 w 125298"/>
              <a:gd name="connsiteY1" fmla="*/ 190500 h 406400"/>
              <a:gd name="connsiteX2" fmla="*/ 114300 w 125298"/>
              <a:gd name="connsiteY2" fmla="*/ 406400 h 406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5298" h="406400">
                <a:moveTo>
                  <a:pt x="0" y="0"/>
                </a:moveTo>
                <a:cubicBezTo>
                  <a:pt x="47625" y="61383"/>
                  <a:pt x="95250" y="122767"/>
                  <a:pt x="114300" y="190500"/>
                </a:cubicBezTo>
                <a:cubicBezTo>
                  <a:pt x="133350" y="258233"/>
                  <a:pt x="123825" y="332316"/>
                  <a:pt x="114300" y="40640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596298" y="3714484"/>
                <a:ext cx="40664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96298" y="3714484"/>
                <a:ext cx="406641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945919" y="2645754"/>
                <a:ext cx="40664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45919" y="2645754"/>
                <a:ext cx="406641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41715" y="3923934"/>
                <a:ext cx="40664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715" y="3923934"/>
                <a:ext cx="406641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146709" y="4068397"/>
                <a:ext cx="40664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6709" y="4068397"/>
                <a:ext cx="406641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94084" y="1550347"/>
                <a:ext cx="3561541" cy="954107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400" b="1" dirty="0"/>
                  <a:t>Fro Tip</a:t>
                </a:r>
                <a:r>
                  <a:rPr lang="en-GB" sz="1400" dirty="0"/>
                  <a:t>: When finding an angle, always draw the diagram as pictured (with the points labelled) and explicitly write out what your </a:t>
                </a:r>
                <a14:m>
                  <m:oMath xmlns:m="http://schemas.openxmlformats.org/officeDocument/2006/math">
                    <m:r>
                      <a:rPr lang="en-GB" sz="1400" b="1" i="1" smtClean="0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GB" sz="1400" dirty="0"/>
                  <a:t> and </a:t>
                </a:r>
                <a14:m>
                  <m:oMath xmlns:m="http://schemas.openxmlformats.org/officeDocument/2006/math">
                    <m:r>
                      <a:rPr lang="en-GB" sz="1400" b="1" i="1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en-GB" sz="1400" dirty="0"/>
                  <a:t> are before doing further calculation.</a:t>
                </a: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084" y="1550347"/>
                <a:ext cx="3561541" cy="954107"/>
              </a:xfrm>
              <a:prstGeom prst="rect">
                <a:avLst/>
              </a:prstGeom>
              <a:blipFill>
                <a:blip r:embed="rId9"/>
                <a:stretch>
                  <a:fillRect l="-170" b="-434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361525" y="4637776"/>
                <a:ext cx="3924841" cy="21610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𝐵𝐴</m:t>
                          </m:r>
                        </m:e>
                      </m:acc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−3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𝐵𝐶</m:t>
                          </m:r>
                        </m:e>
                      </m:acc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−3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mr>
                          </m:m>
                        </m:e>
                      </m:d>
                    </m:oMath>
                    <m:oMath xmlns:m="http://schemas.openxmlformats.org/officeDocument/2006/math"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=3−9−2=−8</m:t>
                      </m:r>
                    </m:oMath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9+9+1</m:t>
                          </m:r>
                        </m:e>
                      </m:ra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19</m:t>
                          </m:r>
                        </m:e>
                      </m:rad>
                    </m:oMath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1+9+4</m:t>
                          </m:r>
                        </m:e>
                      </m:ra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14</m:t>
                          </m:r>
                        </m:e>
                      </m:rad>
                    </m:oMath>
                  </m:oMathPara>
                </a14:m>
                <a:endParaRPr lang="en-GB" sz="16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16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600" b="0" i="1" smtClean="0">
                                      <a:latin typeface="Cambria Math" panose="02040503050406030204" pitchFamily="18" charset="0"/>
                                    </a:rPr>
                                    <m:t>−8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  <m:t>19</m:t>
                                      </m:r>
                                    </m:e>
                                  </m:rad>
                                  <m:rad>
                                    <m:radPr>
                                      <m:degHide m:val="on"/>
                                      <m:ctrlP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GB" sz="1600" b="0" i="1" smtClean="0">
                                          <a:latin typeface="Cambria Math" panose="02040503050406030204" pitchFamily="18" charset="0"/>
                                        </a:rPr>
                                        <m:t>14</m:t>
                                      </m:r>
                                    </m:e>
                                  </m:rad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=119.4°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1525" y="4637776"/>
                <a:ext cx="3924841" cy="2161041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Rectangle 21"/>
          <p:cNvSpPr/>
          <p:nvPr/>
        </p:nvSpPr>
        <p:spPr>
          <a:xfrm>
            <a:off x="331213" y="1461210"/>
            <a:ext cx="3927355" cy="523094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716016" y="802928"/>
                <a:ext cx="3927355" cy="36933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Hence find the area of triangle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en-GB" dirty="0"/>
                  <a:t>.</a:t>
                </a: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6016" y="802928"/>
                <a:ext cx="3927355" cy="369332"/>
              </a:xfrm>
              <a:prstGeom prst="rect">
                <a:avLst/>
              </a:prstGeom>
              <a:blipFill>
                <a:blip r:embed="rId11"/>
                <a:stretch>
                  <a:fillRect b="-4762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796656" y="1399879"/>
                <a:ext cx="3924841" cy="23469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In general, area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𝑎𝑏</m:t>
                    </m:r>
                    <m:func>
                      <m:func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16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func>
                  </m:oMath>
                </a14:m>
                <a:endParaRPr lang="en-GB" sz="1600" dirty="0"/>
              </a:p>
              <a:p>
                <a:r>
                  <a:rPr lang="en-GB" sz="1600" dirty="0"/>
                  <a:t>So in this case:</a:t>
                </a:r>
              </a:p>
              <a:p>
                <a:endParaRPr lang="en-GB" sz="16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𝐴𝑟𝑒𝑎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begChr m:val="|"/>
                          <m:endChr m:val="|"/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d>
                        <m:dPr>
                          <m:begChr m:val="|"/>
                          <m:endChr m:val="|"/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6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</m:oMath>
                  </m:oMathPara>
                </a14:m>
                <a:endParaRPr lang="en-GB" sz="1600" dirty="0"/>
              </a:p>
              <a:p>
                <a:endParaRPr lang="en-GB" sz="16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×</m:t>
                      </m:r>
                      <m:rad>
                        <m:radPr>
                          <m:degHide m:val="on"/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19</m:t>
                          </m:r>
                        </m:e>
                      </m:ra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×</m:t>
                      </m:r>
                      <m:rad>
                        <m:radPr>
                          <m:degHide m:val="on"/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14</m:t>
                          </m:r>
                        </m:e>
                      </m:ra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×</m:t>
                      </m:r>
                      <m:func>
                        <m:func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6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119.4°</m:t>
                          </m:r>
                        </m:e>
                      </m:func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=7.10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6656" y="1399879"/>
                <a:ext cx="3924841" cy="2346925"/>
              </a:xfrm>
              <a:prstGeom prst="rect">
                <a:avLst/>
              </a:prstGeom>
              <a:blipFill>
                <a:blip r:embed="rId12"/>
                <a:stretch>
                  <a:fillRect l="-9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TextBox 24"/>
          <p:cNvSpPr txBox="1"/>
          <p:nvPr/>
        </p:nvSpPr>
        <p:spPr>
          <a:xfrm>
            <a:off x="5499844" y="4037758"/>
            <a:ext cx="2952328" cy="116955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400" b="1" dirty="0"/>
              <a:t>Exam Note:</a:t>
            </a:r>
            <a:r>
              <a:rPr lang="en-GB" sz="1400" dirty="0"/>
              <a:t> Typically area questions come up within the last few parts of an exam question, where you have previously calculated an angle that can be used.</a:t>
            </a:r>
          </a:p>
        </p:txBody>
      </p:sp>
      <p:sp>
        <p:nvSpPr>
          <p:cNvPr id="26" name="Rectangle 25"/>
          <p:cNvSpPr/>
          <p:nvPr/>
        </p:nvSpPr>
        <p:spPr>
          <a:xfrm>
            <a:off x="4725168" y="1177314"/>
            <a:ext cx="3927355" cy="402999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531544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2" grpId="0" animBg="1"/>
      <p:bldP spid="2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Perpendicular vectors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cxnSp>
        <p:nvCxnSpPr>
          <p:cNvPr id="5" name="Straight Connector 4"/>
          <p:cNvCxnSpPr/>
          <p:nvPr/>
        </p:nvCxnSpPr>
        <p:spPr>
          <a:xfrm flipH="1" flipV="1">
            <a:off x="1231900" y="863600"/>
            <a:ext cx="4549" cy="117482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6" name="Group 5"/>
          <p:cNvGrpSpPr/>
          <p:nvPr/>
        </p:nvGrpSpPr>
        <p:grpSpPr>
          <a:xfrm rot="16200000">
            <a:off x="1164440" y="970477"/>
            <a:ext cx="144016" cy="288032"/>
            <a:chOff x="4139952" y="1772816"/>
            <a:chExt cx="144016" cy="288032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4139952" y="1916832"/>
              <a:ext cx="144016" cy="14401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4139952" y="1772816"/>
              <a:ext cx="144016" cy="14401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" name="Straight Connector 8"/>
          <p:cNvCxnSpPr/>
          <p:nvPr/>
        </p:nvCxnSpPr>
        <p:spPr>
          <a:xfrm flipV="1">
            <a:off x="1236449" y="2032000"/>
            <a:ext cx="1544851" cy="642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>
            <a:off x="1953775" y="1881704"/>
            <a:ext cx="144016" cy="288032"/>
            <a:chOff x="4139952" y="1772816"/>
            <a:chExt cx="144016" cy="288032"/>
          </a:xfrm>
        </p:grpSpPr>
        <p:cxnSp>
          <p:nvCxnSpPr>
            <p:cNvPr id="11" name="Straight Connector 10"/>
            <p:cNvCxnSpPr/>
            <p:nvPr/>
          </p:nvCxnSpPr>
          <p:spPr>
            <a:xfrm flipV="1">
              <a:off x="4139952" y="1916832"/>
              <a:ext cx="144016" cy="14401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4139952" y="1772816"/>
              <a:ext cx="144016" cy="14401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89737" y="3906167"/>
                <a:ext cx="4058302" cy="646331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Wingdings" panose="05000000000000000000" pitchFamily="2" charset="2"/>
                  </a:rPr>
                  <a:t>!</a:t>
                </a:r>
                <a:r>
                  <a:rPr lang="en-GB" dirty="0">
                    <a:latin typeface="+mj-lt"/>
                  </a:rPr>
                  <a:t> If two vectors are perpendicular then: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737" y="3906167"/>
                <a:ext cx="4058302" cy="646331"/>
              </a:xfrm>
              <a:prstGeom prst="rect">
                <a:avLst/>
              </a:prstGeom>
              <a:blipFill>
                <a:blip r:embed="rId2"/>
                <a:stretch>
                  <a:fillRect l="-1046" t="-45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98809" y="1148128"/>
                <a:ext cx="38323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809" y="1148128"/>
                <a:ext cx="383235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018415" y="1971216"/>
                <a:ext cx="305686" cy="4798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18415" y="1971216"/>
                <a:ext cx="305686" cy="479884"/>
              </a:xfrm>
              <a:prstGeom prst="rect">
                <a:avLst/>
              </a:prstGeom>
              <a:blipFill>
                <a:blip r:embed="rId4"/>
                <a:stretch>
                  <a:fillRect l="-6000" r="-28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Connector 20"/>
          <p:cNvCxnSpPr/>
          <p:nvPr/>
        </p:nvCxnSpPr>
        <p:spPr>
          <a:xfrm flipV="1">
            <a:off x="1535679" y="1727568"/>
            <a:ext cx="0" cy="31085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1236448" y="1729260"/>
            <a:ext cx="299231" cy="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93103" y="2389637"/>
            <a:ext cx="36816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Using the equation from the previous slide…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211342" y="4750242"/>
                <a:ext cx="4175601" cy="988284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Show that </a:t>
                </a:r>
                <a14:m>
                  <m:oMath xmlns:m="http://schemas.openxmlformats.org/officeDocument/2006/math"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GB" sz="1600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1 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1600" dirty="0"/>
                  <a:t> and </a:t>
                </a:r>
                <a14:m>
                  <m:oMath xmlns:m="http://schemas.openxmlformats.org/officeDocument/2006/math"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GB" sz="1600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1600" dirty="0"/>
                  <a:t> are perpendicular.</a:t>
                </a: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1342" y="4750242"/>
                <a:ext cx="4175601" cy="98828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230627" y="5937532"/>
                <a:ext cx="4321787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b="0" i="1" smtClean="0">
                        <a:latin typeface="Cambria Math"/>
                      </a:rPr>
                      <m:t>𝑎</m:t>
                    </m:r>
                    <m:r>
                      <a:rPr lang="en-GB" b="0" i="1" smtClean="0">
                        <a:latin typeface="Cambria Math"/>
                      </a:rPr>
                      <m:t>⋅</m:t>
                    </m:r>
                    <m:r>
                      <a:rPr lang="en-GB" b="0" i="1" smtClean="0">
                        <a:latin typeface="Cambria Math"/>
                      </a:rPr>
                      <m:t>𝑏</m:t>
                    </m:r>
                    <m:r>
                      <a:rPr lang="en-GB" b="0" i="1" smtClean="0">
                        <a:latin typeface="Cambria Math"/>
                      </a:rPr>
                      <m:t>=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2×1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3×0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1×−2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b="0" i="1" dirty="0">
                    <a:latin typeface="Cambria Math" panose="02040503050406030204" pitchFamily="18" charset="0"/>
                  </a:rPr>
                  <a:t> </a:t>
                </a:r>
                <a:br>
                  <a:rPr lang="en-GB" b="0" i="1" dirty="0">
                    <a:latin typeface="Cambria Math" panose="02040503050406030204" pitchFamily="18" charset="0"/>
                  </a:rPr>
                </a:b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∴</m:t>
                    </m:r>
                  </m:oMath>
                </a14:m>
                <a:r>
                  <a:rPr lang="en-GB" b="0" i="0" dirty="0">
                    <a:latin typeface="+mj-lt"/>
                  </a:rPr>
                  <a:t>perpendicular</a:t>
                </a:r>
                <a:endParaRPr lang="en-GB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627" y="5937532"/>
                <a:ext cx="4321787" cy="646331"/>
              </a:xfrm>
              <a:prstGeom prst="rect">
                <a:avLst/>
              </a:prstGeom>
              <a:blipFill>
                <a:blip r:embed="rId6"/>
                <a:stretch>
                  <a:fillRect b="-141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1" name="Rectangle 30"/>
          <p:cNvSpPr/>
          <p:nvPr/>
        </p:nvSpPr>
        <p:spPr>
          <a:xfrm>
            <a:off x="135142" y="5805112"/>
            <a:ext cx="4249300" cy="92902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159089" y="2992724"/>
                <a:ext cx="2304256" cy="9324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90°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=0=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𝒂</m:t>
                              </m:r>
                            </m:e>
                          </m:d>
                          <m:d>
                            <m:dPr>
                              <m:begChr m:val="|"/>
                              <m:endChr m:val="|"/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d>
                        </m:den>
                      </m:f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9089" y="2992724"/>
                <a:ext cx="2304256" cy="93243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ectangle 27"/>
          <p:cNvSpPr/>
          <p:nvPr/>
        </p:nvSpPr>
        <p:spPr>
          <a:xfrm>
            <a:off x="1150058" y="2999064"/>
            <a:ext cx="2296626" cy="88084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4549004" y="797759"/>
                <a:ext cx="4258900" cy="83099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[Textbook] Given that </a:t>
                </a:r>
                <a14:m>
                  <m:oMath xmlns:m="http://schemas.openxmlformats.org/officeDocument/2006/math"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=−2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+5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−4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GB" sz="1600" dirty="0"/>
                  <a:t> and </a:t>
                </a:r>
                <a14:m>
                  <m:oMath xmlns:m="http://schemas.openxmlformats.org/officeDocument/2006/math"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𝒃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=4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−8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+5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GB" sz="1600" dirty="0"/>
                  <a:t>, find a vector which is perpendicular to both </a:t>
                </a:r>
                <a14:m>
                  <m:oMath xmlns:m="http://schemas.openxmlformats.org/officeDocument/2006/math"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GB" sz="1600" dirty="0"/>
                  <a:t> and </a:t>
                </a:r>
                <a14:m>
                  <m:oMath xmlns:m="http://schemas.openxmlformats.org/officeDocument/2006/math"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en-GB" sz="1600" dirty="0"/>
                  <a:t>.</a:t>
                </a: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9004" y="797759"/>
                <a:ext cx="4258900" cy="83099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4594317" y="1714440"/>
                <a:ext cx="4213587" cy="42577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Let this vector be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GB" dirty="0"/>
              </a:p>
              <a:p>
                <a:r>
                  <a:rPr lang="en-GB" dirty="0"/>
                  <a:t>Then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−4</m:t>
                              </m:r>
                            </m:e>
                          </m:mr>
                        </m:m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⋅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</m:mr>
                        </m:m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=−2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+5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−4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GB" dirty="0"/>
              </a:p>
              <a:p>
                <a:r>
                  <a:rPr lang="en-GB" dirty="0"/>
                  <a:t>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−8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mr>
                        </m:m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⋅</m:t>
                    </m:r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  <m:mr>
                            <m:e>
                              <m:r>
                                <a:rPr lang="en-GB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</m:mr>
                        </m:m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=4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−8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+5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GB" dirty="0"/>
              </a:p>
              <a:p>
                <a:r>
                  <a:rPr lang="en-GB" dirty="0"/>
                  <a:t>Let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−2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+5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=4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−8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=−5</m:t>
                      </m:r>
                    </m:oMath>
                  </m:oMathPara>
                </a14:m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GB" dirty="0"/>
              </a:p>
              <a:p>
                <a:r>
                  <a:rPr lang="en-GB" dirty="0"/>
                  <a:t>So possible vector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GB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b="1" i="1" smtClean="0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endParaRPr lang="en-GB" b="1" dirty="0"/>
              </a:p>
              <a:p>
                <a:r>
                  <a:rPr lang="en-GB" dirty="0"/>
                  <a:t>(or scaling,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7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+6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+4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GB" dirty="0"/>
                  <a:t>)</a:t>
                </a: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4317" y="1714440"/>
                <a:ext cx="4213587" cy="4257769"/>
              </a:xfrm>
              <a:prstGeom prst="rect">
                <a:avLst/>
              </a:prstGeom>
              <a:blipFill>
                <a:blip r:embed="rId9"/>
                <a:stretch>
                  <a:fillRect l="-1302" b="-128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7678913" y="3750359"/>
            <a:ext cx="1440160" cy="1015663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200" dirty="0"/>
              <a:t>Because the scaling of the vector doesn’t matter, we can set one of the values arbitrarily.</a:t>
            </a:r>
          </a:p>
        </p:txBody>
      </p:sp>
      <p:sp>
        <p:nvSpPr>
          <p:cNvPr id="32" name="Rectangle 31"/>
          <p:cNvSpPr/>
          <p:nvPr/>
        </p:nvSpPr>
        <p:spPr>
          <a:xfrm>
            <a:off x="4529330" y="1628756"/>
            <a:ext cx="4593851" cy="465536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393674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  <p:bldLst>
      <p:bldP spid="15" grpId="0" animBg="1"/>
      <p:bldP spid="29" grpId="0" animBg="1"/>
      <p:bldP spid="30" grpId="0"/>
      <p:bldP spid="31" grpId="0" animBg="1"/>
      <p:bldP spid="31" grpId="1" animBg="1"/>
      <p:bldP spid="28" grpId="0" animBg="1"/>
      <p:bldP spid="25" grpId="0" animBg="1"/>
      <p:bldP spid="14" grpId="0"/>
      <p:bldP spid="20" grpId="0" animBg="1"/>
      <p:bldP spid="32" grpId="0" animBg="1"/>
      <p:bldP spid="32" grpId="1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Test Your Understanding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326" y="702358"/>
            <a:ext cx="6757417" cy="140779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547664" y="2160584"/>
                <a:ext cx="5400600" cy="8775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⋅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2×3</m:t>
                          </m:r>
                        </m:e>
                      </m: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1×−1</m:t>
                          </m:r>
                        </m:e>
                      </m: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−1×5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=6−1−5=0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7664" y="2160584"/>
                <a:ext cx="5400600" cy="87754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3528" y="3124300"/>
            <a:ext cx="6829425" cy="343852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523601" y="1498480"/>
                <a:ext cx="1368152" cy="6621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𝐴𝐵</m:t>
                          </m:r>
                        </m:e>
                      </m:acc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3601" y="1498480"/>
                <a:ext cx="1368152" cy="662104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7384887" y="2160584"/>
                <a:ext cx="1645579" cy="6621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40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𝑡</m:t>
                      </m:r>
                      <m:d>
                        <m:d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84887" y="2160584"/>
                <a:ext cx="1645579" cy="662104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7236128" y="2822688"/>
                <a:ext cx="2069413" cy="41322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140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𝐷</m:t>
                          </m:r>
                        </m:e>
                      </m:acc>
                      <m:r>
                        <a:rPr lang="en-GB" sz="14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GB" sz="14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</m:oMath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𝐴𝐷</m:t>
                              </m:r>
                            </m:e>
                          </m:acc>
                        </m:e>
                      </m: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14</m:t>
                          </m:r>
                        </m:e>
                      </m:rad>
                    </m:oMath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𝐴</m:t>
                              </m:r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</m:acc>
                        </m:e>
                      </m: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43</m:t>
                          </m:r>
                        </m:e>
                      </m:rad>
                    </m:oMath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𝐴𝐷</m:t>
                          </m:r>
                        </m:e>
                      </m:acc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⋅</m:t>
                      </m:r>
                      <m:acc>
                        <m:accPr>
                          <m:chr m:val="⃗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acc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=−8</m:t>
                      </m:r>
                    </m:oMath>
                  </m:oMathPara>
                </a14:m>
                <a:endParaRPr lang="en-GB" sz="14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14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400" b="0" i="1" smtClean="0">
                                      <a:latin typeface="Cambria Math" panose="02040503050406030204" pitchFamily="18" charset="0"/>
                                    </a:rPr>
                                    <m:t>8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14</m:t>
                                      </m:r>
                                    </m:e>
                                  </m:rad>
                                  <m:rad>
                                    <m:radPr>
                                      <m:degHide m:val="on"/>
                                      <m:ctrlP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GB" sz="1400" b="0" i="1" smtClean="0">
                                          <a:latin typeface="Cambria Math" panose="02040503050406030204" pitchFamily="18" charset="0"/>
                                        </a:rPr>
                                        <m:t>43</m:t>
                                      </m:r>
                                    </m:e>
                                  </m:rad>
                                </m:den>
                              </m:f>
                            </m:e>
                          </m:d>
                        </m:e>
                      </m:func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=109.03°</m:t>
                      </m:r>
                    </m:oMath>
                  </m:oMathPara>
                </a14:m>
                <a:endParaRPr lang="en-GB" sz="1400" dirty="0"/>
              </a:p>
              <a:p>
                <a:endParaRPr lang="en-GB" sz="1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𝑂𝐶</m:t>
                          </m:r>
                        </m:e>
                      </m:acc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𝑂𝐵</m:t>
                          </m:r>
                        </m:e>
                      </m:acc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𝐴𝐷</m:t>
                          </m:r>
                        </m:e>
                      </m:acc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−3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9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r>
                  <a:rPr lang="en-GB" sz="1400" b="0" dirty="0"/>
                  <a:t/>
                </a:r>
                <a:br>
                  <a:rPr lang="en-GB" sz="1400" b="0" dirty="0"/>
                </a:br>
                <a:endParaRPr lang="en-GB" sz="1400" b="0" dirty="0"/>
              </a:p>
              <a:p>
                <a:endParaRPr lang="en-GB" sz="1400" dirty="0"/>
              </a:p>
              <a:p>
                <a:pPr/>
                <a:r>
                  <a:rPr lang="en-GB" sz="1400" dirty="0"/>
                  <a:t>Area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=2×</m:t>
                    </m:r>
                    <m:f>
                      <m:fPr>
                        <m:ctrlPr>
                          <a:rPr lang="en-GB" sz="1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14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1400" i="1">
                        <a:latin typeface="Cambria Math" panose="02040503050406030204" pitchFamily="18" charset="0"/>
                      </a:rPr>
                      <m:t>×</m:t>
                    </m:r>
                    <m:rad>
                      <m:radPr>
                        <m:degHide m:val="on"/>
                        <m:ctrlPr>
                          <a:rPr lang="en-GB" sz="1400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1400" i="1">
                            <a:latin typeface="Cambria Math" panose="02040503050406030204" pitchFamily="18" charset="0"/>
                          </a:rPr>
                          <m:t>14</m:t>
                        </m:r>
                      </m:e>
                    </m:rad>
                    <m:r>
                      <a:rPr lang="en-GB" sz="1400" i="1"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sz="1400" i="1" dirty="0">
                    <a:latin typeface="Cambria Math" panose="02040503050406030204" pitchFamily="18" charset="0"/>
                  </a:rPr>
                  <a:t/>
                </a:r>
                <a:br>
                  <a:rPr lang="en-GB" sz="1400" i="1" dirty="0">
                    <a:latin typeface="Cambria Math" panose="02040503050406030204" pitchFamily="18" charset="0"/>
                  </a:rPr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400" i="1">
                              <a:latin typeface="Cambria Math" panose="02040503050406030204" pitchFamily="18" charset="0"/>
                            </a:rPr>
                            <m:t>43</m:t>
                          </m:r>
                        </m:e>
                      </m:rad>
                      <m:r>
                        <a:rPr lang="en-GB" sz="1400" i="1">
                          <a:latin typeface="Cambria Math" panose="02040503050406030204" pitchFamily="18" charset="0"/>
                        </a:rPr>
                        <m:t>×</m:t>
                      </m:r>
                      <m:func>
                        <m:func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400">
                              <a:latin typeface="Cambria Math" panose="02040503050406030204" pitchFamily="18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109.03</m:t>
                              </m:r>
                            </m:e>
                          </m:d>
                        </m:e>
                      </m:func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=23.2</m:t>
                      </m:r>
                    </m:oMath>
                  </m:oMathPara>
                </a14:m>
                <a:r>
                  <a:rPr lang="en-GB" sz="1400" b="0" dirty="0"/>
                  <a:t/>
                </a:r>
                <a:br>
                  <a:rPr lang="en-GB" sz="1400" b="0" dirty="0"/>
                </a:br>
                <a:endParaRPr lang="en-GB" sz="1400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6128" y="2822688"/>
                <a:ext cx="2069413" cy="4132285"/>
              </a:xfrm>
              <a:prstGeom prst="rect">
                <a:avLst/>
              </a:prstGeom>
              <a:blipFill rotWithShape="0">
                <a:blip r:embed="rId7"/>
                <a:stretch>
                  <a:fillRect l="-8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Arrow Connector 11"/>
          <p:cNvCxnSpPr>
            <a:endCxn id="8" idx="1"/>
          </p:cNvCxnSpPr>
          <p:nvPr/>
        </p:nvCxnSpPr>
        <p:spPr>
          <a:xfrm flipV="1">
            <a:off x="6073477" y="1829532"/>
            <a:ext cx="1450124" cy="280579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endCxn id="10" idx="1"/>
          </p:cNvCxnSpPr>
          <p:nvPr/>
        </p:nvCxnSpPr>
        <p:spPr>
          <a:xfrm flipV="1">
            <a:off x="6116267" y="2491636"/>
            <a:ext cx="1268620" cy="246024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V="1">
            <a:off x="6102645" y="3289313"/>
            <a:ext cx="1187222" cy="20440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V="1">
            <a:off x="6847609" y="6244936"/>
            <a:ext cx="446809" cy="9351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>
          <a:xfrm>
            <a:off x="7547343" y="1461920"/>
            <a:ext cx="1483123" cy="69866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  <p:sp>
        <p:nvSpPr>
          <p:cNvPr id="27" name="Rectangle 26"/>
          <p:cNvSpPr/>
          <p:nvPr/>
        </p:nvSpPr>
        <p:spPr>
          <a:xfrm>
            <a:off x="7484033" y="2197144"/>
            <a:ext cx="1483123" cy="64996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  <p:sp>
        <p:nvSpPr>
          <p:cNvPr id="28" name="Rectangle 27"/>
          <p:cNvSpPr/>
          <p:nvPr/>
        </p:nvSpPr>
        <p:spPr>
          <a:xfrm>
            <a:off x="2383911" y="2158001"/>
            <a:ext cx="3771538" cy="81475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  <p:sp>
        <p:nvSpPr>
          <p:cNvPr id="29" name="Rectangle 28"/>
          <p:cNvSpPr/>
          <p:nvPr/>
        </p:nvSpPr>
        <p:spPr>
          <a:xfrm>
            <a:off x="7315200" y="2914249"/>
            <a:ext cx="1828800" cy="203182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  <p:sp>
        <p:nvSpPr>
          <p:cNvPr id="30" name="Rectangle 29"/>
          <p:cNvSpPr/>
          <p:nvPr/>
        </p:nvSpPr>
        <p:spPr>
          <a:xfrm>
            <a:off x="7352928" y="5013212"/>
            <a:ext cx="1780681" cy="95117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 flipV="1">
            <a:off x="6514171" y="5455227"/>
            <a:ext cx="790638" cy="70030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3" name="Rectangle 32"/>
          <p:cNvSpPr/>
          <p:nvPr/>
        </p:nvSpPr>
        <p:spPr>
          <a:xfrm>
            <a:off x="7342538" y="6047508"/>
            <a:ext cx="1770290" cy="81049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598127" y="5859454"/>
            <a:ext cx="31663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/>
              <a:t>(Hint: a parallelogram consists of two non-right angled triangles)</a:t>
            </a:r>
          </a:p>
        </p:txBody>
      </p:sp>
      <p:cxnSp>
        <p:nvCxnSpPr>
          <p:cNvPr id="35" name="Straight Arrow Connector 34"/>
          <p:cNvCxnSpPr/>
          <p:nvPr/>
        </p:nvCxnSpPr>
        <p:spPr>
          <a:xfrm flipH="1">
            <a:off x="3251201" y="6083300"/>
            <a:ext cx="393699" cy="21590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213C75E7-8C8F-49DA-8558-524A6BB99F28}"/>
              </a:ext>
            </a:extLst>
          </p:cNvPr>
          <p:cNvSpPr txBox="1"/>
          <p:nvPr/>
        </p:nvSpPr>
        <p:spPr>
          <a:xfrm>
            <a:off x="394133" y="2219210"/>
            <a:ext cx="1800200" cy="6463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200" dirty="0"/>
              <a:t>Note: It’s the directions of the two lines which are perpendicular.</a:t>
            </a:r>
          </a:p>
        </p:txBody>
      </p:sp>
    </p:spTree>
    <p:extLst>
      <p:ext uri="{BB962C8B-B14F-4D97-AF65-F5344CB8AC3E}">
        <p14:creationId xmlns:p14="http://schemas.microsoft.com/office/powerpoint/2010/main" val="1072630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  <p:bldP spid="30" grpId="0" animBg="1"/>
      <p:bldP spid="3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9C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Core Pure Year 1</a:t>
            </a:r>
          </a:p>
          <a:p>
            <a:r>
              <a:rPr lang="en-GB" sz="2400" dirty="0"/>
              <a:t>Pages 183-184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89704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Angles between straight lines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cxnSp>
        <p:nvCxnSpPr>
          <p:cNvPr id="5" name="Straight Connector 4"/>
          <p:cNvCxnSpPr/>
          <p:nvPr/>
        </p:nvCxnSpPr>
        <p:spPr>
          <a:xfrm flipV="1">
            <a:off x="755576" y="1049532"/>
            <a:ext cx="4015511" cy="166567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6" name="Group 5"/>
          <p:cNvGrpSpPr/>
          <p:nvPr/>
        </p:nvGrpSpPr>
        <p:grpSpPr>
          <a:xfrm rot="19928487">
            <a:off x="3742513" y="1322732"/>
            <a:ext cx="144016" cy="288032"/>
            <a:chOff x="4139952" y="1772816"/>
            <a:chExt cx="144016" cy="288032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4139952" y="1916832"/>
              <a:ext cx="144016" cy="14401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4139952" y="1772816"/>
              <a:ext cx="144016" cy="14401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9" name="Straight Connector 8"/>
          <p:cNvCxnSpPr/>
          <p:nvPr/>
        </p:nvCxnSpPr>
        <p:spPr>
          <a:xfrm>
            <a:off x="728677" y="1464142"/>
            <a:ext cx="4635411" cy="10199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758927">
            <a:off x="4788902" y="2249601"/>
            <a:ext cx="144016" cy="288032"/>
            <a:chOff x="4139952" y="1772816"/>
            <a:chExt cx="144016" cy="288032"/>
          </a:xfrm>
        </p:grpSpPr>
        <p:cxnSp>
          <p:nvCxnSpPr>
            <p:cNvPr id="11" name="Straight Connector 10"/>
            <p:cNvCxnSpPr/>
            <p:nvPr/>
          </p:nvCxnSpPr>
          <p:spPr>
            <a:xfrm flipV="1">
              <a:off x="4139952" y="1916832"/>
              <a:ext cx="144016" cy="14401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>
              <a:off x="4139952" y="1772816"/>
              <a:ext cx="144016" cy="144016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3" name="Freeform 12"/>
          <p:cNvSpPr/>
          <p:nvPr/>
        </p:nvSpPr>
        <p:spPr>
          <a:xfrm>
            <a:off x="3262288" y="1669204"/>
            <a:ext cx="67020" cy="385762"/>
          </a:xfrm>
          <a:custGeom>
            <a:avLst/>
            <a:gdLst>
              <a:gd name="connsiteX0" fmla="*/ 0 w 67020"/>
              <a:gd name="connsiteY0" fmla="*/ 0 h 385762"/>
              <a:gd name="connsiteX1" fmla="*/ 47625 w 67020"/>
              <a:gd name="connsiteY1" fmla="*/ 71437 h 385762"/>
              <a:gd name="connsiteX2" fmla="*/ 66675 w 67020"/>
              <a:gd name="connsiteY2" fmla="*/ 228600 h 385762"/>
              <a:gd name="connsiteX3" fmla="*/ 33337 w 67020"/>
              <a:gd name="connsiteY3" fmla="*/ 385762 h 385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7020" h="385762">
                <a:moveTo>
                  <a:pt x="0" y="0"/>
                </a:moveTo>
                <a:cubicBezTo>
                  <a:pt x="18256" y="16668"/>
                  <a:pt x="36513" y="33337"/>
                  <a:pt x="47625" y="71437"/>
                </a:cubicBezTo>
                <a:cubicBezTo>
                  <a:pt x="58737" y="109537"/>
                  <a:pt x="69056" y="176213"/>
                  <a:pt x="66675" y="228600"/>
                </a:cubicBezTo>
                <a:cubicBezTo>
                  <a:pt x="64294" y="280987"/>
                  <a:pt x="48815" y="333374"/>
                  <a:pt x="33337" y="385762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367623" y="1593301"/>
                <a:ext cx="38323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7623" y="1593301"/>
                <a:ext cx="383235" cy="461665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499520" y="941420"/>
                <a:ext cx="38323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  <m:sub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9520" y="941420"/>
                <a:ext cx="383235" cy="461665"/>
              </a:xfrm>
              <a:prstGeom prst="rect">
                <a:avLst/>
              </a:prstGeom>
              <a:blipFill rotWithShape="0">
                <a:blip r:embed="rId3"/>
                <a:stretch>
                  <a:fillRect l="-4762" r="-30159" b="-26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759987" y="2849587"/>
                <a:ext cx="38323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9987" y="2849587"/>
                <a:ext cx="383235" cy="461665"/>
              </a:xfrm>
              <a:prstGeom prst="rect">
                <a:avLst/>
              </a:prstGeom>
              <a:blipFill rotWithShape="0">
                <a:blip r:embed="rId4"/>
                <a:stretch>
                  <a:fillRect r="-28571" b="-26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Straight Connector 19"/>
          <p:cNvCxnSpPr/>
          <p:nvPr/>
        </p:nvCxnSpPr>
        <p:spPr>
          <a:xfrm flipV="1">
            <a:off x="1138807" y="2230105"/>
            <a:ext cx="768897" cy="1580074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947189" y="3803846"/>
                <a:ext cx="38323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7189" y="3803846"/>
                <a:ext cx="383235" cy="461665"/>
              </a:xfrm>
              <a:prstGeom prst="rect">
                <a:avLst/>
              </a:prstGeom>
              <a:blipFill rotWithShape="0">
                <a:blip r:embed="rId5"/>
                <a:stretch>
                  <a:fillRect l="-3175" r="-63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Connector 24"/>
          <p:cNvCxnSpPr>
            <a:stCxn id="24" idx="0"/>
          </p:cNvCxnSpPr>
          <p:nvPr/>
        </p:nvCxnSpPr>
        <p:spPr>
          <a:xfrm flipV="1">
            <a:off x="1138807" y="2223772"/>
            <a:ext cx="3028224" cy="1580074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1119139" y="2721536"/>
                <a:ext cx="38323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𝒂</m:t>
                          </m:r>
                        </m:e>
                        <m:sub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139" y="2721536"/>
                <a:ext cx="383235" cy="461665"/>
              </a:xfrm>
              <a:prstGeom prst="rect">
                <a:avLst/>
              </a:prstGeom>
              <a:blipFill rotWithShape="0">
                <a:blip r:embed="rId6"/>
                <a:stretch>
                  <a:fillRect r="-30645" b="-26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4683892" y="1783872"/>
                <a:ext cx="38323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𝒅</m:t>
                          </m:r>
                        </m:e>
                        <m:sub>
                          <m:r>
                            <a:rPr lang="en-GB" sz="2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endParaRPr lang="en-GB" sz="2400" b="1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3892" y="1783872"/>
                <a:ext cx="383235" cy="461665"/>
              </a:xfrm>
              <a:prstGeom prst="rect">
                <a:avLst/>
              </a:prstGeom>
              <a:blipFill rotWithShape="0">
                <a:blip r:embed="rId7"/>
                <a:stretch>
                  <a:fillRect l="-4762" r="-30159" b="-2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TextBox 29"/>
          <p:cNvSpPr txBox="1"/>
          <p:nvPr/>
        </p:nvSpPr>
        <p:spPr>
          <a:xfrm>
            <a:off x="5891906" y="781665"/>
            <a:ext cx="2952329" cy="120032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>
                <a:latin typeface="Wingdings" panose="05000000000000000000" pitchFamily="2" charset="2"/>
              </a:rPr>
              <a:t>!</a:t>
            </a:r>
            <a:r>
              <a:rPr lang="en-GB" dirty="0"/>
              <a:t> To find angle between two lines:</a:t>
            </a:r>
          </a:p>
          <a:p>
            <a:r>
              <a:rPr lang="en-GB" b="1" dirty="0"/>
              <a:t>Find the angle between their </a:t>
            </a:r>
            <a:r>
              <a:rPr lang="en-GB" b="1" u="sng" dirty="0"/>
              <a:t>direction</a:t>
            </a:r>
            <a:r>
              <a:rPr lang="en-GB" b="1" dirty="0"/>
              <a:t> vectors.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836020" y="2256101"/>
            <a:ext cx="315942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i.e. we only care about the directional part of the line, not how we got to the line.</a:t>
            </a:r>
          </a:p>
        </p:txBody>
      </p:sp>
      <p:sp>
        <p:nvSpPr>
          <p:cNvPr id="32" name="Rectangle 31"/>
          <p:cNvSpPr/>
          <p:nvPr/>
        </p:nvSpPr>
        <p:spPr>
          <a:xfrm>
            <a:off x="5867842" y="1404055"/>
            <a:ext cx="2957466" cy="60106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0965" y="4321729"/>
            <a:ext cx="6756550" cy="232984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4098001" y="4800118"/>
                <a:ext cx="946853" cy="5795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2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200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8001" y="4800118"/>
                <a:ext cx="946853" cy="579518"/>
              </a:xfrm>
              <a:prstGeom prst="rect">
                <a:avLst/>
              </a:prstGeom>
              <a:blipFill rotWithShape="0">
                <a:blip r:embed="rId10"/>
                <a:stretch>
                  <a:fillRect b="-21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4233894" y="5348818"/>
                <a:ext cx="1584176" cy="5795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1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2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200" b="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2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200" b="0" i="0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𝑡</m:t>
                      </m:r>
                      <m:d>
                        <m:dPr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2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200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3894" y="5348818"/>
                <a:ext cx="1584176" cy="579518"/>
              </a:xfrm>
              <a:prstGeom prst="rect">
                <a:avLst/>
              </a:prstGeom>
              <a:blipFill rotWithShape="0">
                <a:blip r:embed="rId11"/>
                <a:stretch>
                  <a:fillRect b="-210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7204173" y="5287762"/>
                <a:ext cx="1938683" cy="15702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1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2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200" i="1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  </m:t>
                      </m:r>
                      <m:sSub>
                        <m:sSubPr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1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2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2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2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12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⋅</m:t>
                      </m:r>
                      <m:sSub>
                        <m:sSubPr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e>
                        <m:sub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=3   </m:t>
                      </m:r>
                    </m:oMath>
                  </m:oMathPara>
                </a14:m>
                <a:endParaRPr lang="en-GB" sz="12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e>
                      </m:d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=3  </m:t>
                      </m:r>
                    </m:oMath>
                  </m:oMathPara>
                </a14:m>
                <a:endParaRPr lang="en-GB" sz="1200" b="0" i="1" dirty="0">
                  <a:latin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  <m:t>𝑑</m:t>
                              </m:r>
                            </m:e>
                            <m:sub>
                              <m: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en-GB" sz="12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sz="1200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sz="1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2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>
                                    <a:rPr lang="en-GB" sz="1200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  <m:rad>
                                    <m:radPr>
                                      <m:degHide m:val="on"/>
                                      <m:ctrlPr>
                                        <a:rPr lang="en-GB" sz="1200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GB" sz="1200" b="0" i="1" smtClean="0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e>
                                  </m:rad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=45°</m:t>
                      </m:r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4173" y="5287762"/>
                <a:ext cx="1938683" cy="1570238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8" name="Straight Arrow Connector 37"/>
          <p:cNvCxnSpPr/>
          <p:nvPr/>
        </p:nvCxnSpPr>
        <p:spPr>
          <a:xfrm flipV="1">
            <a:off x="3499520" y="5089877"/>
            <a:ext cx="734374" cy="39677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V="1">
            <a:off x="3537813" y="5641509"/>
            <a:ext cx="696081" cy="9974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V="1">
            <a:off x="3862023" y="6238874"/>
            <a:ext cx="3342150" cy="25721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3" name="Rectangle 42"/>
          <p:cNvSpPr/>
          <p:nvPr/>
        </p:nvSpPr>
        <p:spPr>
          <a:xfrm>
            <a:off x="4391515" y="4676358"/>
            <a:ext cx="571192" cy="70327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  <p:sp>
        <p:nvSpPr>
          <p:cNvPr id="44" name="Rectangle 43"/>
          <p:cNvSpPr/>
          <p:nvPr/>
        </p:nvSpPr>
        <p:spPr>
          <a:xfrm>
            <a:off x="4334906" y="5359448"/>
            <a:ext cx="1483164" cy="56888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  <p:sp>
        <p:nvSpPr>
          <p:cNvPr id="45" name="Rectangle 44"/>
          <p:cNvSpPr/>
          <p:nvPr/>
        </p:nvSpPr>
        <p:spPr>
          <a:xfrm>
            <a:off x="7272053" y="5202206"/>
            <a:ext cx="1723389" cy="165579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767720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</p:childTnLst>
        </p:cTn>
      </p:par>
    </p:tnLst>
    <p:bldLst>
      <p:bldP spid="31" grpId="0"/>
      <p:bldP spid="32" grpId="0" animBg="1"/>
      <p:bldP spid="43" grpId="0" animBg="1"/>
      <p:bldP spid="44" grpId="0" animBg="1"/>
      <p:bldP spid="4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 flipV="1">
            <a:off x="3822947" y="2298371"/>
            <a:ext cx="430500" cy="1335951"/>
          </a:xfrm>
          <a:prstGeom prst="line">
            <a:avLst/>
          </a:prstGeom>
          <a:ln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3841997" y="2976551"/>
            <a:ext cx="198090" cy="648245"/>
          </a:xfrm>
          <a:prstGeom prst="straightConnector1">
            <a:avLst/>
          </a:prstGeom>
          <a:ln>
            <a:prstDash val="solid"/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Vector Equations of Planes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Parallelogram 4"/>
          <p:cNvSpPr/>
          <p:nvPr/>
        </p:nvSpPr>
        <p:spPr>
          <a:xfrm rot="20925063">
            <a:off x="3187761" y="1741377"/>
            <a:ext cx="2952328" cy="864096"/>
          </a:xfrm>
          <a:prstGeom prst="parallelogram">
            <a:avLst>
              <a:gd name="adj" fmla="val 114287"/>
            </a:avLst>
          </a:prstGeom>
          <a:solidFill>
            <a:schemeClr val="accent1">
              <a:alpha val="4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432422" y="1704032"/>
                <a:ext cx="531465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Π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32422" y="1704032"/>
                <a:ext cx="531465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505472" y="1234832"/>
                <a:ext cx="2448272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1400" b="1" i="1" smtClean="0"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en-GB" sz="1400" dirty="0"/>
                  <a:t> (the </a:t>
                </a:r>
                <a14:m>
                  <m:oMath xmlns:m="http://schemas.openxmlformats.org/officeDocument/2006/math">
                    <m:r>
                      <a:rPr lang="en-GB" sz="1400" b="1" i="1" smtClean="0"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en-GB" sz="1400" dirty="0"/>
                  <a:t> stands for “normal”) always indicates a vector perpendicular to the plane.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5472" y="1234832"/>
                <a:ext cx="2448272" cy="738664"/>
              </a:xfrm>
              <a:prstGeom prst="rect">
                <a:avLst/>
              </a:prstGeom>
              <a:blipFill>
                <a:blip r:embed="rId3"/>
                <a:stretch>
                  <a:fillRect l="-746" t="-1653" b="-74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586901" y="2845506"/>
                <a:ext cx="43720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86901" y="2845506"/>
                <a:ext cx="437202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" name="Straight Arrow Connector 15"/>
          <p:cNvCxnSpPr/>
          <p:nvPr/>
        </p:nvCxnSpPr>
        <p:spPr>
          <a:xfrm flipH="1" flipV="1">
            <a:off x="4723982" y="1159181"/>
            <a:ext cx="209550" cy="9620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536210" y="3545328"/>
                <a:ext cx="43720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36210" y="3545328"/>
                <a:ext cx="437202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4732076" y="1232572"/>
                <a:ext cx="43720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𝒏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32076" y="1232572"/>
                <a:ext cx="437202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3" name="Straight Arrow Connector 22"/>
          <p:cNvCxnSpPr/>
          <p:nvPr/>
        </p:nvCxnSpPr>
        <p:spPr>
          <a:xfrm flipV="1">
            <a:off x="3857207" y="2869871"/>
            <a:ext cx="525780" cy="74676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V="1">
            <a:off x="3841967" y="2107871"/>
            <a:ext cx="1089660" cy="1508761"/>
          </a:xfrm>
          <a:prstGeom prst="line">
            <a:avLst/>
          </a:prstGeom>
          <a:ln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4352711" y="2696884"/>
                <a:ext cx="43720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2711" y="2696884"/>
                <a:ext cx="437202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4" name="Straight Connector 33"/>
          <p:cNvCxnSpPr/>
          <p:nvPr/>
        </p:nvCxnSpPr>
        <p:spPr>
          <a:xfrm flipH="1">
            <a:off x="4244875" y="2118349"/>
            <a:ext cx="690562" cy="200025"/>
          </a:xfrm>
          <a:prstGeom prst="line">
            <a:avLst/>
          </a:prstGeom>
          <a:ln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 flipH="1" flipV="1">
            <a:off x="4697312" y="1970712"/>
            <a:ext cx="44289" cy="19795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flipH="1">
            <a:off x="4697312" y="1923086"/>
            <a:ext cx="190500" cy="476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4" name="Rectangle 43"/>
          <p:cNvSpPr/>
          <p:nvPr/>
        </p:nvSpPr>
        <p:spPr>
          <a:xfrm>
            <a:off x="8015111" y="1061156"/>
            <a:ext cx="869245" cy="44457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Rectangle 44"/>
              <p:cNvSpPr/>
              <p:nvPr/>
            </p:nvSpPr>
            <p:spPr>
              <a:xfrm>
                <a:off x="253942" y="789849"/>
                <a:ext cx="2601812" cy="7386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1400" dirty="0"/>
                  <a:t>We use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400">
                        <a:latin typeface="Cambria Math" panose="02040503050406030204" pitchFamily="18" charset="0"/>
                      </a:rPr>
                      <m:t>Π</m:t>
                    </m:r>
                  </m:oMath>
                </a14:m>
                <a:r>
                  <a:rPr lang="en-GB" sz="1400" dirty="0"/>
                  <a:t> to represent a plane (“capital pi”) in the same way we use </a:t>
                </a:r>
                <a14:m>
                  <m:oMath xmlns:m="http://schemas.openxmlformats.org/officeDocument/2006/math">
                    <m:r>
                      <a:rPr lang="en-GB" sz="1400" i="1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GB" sz="1400" dirty="0"/>
                  <a:t> to represent a straight line.</a:t>
                </a:r>
              </a:p>
            </p:txBody>
          </p:sp>
        </mc:Choice>
        <mc:Fallback xmlns="">
          <p:sp>
            <p:nvSpPr>
              <p:cNvPr id="45" name="Rectangle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942" y="789849"/>
                <a:ext cx="2601812" cy="738664"/>
              </a:xfrm>
              <a:prstGeom prst="rect">
                <a:avLst/>
              </a:prstGeom>
              <a:blipFill>
                <a:blip r:embed="rId8"/>
                <a:stretch>
                  <a:fillRect l="-704" t="-1653" r="-469" b="-74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7" name="Straight Arrow Connector 46"/>
          <p:cNvCxnSpPr/>
          <p:nvPr/>
        </p:nvCxnSpPr>
        <p:spPr>
          <a:xfrm>
            <a:off x="2771800" y="1052736"/>
            <a:ext cx="705178" cy="6405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8" name="Rectangle 47"/>
              <p:cNvSpPr/>
              <p:nvPr/>
            </p:nvSpPr>
            <p:spPr>
              <a:xfrm>
                <a:off x="6295275" y="2696884"/>
                <a:ext cx="2411312" cy="73866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1400" dirty="0"/>
                  <a:t>We reuse the letter </a:t>
                </a:r>
                <a14:m>
                  <m:oMath xmlns:m="http://schemas.openxmlformats.org/officeDocument/2006/math">
                    <m:r>
                      <a:rPr lang="en-GB" sz="1400" b="1" i="1">
                        <a:latin typeface="Cambria Math" panose="02040503050406030204" pitchFamily="18" charset="0"/>
                      </a:rPr>
                      <m:t>𝒓</m:t>
                    </m:r>
                  </m:oMath>
                </a14:m>
                <a:r>
                  <a:rPr lang="en-GB" sz="1400" dirty="0"/>
                  <a:t> to mean “the position vector of some point on the plane”.</a:t>
                </a:r>
              </a:p>
            </p:txBody>
          </p:sp>
        </mc:Choice>
        <mc:Fallback xmlns="">
          <p:sp>
            <p:nvSpPr>
              <p:cNvPr id="48" name="Rectangle 4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5275" y="2696884"/>
                <a:ext cx="2411312" cy="738664"/>
              </a:xfrm>
              <a:prstGeom prst="rect">
                <a:avLst/>
              </a:prstGeom>
              <a:blipFill>
                <a:blip r:embed="rId9"/>
                <a:stretch>
                  <a:fillRect l="-759" t="-820" r="-506" b="-73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9" name="Straight Arrow Connector 48"/>
          <p:cNvCxnSpPr>
            <a:stCxn id="48" idx="1"/>
          </p:cNvCxnSpPr>
          <p:nvPr/>
        </p:nvCxnSpPr>
        <p:spPr>
          <a:xfrm flipH="1" flipV="1">
            <a:off x="4899378" y="2923822"/>
            <a:ext cx="1395897" cy="1423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/>
          <p:cNvCxnSpPr/>
          <p:nvPr/>
        </p:nvCxnSpPr>
        <p:spPr>
          <a:xfrm flipH="1" flipV="1">
            <a:off x="5597326" y="1221190"/>
            <a:ext cx="867693" cy="180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TextBox 53"/>
              <p:cNvSpPr txBox="1"/>
              <p:nvPr/>
            </p:nvSpPr>
            <p:spPr>
              <a:xfrm>
                <a:off x="634137" y="3919027"/>
                <a:ext cx="7776864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It’s important to realise here that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GB" dirty="0"/>
                  <a:t> are </a:t>
                </a:r>
                <a:r>
                  <a:rPr lang="en-GB" b="1" dirty="0"/>
                  <a:t>fixed</a:t>
                </a:r>
                <a:r>
                  <a:rPr lang="en-GB" dirty="0"/>
                  <a:t> for a given plane (i.e. are constant vectors), whereas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𝒓</m:t>
                    </m:r>
                  </m:oMath>
                </a14:m>
                <a:r>
                  <a:rPr lang="en-GB" dirty="0"/>
                  <a:t> can </a:t>
                </a:r>
                <a:r>
                  <a:rPr lang="en-GB" b="1" dirty="0"/>
                  <a:t>vary </a:t>
                </a:r>
                <a:r>
                  <a:rPr lang="en-GB" dirty="0"/>
                  <a:t>as it represents all the possible points on the plane</a:t>
                </a:r>
                <a:r>
                  <a:rPr lang="en-GB" b="1" dirty="0"/>
                  <a:t>.</a:t>
                </a:r>
              </a:p>
            </p:txBody>
          </p:sp>
        </mc:Choice>
        <mc:Fallback xmlns="">
          <p:sp>
            <p:nvSpPr>
              <p:cNvPr id="54" name="TextBox 5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137" y="3919027"/>
                <a:ext cx="7776864" cy="923330"/>
              </a:xfrm>
              <a:prstGeom prst="rect">
                <a:avLst/>
              </a:prstGeom>
              <a:blipFill>
                <a:blip r:embed="rId10"/>
                <a:stretch>
                  <a:fillRect l="-627" t="-3974" b="-993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/>
              <p:cNvSpPr txBox="1"/>
              <p:nvPr/>
            </p:nvSpPr>
            <p:spPr>
              <a:xfrm>
                <a:off x="700695" y="4982888"/>
                <a:ext cx="8273971" cy="36933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How could we use the dot product to find some relationship between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en-GB" dirty="0"/>
                  <a:t>?</a:t>
                </a:r>
              </a:p>
            </p:txBody>
          </p:sp>
        </mc:Choice>
        <mc:Fallback xmlns="">
          <p:sp>
            <p:nvSpPr>
              <p:cNvPr id="55" name="TextBox 5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0695" y="4982888"/>
                <a:ext cx="8273971" cy="369332"/>
              </a:xfrm>
              <a:prstGeom prst="rect">
                <a:avLst/>
              </a:prstGeom>
              <a:blipFill rotWithShape="0">
                <a:blip r:embed="rId11"/>
                <a:stretch>
                  <a:fillRect b="-352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743082" y="5393054"/>
                <a:ext cx="4896544" cy="14773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GB" b="1" dirty="0"/>
                  <a:t> </a:t>
                </a:r>
                <a:r>
                  <a:rPr lang="en-GB" dirty="0"/>
                  <a:t>is perpendicular to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en-GB" dirty="0"/>
                  <a:t>, thus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𝒓</m:t>
                        </m:r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𝒂</m:t>
                        </m:r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𝟎</m:t>
                      </m:r>
                    </m:oMath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𝒏</m:t>
                      </m:r>
                    </m:oMath>
                  </m:oMathPara>
                </a14:m>
                <a:endParaRPr lang="en-GB" b="1" dirty="0"/>
              </a:p>
              <a:p>
                <a:r>
                  <a:rPr lang="en-GB" dirty="0"/>
                  <a:t>But since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en-GB" b="1" dirty="0"/>
                  <a:t> </a:t>
                </a:r>
                <a:r>
                  <a:rPr lang="en-GB" dirty="0"/>
                  <a:t>is a constant (as per discussion above), replace with constant scalar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GB" b="0" i="0" smtClean="0">
                        <a:latin typeface="Cambria Math" panose="02040503050406030204" pitchFamily="18" charset="0"/>
                      </a:rPr>
                      <m:t>:</m:t>
                    </m:r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3082" y="5393054"/>
                <a:ext cx="4896544" cy="1477328"/>
              </a:xfrm>
              <a:prstGeom prst="rect">
                <a:avLst/>
              </a:prstGeom>
              <a:blipFill>
                <a:blip r:embed="rId12"/>
                <a:stretch>
                  <a:fillRect l="-1121" t="-2479" b="-578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5762269" y="5419906"/>
                <a:ext cx="3212398" cy="1323439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600" dirty="0">
                    <a:latin typeface="Wingdings" panose="05000000000000000000" pitchFamily="2" charset="2"/>
                  </a:rPr>
                  <a:t>!</a:t>
                </a:r>
                <a:r>
                  <a:rPr lang="en-GB" sz="1600" dirty="0"/>
                  <a:t> Equation of plane: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𝑝</m:t>
                      </m:r>
                    </m:oMath>
                  </m:oMathPara>
                </a14:m>
                <a:endParaRPr lang="en-GB" sz="1600" dirty="0"/>
              </a:p>
              <a:p>
                <a:r>
                  <a:rPr lang="en-GB" sz="1600" dirty="0"/>
                  <a:t>where </a:t>
                </a:r>
                <a14:m>
                  <m:oMath xmlns:m="http://schemas.openxmlformats.org/officeDocument/2006/math"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𝒓</m:t>
                    </m:r>
                  </m:oMath>
                </a14:m>
                <a:r>
                  <a:rPr lang="en-GB" sz="1600" dirty="0"/>
                  <a:t> is position vector of some point on the plane, </a:t>
                </a:r>
                <a14:m>
                  <m:oMath xmlns:m="http://schemas.openxmlformats.org/officeDocument/2006/math"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en-GB" sz="1600" dirty="0"/>
                  <a:t> is normal to plane,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𝑝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en-GB" sz="1600" dirty="0"/>
                  <a:t> is a scalar constant.</a:t>
                </a:r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2269" y="5419906"/>
                <a:ext cx="3212398" cy="1323439"/>
              </a:xfrm>
              <a:prstGeom prst="rect">
                <a:avLst/>
              </a:prstGeom>
              <a:blipFill>
                <a:blip r:embed="rId13"/>
                <a:stretch>
                  <a:fillRect l="-565" t="-905" b="-407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Rectangle 57"/>
          <p:cNvSpPr/>
          <p:nvPr/>
        </p:nvSpPr>
        <p:spPr>
          <a:xfrm>
            <a:off x="668207" y="5352220"/>
            <a:ext cx="8306459" cy="143727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ectangle 58"/>
              <p:cNvSpPr/>
              <p:nvPr/>
            </p:nvSpPr>
            <p:spPr>
              <a:xfrm>
                <a:off x="222552" y="2056182"/>
                <a:ext cx="2411312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1400" dirty="0"/>
                  <a:t>Just as </a:t>
                </a:r>
                <a14:m>
                  <m:oMath xmlns:m="http://schemas.openxmlformats.org/officeDocument/2006/math">
                    <m:r>
                      <a:rPr lang="en-GB" sz="1400" b="1" i="1" smtClean="0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GB" sz="1400" dirty="0"/>
                  <a:t> was used as the position vector of a </a:t>
                </a:r>
                <a:r>
                  <a:rPr lang="en-GB" sz="1400" b="1" dirty="0"/>
                  <a:t>fixed</a:t>
                </a:r>
                <a:r>
                  <a:rPr lang="en-GB" sz="1400" dirty="0"/>
                  <a:t> point on a line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GB" sz="1400" dirty="0"/>
                  <a:t>, it is used in the same way for a plane.</a:t>
                </a:r>
              </a:p>
            </p:txBody>
          </p:sp>
        </mc:Choice>
        <mc:Fallback xmlns="">
          <p:sp>
            <p:nvSpPr>
              <p:cNvPr id="59" name="Rectangle 5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552" y="2056182"/>
                <a:ext cx="2411312" cy="954107"/>
              </a:xfrm>
              <a:prstGeom prst="rect">
                <a:avLst/>
              </a:prstGeom>
              <a:blipFill>
                <a:blip r:embed="rId14"/>
                <a:stretch>
                  <a:fillRect l="-759" t="-637" r="-2025" b="-57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0" name="Straight Arrow Connector 59"/>
          <p:cNvCxnSpPr/>
          <p:nvPr/>
        </p:nvCxnSpPr>
        <p:spPr>
          <a:xfrm>
            <a:off x="2348089" y="2867378"/>
            <a:ext cx="1128889" cy="1467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0949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</p:childTnLst>
        </p:cTn>
      </p:par>
    </p:tnLst>
    <p:bldLst>
      <p:bldP spid="44" grpId="0" animBg="1"/>
      <p:bldP spid="58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85658" y="790187"/>
                <a:ext cx="4114334" cy="156966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A point with position vector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+3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−5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GB" sz="1600" dirty="0"/>
                  <a:t> lies on the plane and the vector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GB" sz="1600" b="1" dirty="0"/>
                  <a:t> </a:t>
                </a:r>
                <a:r>
                  <a:rPr lang="en-GB" sz="1600" dirty="0"/>
                  <a:t>is perpendicular to the plane. Find the equation of the plane in:</a:t>
                </a:r>
              </a:p>
              <a:p>
                <a:pPr marL="342900" indent="-342900">
                  <a:buAutoNum type="alphaLcParenR"/>
                </a:pPr>
                <a:r>
                  <a:rPr lang="en-GB" sz="1600" dirty="0"/>
                  <a:t>Scalar product form.</a:t>
                </a:r>
              </a:p>
              <a:p>
                <a:pPr marL="342900" indent="-342900">
                  <a:buAutoNum type="alphaLcParenR"/>
                </a:pPr>
                <a:r>
                  <a:rPr lang="en-GB" sz="1600" dirty="0"/>
                  <a:t>Cartesian form. 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658" y="790187"/>
                <a:ext cx="4114334" cy="156966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4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Example</a:t>
              </a:r>
            </a:p>
          </p:txBody>
        </p:sp>
        <p:cxnSp>
          <p:nvCxnSpPr>
            <p:cNvPr id="5" name="Straight Connector 4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86641" y="2708920"/>
                <a:ext cx="3312368" cy="40792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−5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  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=6+3+5=14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⋅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=14</m:t>
                      </m:r>
                    </m:oMath>
                  </m:oMathPara>
                </a14:m>
                <a:endParaRPr lang="en-GB" dirty="0"/>
              </a:p>
              <a:p>
                <a:endParaRPr lang="en-GB" dirty="0"/>
              </a:p>
              <a:p>
                <a:r>
                  <a:rPr lang="en-GB" dirty="0"/>
                  <a:t>Given that </a:t>
                </a:r>
                <a14:m>
                  <m:oMath xmlns:m="http://schemas.openxmlformats.org/officeDocument/2006/math">
                    <m:r>
                      <a:rPr lang="en-GB" b="1" i="1"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i="1">
                          <a:latin typeface="Cambria Math" panose="02040503050406030204" pitchFamily="18" charset="0"/>
                        </a:rPr>
                        <m:t>⋅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i="1">
                          <a:latin typeface="Cambria Math" panose="02040503050406030204" pitchFamily="18" charset="0"/>
                        </a:rPr>
                        <m:t>=14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=14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−14=0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641" y="2708920"/>
                <a:ext cx="3312368" cy="4079258"/>
              </a:xfrm>
              <a:prstGeom prst="rect">
                <a:avLst/>
              </a:prstGeom>
              <a:blipFill>
                <a:blip r:embed="rId3"/>
                <a:stretch>
                  <a:fillRect l="-147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385658" y="2361630"/>
            <a:ext cx="4114334" cy="430951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5292080" y="2564904"/>
                <a:ext cx="3312368" cy="1656607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Wingdings" panose="05000000000000000000" pitchFamily="2" charset="2"/>
                  </a:rPr>
                  <a:t>!</a:t>
                </a:r>
                <a:r>
                  <a:rPr lang="en-GB" dirty="0"/>
                  <a:t> If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⋅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sSub>
                                <m:sSub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e>
                          </m:mr>
                          <m:mr>
                            <m:e>
                              <m:sSub>
                                <m:sSub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e>
                                <m:sub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sub>
                              </m:sSub>
                            </m:e>
                          </m:mr>
                        </m:m>
                      </m:e>
                    </m:d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GB" dirty="0"/>
                  <a:t> is the scalar product equation of a plane, then the Cartesian form is: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𝑝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2564904"/>
                <a:ext cx="3312368" cy="1656607"/>
              </a:xfrm>
              <a:prstGeom prst="rect">
                <a:avLst/>
              </a:prstGeom>
              <a:blipFill>
                <a:blip r:embed="rId4"/>
                <a:stretch>
                  <a:fillRect l="-10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5292080" y="3865461"/>
            <a:ext cx="3312368" cy="35605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688124" y="1036408"/>
                <a:ext cx="2376264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 err="1"/>
                  <a:t>Fromemorisation</a:t>
                </a:r>
                <a:r>
                  <a:rPr lang="en-GB" sz="1600" dirty="0"/>
                  <a:t> Tip: In </a:t>
                </a:r>
                <a14:m>
                  <m:oMath xmlns:m="http://schemas.openxmlformats.org/officeDocument/2006/math"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en-GB" sz="1600" b="1" dirty="0"/>
                  <a:t> </a:t>
                </a:r>
                <a:r>
                  <a:rPr lang="en-GB" sz="1600" dirty="0"/>
                  <a:t>, I remember that the normal vector </a:t>
                </a:r>
                <a14:m>
                  <m:oMath xmlns:m="http://schemas.openxmlformats.org/officeDocument/2006/math"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en-GB" sz="1600" dirty="0"/>
                  <a:t> is the one common to both sides.</a:t>
                </a: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88124" y="1036408"/>
                <a:ext cx="2376264" cy="1323439"/>
              </a:xfrm>
              <a:prstGeom prst="rect">
                <a:avLst/>
              </a:prstGeom>
              <a:blipFill>
                <a:blip r:embed="rId5"/>
                <a:stretch>
                  <a:fillRect l="-1282" t="-1382" r="-2564" b="-50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53964" y="5873788"/>
            <a:ext cx="4499992" cy="499999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004048" y="5229200"/>
                <a:ext cx="367240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How it appears in formula booklet. Note they use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GB" dirty="0"/>
                  <a:t> instead of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𝑝</m:t>
                    </m:r>
                  </m:oMath>
                </a14:m>
                <a:r>
                  <a:rPr lang="en-GB" dirty="0"/>
                  <a:t>:</a:t>
                </a: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5229200"/>
                <a:ext cx="3672408" cy="646331"/>
              </a:xfrm>
              <a:prstGeom prst="rect">
                <a:avLst/>
              </a:prstGeom>
              <a:blipFill>
                <a:blip r:embed="rId7"/>
                <a:stretch>
                  <a:fillRect l="-1495" t="-5660" b="-141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11656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9" grpId="1" animBg="1"/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Straight Arrow Connector 25"/>
          <p:cNvCxnSpPr/>
          <p:nvPr/>
        </p:nvCxnSpPr>
        <p:spPr>
          <a:xfrm flipV="1">
            <a:off x="1319808" y="4252872"/>
            <a:ext cx="1134126" cy="1669965"/>
          </a:xfrm>
          <a:prstGeom prst="straightConnector1">
            <a:avLst/>
          </a:prstGeom>
          <a:ln>
            <a:prstDash val="sysDot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Angle between line and plane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703075" y="793857"/>
                <a:ext cx="7541333" cy="120032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/>
                  <a:t>Find the acute angle between the line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GB" sz="2400" dirty="0"/>
                  <a:t> with equation </a:t>
                </a:r>
                <a:br>
                  <a:rPr lang="en-GB" sz="2400" dirty="0"/>
                </a:br>
                <a14:m>
                  <m:oMath xmlns:m="http://schemas.openxmlformats.org/officeDocument/2006/math"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−5</m:t>
                    </m:r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𝒌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𝜆</m:t>
                    </m:r>
                    <m:d>
                      <m:d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2400" b="1" i="1" smtClean="0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+4</m:t>
                        </m:r>
                        <m:r>
                          <a:rPr lang="en-GB" sz="2400" b="1" i="1" smtClean="0">
                            <a:latin typeface="Cambria Math" panose="02040503050406030204" pitchFamily="18" charset="0"/>
                          </a:rPr>
                          <m:t>𝒋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−12</m:t>
                        </m:r>
                        <m:r>
                          <a:rPr lang="en-GB" sz="2400" b="1" i="1" smtClean="0">
                            <a:latin typeface="Cambria Math" panose="02040503050406030204" pitchFamily="18" charset="0"/>
                          </a:rPr>
                          <m:t>𝒌</m:t>
                        </m:r>
                      </m:e>
                    </m:d>
                  </m:oMath>
                </a14:m>
                <a:r>
                  <a:rPr lang="en-GB" sz="2400" dirty="0"/>
                  <a:t> and the plane with equation </a:t>
                </a:r>
                <a14:m>
                  <m:oMath xmlns:m="http://schemas.openxmlformats.org/officeDocument/2006/math">
                    <m:r>
                      <a:rPr lang="en-GB" sz="2400" b="1" i="1" smtClean="0"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⋅</m:t>
                    </m:r>
                    <m:d>
                      <m:d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2400" b="1" i="1" smtClean="0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  <m:r>
                          <a:rPr lang="en-GB" sz="2400" b="1" i="1" smtClean="0">
                            <a:latin typeface="Cambria Math" panose="02040503050406030204" pitchFamily="18" charset="0"/>
                          </a:rPr>
                          <m:t>𝒋</m:t>
                        </m:r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2400" b="1" i="1" smtClean="0">
                            <a:latin typeface="Cambria Math" panose="02040503050406030204" pitchFamily="18" charset="0"/>
                          </a:rPr>
                          <m:t>𝒌</m:t>
                        </m:r>
                      </m:e>
                    </m:d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GB" sz="2400" dirty="0"/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075" y="793857"/>
                <a:ext cx="7541333" cy="1200329"/>
              </a:xfrm>
              <a:prstGeom prst="rect">
                <a:avLst/>
              </a:prstGeom>
              <a:blipFill>
                <a:blip r:embed="rId2"/>
                <a:stretch>
                  <a:fillRect b="-358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Parallelogram 17"/>
          <p:cNvSpPr/>
          <p:nvPr/>
        </p:nvSpPr>
        <p:spPr>
          <a:xfrm rot="20925063">
            <a:off x="224417" y="3852934"/>
            <a:ext cx="4438804" cy="937986"/>
          </a:xfrm>
          <a:prstGeom prst="parallelogram">
            <a:avLst>
              <a:gd name="adj" fmla="val 114287"/>
            </a:avLst>
          </a:prstGeom>
          <a:solidFill>
            <a:schemeClr val="accent1">
              <a:alpha val="4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9" name="Straight Arrow Connector 18"/>
          <p:cNvCxnSpPr/>
          <p:nvPr/>
        </p:nvCxnSpPr>
        <p:spPr>
          <a:xfrm flipH="1" flipV="1">
            <a:off x="2185510" y="2961800"/>
            <a:ext cx="282223" cy="1320801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1961149" y="3391569"/>
                <a:ext cx="3880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𝒏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61149" y="3391569"/>
                <a:ext cx="38805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Arrow Connector 24"/>
          <p:cNvCxnSpPr/>
          <p:nvPr/>
        </p:nvCxnSpPr>
        <p:spPr>
          <a:xfrm flipV="1">
            <a:off x="2443819" y="2612636"/>
            <a:ext cx="1134126" cy="166996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2959251" y="3279238"/>
                <a:ext cx="3880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9251" y="3279238"/>
                <a:ext cx="38805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9" name="Straight Arrow Connector 28"/>
          <p:cNvCxnSpPr/>
          <p:nvPr/>
        </p:nvCxnSpPr>
        <p:spPr>
          <a:xfrm flipV="1">
            <a:off x="2460978" y="4052711"/>
            <a:ext cx="1027289" cy="191911"/>
          </a:xfrm>
          <a:prstGeom prst="straightConnector1">
            <a:avLst/>
          </a:prstGeom>
          <a:ln>
            <a:prstDash val="sysDot"/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7" name="Freeform 36"/>
          <p:cNvSpPr/>
          <p:nvPr/>
        </p:nvSpPr>
        <p:spPr>
          <a:xfrm>
            <a:off x="2709333" y="3872089"/>
            <a:ext cx="180623" cy="293511"/>
          </a:xfrm>
          <a:custGeom>
            <a:avLst/>
            <a:gdLst>
              <a:gd name="connsiteX0" fmla="*/ 0 w 180623"/>
              <a:gd name="connsiteY0" fmla="*/ 0 h 293511"/>
              <a:gd name="connsiteX1" fmla="*/ 112889 w 180623"/>
              <a:gd name="connsiteY1" fmla="*/ 101600 h 293511"/>
              <a:gd name="connsiteX2" fmla="*/ 180623 w 180623"/>
              <a:gd name="connsiteY2" fmla="*/ 293511 h 293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0623" h="293511">
                <a:moveTo>
                  <a:pt x="0" y="0"/>
                </a:moveTo>
                <a:cubicBezTo>
                  <a:pt x="41392" y="26341"/>
                  <a:pt x="82785" y="52682"/>
                  <a:pt x="112889" y="101600"/>
                </a:cubicBezTo>
                <a:cubicBezTo>
                  <a:pt x="142993" y="150519"/>
                  <a:pt x="161808" y="222015"/>
                  <a:pt x="180623" y="293511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2780597" y="3699765"/>
                <a:ext cx="3880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80597" y="3699765"/>
                <a:ext cx="38805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3521909" y="2323545"/>
                <a:ext cx="3880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1909" y="2323545"/>
                <a:ext cx="38805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/>
              <p:cNvSpPr txBox="1"/>
              <p:nvPr/>
            </p:nvSpPr>
            <p:spPr>
              <a:xfrm>
                <a:off x="710841" y="3996267"/>
                <a:ext cx="3880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Π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0" name="TextBox 3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841" y="3996267"/>
                <a:ext cx="388050" cy="36933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4773559" y="2187470"/>
                <a:ext cx="3760415" cy="31074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In the diagram, we want the angle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dirty="0"/>
                  <a:t>. We can see that the angle between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en-GB" dirty="0"/>
                  <a:t> is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90−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dirty="0"/>
                  <a:t>. So…</a:t>
                </a:r>
              </a:p>
              <a:p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  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−12</m:t>
                                </m:r>
                              </m:e>
                            </m:mr>
                          </m:m>
                        </m:e>
                      </m:d>
                    </m:oMath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𝒃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=10,  </m:t>
                      </m:r>
                      <m:d>
                        <m:dPr>
                          <m:begChr m:val="|"/>
                          <m:endChr m:val="|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=13,  </m:t>
                      </m:r>
                      <m:d>
                        <m:dPr>
                          <m:begChr m:val="|"/>
                          <m:endChr m:val="|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=3</m:t>
                      </m:r>
                    </m:oMath>
                    <m:oMath xmlns:m="http://schemas.openxmlformats.org/officeDocument/2006/math"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10</m:t>
                                  </m:r>
                                </m:num>
                                <m:den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13×3</m:t>
                                  </m:r>
                                </m:den>
                              </m:f>
                            </m:e>
                          </m:d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=75.4°</m:t>
                          </m:r>
                        </m:e>
                      </m:func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=90−75.4=14.9°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3559" y="2187470"/>
                <a:ext cx="3760415" cy="3107454"/>
              </a:xfrm>
              <a:prstGeom prst="rect">
                <a:avLst/>
              </a:prstGeom>
              <a:blipFill>
                <a:blip r:embed="rId8"/>
                <a:stretch>
                  <a:fillRect l="-1297" t="-117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4773559" y="5373216"/>
                <a:ext cx="3744416" cy="1209434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Wingdings" panose="05000000000000000000" pitchFamily="2" charset="2"/>
                  </a:rPr>
                  <a:t>!</a:t>
                </a:r>
                <a:r>
                  <a:rPr lang="en-GB" dirty="0"/>
                  <a:t> Angle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dirty="0"/>
                  <a:t> between line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en-GB" dirty="0"/>
                  <a:t> and plane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dirty="0"/>
                  <a:t>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𝒃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𝒃</m:t>
                              </m:r>
                            </m:e>
                          </m:d>
                          <m:d>
                            <m:dPr>
                              <m:begChr m:val="|"/>
                              <m:endChr m:val="|"/>
                              <m:ctrlP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b="1" i="1" smtClean="0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e>
                          </m:d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     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=90°−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73559" y="5373216"/>
                <a:ext cx="3744416" cy="1209434"/>
              </a:xfrm>
              <a:prstGeom prst="rect">
                <a:avLst/>
              </a:prstGeom>
              <a:blipFill>
                <a:blip r:embed="rId9"/>
                <a:stretch>
                  <a:fillRect l="-971" t="-197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Rectangle 42"/>
          <p:cNvSpPr/>
          <p:nvPr/>
        </p:nvSpPr>
        <p:spPr>
          <a:xfrm>
            <a:off x="4773559" y="2188390"/>
            <a:ext cx="3760415" cy="439425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99574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</p:childTnLst>
        </p:cTn>
      </p:par>
    </p:tnLst>
    <p:bldLst>
      <p:bldP spid="4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Chapter Overview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7" name="TextBox 6"/>
          <p:cNvSpPr txBox="1"/>
          <p:nvPr/>
        </p:nvSpPr>
        <p:spPr>
          <a:xfrm>
            <a:off x="343008" y="1410645"/>
            <a:ext cx="2822509" cy="6463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b="1" dirty="0"/>
              <a:t>1</a:t>
            </a:r>
            <a:r>
              <a:rPr lang="en-GB" dirty="0"/>
              <a:t>:: Equations of straight lines in 3D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37456" y="2704268"/>
            <a:ext cx="4378960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b="1" dirty="0"/>
              <a:t>4</a:t>
            </a:r>
            <a:r>
              <a:rPr lang="en-GB" dirty="0"/>
              <a:t>:: Scalar product form of equation of plane.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937456" y="3088407"/>
                <a:ext cx="4378960" cy="36933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7456" y="3088407"/>
                <a:ext cx="4378960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3945344" y="1138116"/>
            <a:ext cx="4947136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b="1" dirty="0"/>
              <a:t>2</a:t>
            </a:r>
            <a:r>
              <a:rPr lang="en-GB" dirty="0"/>
              <a:t>:: Equations of planes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99843" y="772917"/>
            <a:ext cx="83529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This will likely all be new content to you.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3945344" y="1507799"/>
                <a:ext cx="4947136" cy="83099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“The plane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600" b="0" i="0" smtClean="0">
                        <a:latin typeface="Cambria Math" panose="02040503050406030204" pitchFamily="18" charset="0"/>
                      </a:rPr>
                      <m:t>Π</m:t>
                    </m:r>
                  </m:oMath>
                </a14:m>
                <a:r>
                  <a:rPr lang="en-GB" sz="1600" dirty="0"/>
                  <a:t> is perpendicular to the normal vector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=3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GB" sz="1600" dirty="0"/>
                  <a:t> and passes through the point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1600" dirty="0"/>
                  <a:t> with position vector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8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+4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−7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GB" sz="1600" dirty="0"/>
                  <a:t>. Find the Cartesian equation of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600" b="0" i="0" smtClean="0">
                        <a:latin typeface="Cambria Math" panose="02040503050406030204" pitchFamily="18" charset="0"/>
                      </a:rPr>
                      <m:t>Π</m:t>
                    </m:r>
                  </m:oMath>
                </a14:m>
                <a:r>
                  <a:rPr lang="en-GB" sz="1600" dirty="0"/>
                  <a:t>.”</a:t>
                </a: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45344" y="1507799"/>
                <a:ext cx="4947136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321108" y="3219729"/>
            <a:ext cx="3158362" cy="92333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b="1" dirty="0"/>
              <a:t>3</a:t>
            </a:r>
            <a:r>
              <a:rPr lang="en-GB" dirty="0"/>
              <a:t>:: Scalar product and angles between line + line or plane + line or plane + plane.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30711" y="4163026"/>
                <a:ext cx="3148759" cy="172842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“If the line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GB" sz="1600" dirty="0"/>
                  <a:t> has equation </a:t>
                </a:r>
                <a:br>
                  <a:rPr lang="en-GB" sz="1600" dirty="0"/>
                </a:b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𝜆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1600" dirty="0"/>
                  <a:t> and point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(3,−1,4)</m:t>
                    </m:r>
                  </m:oMath>
                </a14:m>
                <a:r>
                  <a:rPr lang="en-GB" sz="1600" dirty="0"/>
                  <a:t> is a point on the line and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1600" dirty="0"/>
                  <a:t> has coordinates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5,6,6</m:t>
                        </m:r>
                      </m:e>
                    </m:d>
                  </m:oMath>
                </a14:m>
                <a:r>
                  <a:rPr lang="en-GB" sz="1600" dirty="0"/>
                  <a:t>, find the angle between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GB" sz="1600" dirty="0"/>
                  <a:t> and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𝐴𝐵</m:t>
                    </m:r>
                  </m:oMath>
                </a14:m>
                <a:r>
                  <a:rPr lang="en-GB" sz="1600" dirty="0"/>
                  <a:t>.”</a:t>
                </a: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711" y="4163026"/>
                <a:ext cx="3148759" cy="172842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21108" y="2030258"/>
                <a:ext cx="2844409" cy="95410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“Find an equation of the line that passes through the points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(1,2,3)</m:t>
                    </m:r>
                  </m:oMath>
                </a14:m>
                <a:r>
                  <a:rPr lang="en-GB" sz="1400" dirty="0"/>
                  <a:t> and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4,0,−2</m:t>
                        </m:r>
                      </m:e>
                    </m:d>
                  </m:oMath>
                </a14:m>
                <a:r>
                  <a:rPr lang="en-GB" sz="1400" dirty="0"/>
                  <a:t>, giving your answer in the form </a:t>
                </a:r>
                <a14:m>
                  <m:oMath xmlns:m="http://schemas.openxmlformats.org/officeDocument/2006/math">
                    <m:r>
                      <a:rPr lang="en-GB" sz="1400" b="1" i="1" smtClean="0"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GB" sz="1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400" b="1" i="1" smtClean="0">
                        <a:latin typeface="Cambria Math" panose="02040503050406030204" pitchFamily="18" charset="0"/>
                      </a:rPr>
                      <m:t>𝒂</m:t>
                    </m:r>
                    <m:r>
                      <a:rPr lang="en-GB" sz="1400" b="1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400" b="1" i="1" smtClean="0">
                        <a:latin typeface="Cambria Math" panose="02040503050406030204" pitchFamily="18" charset="0"/>
                      </a:rPr>
                      <m:t>𝝀</m:t>
                    </m:r>
                    <m:r>
                      <a:rPr lang="en-GB" sz="1400" b="1" i="1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en-GB" sz="1400" dirty="0"/>
                  <a:t>”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108" y="2030258"/>
                <a:ext cx="2844409" cy="95410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/>
          <p:cNvSpPr txBox="1"/>
          <p:nvPr/>
        </p:nvSpPr>
        <p:spPr>
          <a:xfrm>
            <a:off x="3942984" y="3813592"/>
            <a:ext cx="4589456" cy="369332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b="1" dirty="0"/>
              <a:t>5</a:t>
            </a:r>
            <a:r>
              <a:rPr lang="en-GB" dirty="0"/>
              <a:t>:: Point of intersection of two planes.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917010" y="4182924"/>
                <a:ext cx="4615430" cy="83099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“Show that the line with equations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1600" dirty="0"/>
                  <a:t> and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=−2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+3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𝜇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−5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+4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</m:oMath>
                </a14:m>
                <a:r>
                  <a:rPr lang="en-GB" sz="1600" dirty="0"/>
                  <a:t> meet and find "the point of intersection.”</a:t>
                </a: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7010" y="4182924"/>
                <a:ext cx="4615430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TextBox 20"/>
          <p:cNvSpPr txBox="1"/>
          <p:nvPr/>
        </p:nvSpPr>
        <p:spPr>
          <a:xfrm>
            <a:off x="3912841" y="5135678"/>
            <a:ext cx="4480695" cy="646331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b="1" dirty="0"/>
              <a:t>6</a:t>
            </a:r>
            <a:r>
              <a:rPr lang="en-GB" dirty="0"/>
              <a:t>:: Perpendicular distance between line + line or point + line or point + plane.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885222" y="5796445"/>
                <a:ext cx="4520755" cy="93294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“Find the shortest distance between the line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GB" sz="1600" dirty="0"/>
                  <a:t> with equation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den>
                    </m:f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+3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</m:oMath>
                </a14:m>
                <a:r>
                  <a:rPr lang="en-GB" sz="1600" dirty="0"/>
                  <a:t> and the point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1600" dirty="0"/>
                  <a:t> has coordinates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1,2,−1</m:t>
                        </m:r>
                      </m:e>
                    </m:d>
                  </m:oMath>
                </a14:m>
                <a:r>
                  <a:rPr lang="en-GB" sz="1600" dirty="0"/>
                  <a:t>.”</a:t>
                </a: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5222" y="5796445"/>
                <a:ext cx="4520755" cy="932948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03200" y="6136276"/>
            <a:ext cx="3334328" cy="46166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200" b="1" dirty="0"/>
              <a:t>Teacher Note</a:t>
            </a:r>
            <a:r>
              <a:rPr lang="en-GB" sz="1200" dirty="0"/>
              <a:t>: This chapter is a combination of old C4 and FP3 content (although no cross product).</a:t>
            </a:r>
          </a:p>
        </p:txBody>
      </p:sp>
    </p:spTree>
    <p:extLst>
      <p:ext uri="{BB962C8B-B14F-4D97-AF65-F5344CB8AC3E}">
        <p14:creationId xmlns:p14="http://schemas.microsoft.com/office/powerpoint/2010/main" val="38080514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Test Your Understanding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7" y="835628"/>
            <a:ext cx="6818492" cy="31827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592" y="4725144"/>
            <a:ext cx="6799883" cy="188823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488492" y="5359121"/>
            <a:ext cx="6255686" cy="128173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45C5B093-7C8D-49DF-A45F-6BAB485B9CBB}"/>
              </a:ext>
            </a:extLst>
          </p:cNvPr>
          <p:cNvCxnSpPr>
            <a:cxnSpLocks/>
            <a:stCxn id="9" idx="1"/>
          </p:cNvCxnSpPr>
          <p:nvPr/>
        </p:nvCxnSpPr>
        <p:spPr>
          <a:xfrm flipH="1">
            <a:off x="5656976" y="4897933"/>
            <a:ext cx="265192" cy="6415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75EB87E-9AFC-4B8F-93E9-915A756CEB20}"/>
                  </a:ext>
                </a:extLst>
              </p:cNvPr>
              <p:cNvSpPr txBox="1"/>
              <p:nvPr/>
            </p:nvSpPr>
            <p:spPr>
              <a:xfrm>
                <a:off x="1468073" y="3955373"/>
                <a:ext cx="6073630" cy="948849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GB" sz="1200" dirty="0"/>
                  <a:t>Let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sz="1200" dirty="0"/>
                  <a:t> be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2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  <m:mr>
                            <m:e>
                              <m: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1200" dirty="0"/>
                  <a:t>. Then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2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⋅</m:t>
                    </m:r>
                    <m:d>
                      <m:dPr>
                        <m:ctrlPr>
                          <a:rPr lang="en-GB" sz="1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2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r>
                                <a:rPr lang="en-GB" sz="12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  <m:mr>
                            <m:e>
                              <m:r>
                                <a:rPr lang="en-GB" sz="12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</m:mr>
                        </m:m>
                      </m:e>
                    </m:d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1200" dirty="0"/>
                  <a:t> 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2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GB" sz="12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  <m:r>
                      <a:rPr lang="en-GB" sz="1200" i="1">
                        <a:latin typeface="Cambria Math" panose="02040503050406030204" pitchFamily="18" charset="0"/>
                      </a:rPr>
                      <m:t>⋅</m:t>
                    </m:r>
                    <m:d>
                      <m:dPr>
                        <m:ctrlPr>
                          <a:rPr lang="en-GB" sz="1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2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2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r>
                                <a:rPr lang="en-GB" sz="12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  <m:mr>
                            <m:e>
                              <m:r>
                                <a:rPr lang="en-GB" sz="1200" i="1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1200" dirty="0"/>
                  <a:t> giving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1200" dirty="0"/>
                  <a:t> and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1200" dirty="0"/>
                  <a:t>. As per earlier in the chapter, let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GB" sz="1200" dirty="0"/>
                  <a:t> arbitrarily then find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200" dirty="0"/>
                  <a:t> and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1200" dirty="0"/>
                  <a:t>, leading (after scaling) to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𝑗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sz="1200" dirty="0"/>
                  <a:t>.</a:t>
                </a: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75EB87E-9AFC-4B8F-93E9-915A756CEB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8073" y="3955373"/>
                <a:ext cx="6073630" cy="948849"/>
              </a:xfrm>
              <a:prstGeom prst="rect">
                <a:avLst/>
              </a:prstGeom>
              <a:blipFill>
                <a:blip r:embed="rId4"/>
                <a:stretch>
                  <a:fillRect l="-100" b="-51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92571F5A-CB77-4A86-BB98-028687E3F758}"/>
              </a:ext>
            </a:extLst>
          </p:cNvPr>
          <p:cNvSpPr txBox="1"/>
          <p:nvPr/>
        </p:nvSpPr>
        <p:spPr>
          <a:xfrm>
            <a:off x="5922168" y="4767128"/>
            <a:ext cx="1753758" cy="26161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050" dirty="0"/>
              <a:t>You don’t know this method.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8B5B4B7-ABA9-4DF7-8AC3-3316F737CFD4}"/>
              </a:ext>
            </a:extLst>
          </p:cNvPr>
          <p:cNvCxnSpPr/>
          <p:nvPr/>
        </p:nvCxnSpPr>
        <p:spPr>
          <a:xfrm flipV="1">
            <a:off x="1572007" y="5008228"/>
            <a:ext cx="4098951" cy="1365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E7E87C9-F3EF-4C9D-8482-41F6FC2EFD17}"/>
              </a:ext>
            </a:extLst>
          </p:cNvPr>
          <p:cNvCxnSpPr>
            <a:cxnSpLocks/>
          </p:cNvCxnSpPr>
          <p:nvPr/>
        </p:nvCxnSpPr>
        <p:spPr>
          <a:xfrm>
            <a:off x="1568741" y="4966283"/>
            <a:ext cx="4001549" cy="17616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/>
          <p:cNvSpPr/>
          <p:nvPr/>
        </p:nvSpPr>
        <p:spPr>
          <a:xfrm>
            <a:off x="1493580" y="3932491"/>
            <a:ext cx="6250598" cy="142663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783282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Angle between two planes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6311" y="5799502"/>
            <a:ext cx="1057380" cy="107530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191022" y="5950725"/>
            <a:ext cx="1899688" cy="47705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100" dirty="0"/>
              <a:t>CATCHPHRASE INTERMISSION</a:t>
            </a:r>
            <a:r>
              <a:rPr lang="en-GB" sz="1400" dirty="0"/>
              <a:t/>
            </a:r>
            <a:br>
              <a:rPr lang="en-GB" sz="1400" dirty="0"/>
            </a:br>
            <a:r>
              <a:rPr lang="en-GB" sz="1400" dirty="0"/>
              <a:t>“Say what you see!”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3138" y="5894593"/>
            <a:ext cx="426986" cy="57221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076317" y="6420559"/>
            <a:ext cx="2132369" cy="368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i="1" dirty="0"/>
              <a:t>Snakes on a Plane</a:t>
            </a:r>
          </a:p>
        </p:txBody>
      </p:sp>
      <p:sp>
        <p:nvSpPr>
          <p:cNvPr id="9" name="Rectangle 8"/>
          <p:cNvSpPr/>
          <p:nvPr/>
        </p:nvSpPr>
        <p:spPr>
          <a:xfrm>
            <a:off x="7213600" y="6423376"/>
            <a:ext cx="1896534" cy="37253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0" name="Parallelogram 9"/>
          <p:cNvSpPr/>
          <p:nvPr/>
        </p:nvSpPr>
        <p:spPr>
          <a:xfrm rot="18233492">
            <a:off x="-352444" y="2867116"/>
            <a:ext cx="4534910" cy="348548"/>
          </a:xfrm>
          <a:prstGeom prst="parallelogram">
            <a:avLst>
              <a:gd name="adj" fmla="val 114287"/>
            </a:avLst>
          </a:prstGeom>
          <a:solidFill>
            <a:schemeClr val="accent1">
              <a:alpha val="4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Parallelogram 10"/>
          <p:cNvSpPr/>
          <p:nvPr/>
        </p:nvSpPr>
        <p:spPr>
          <a:xfrm rot="248149">
            <a:off x="175501" y="2748702"/>
            <a:ext cx="3986321" cy="326643"/>
          </a:xfrm>
          <a:prstGeom prst="parallelogram">
            <a:avLst>
              <a:gd name="adj" fmla="val 114287"/>
            </a:avLst>
          </a:prstGeom>
          <a:solidFill>
            <a:schemeClr val="accent1">
              <a:alpha val="4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1999750" y="1598088"/>
            <a:ext cx="857956" cy="1285523"/>
          </a:xfrm>
          <a:prstGeom prst="line">
            <a:avLst/>
          </a:prstGeom>
          <a:ln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2857706" y="1598088"/>
            <a:ext cx="781050" cy="53975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664051" y="2274352"/>
                <a:ext cx="3880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64051" y="2274352"/>
                <a:ext cx="38805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3311258" y="1491039"/>
                <a:ext cx="3880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1258" y="1491039"/>
                <a:ext cx="38805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086881" y="1400668"/>
                <a:ext cx="3880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Π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86881" y="1400668"/>
                <a:ext cx="388050" cy="369332"/>
              </a:xfrm>
              <a:prstGeom prst="rect">
                <a:avLst/>
              </a:prstGeom>
              <a:blipFill>
                <a:blip r:embed="rId6"/>
                <a:stretch>
                  <a:fillRect r="-312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2874907" y="3170850"/>
                <a:ext cx="3880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Π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74907" y="3170850"/>
                <a:ext cx="388050" cy="369332"/>
              </a:xfrm>
              <a:prstGeom prst="rect">
                <a:avLst/>
              </a:prstGeom>
              <a:blipFill>
                <a:blip r:embed="rId7"/>
                <a:stretch>
                  <a:fillRect r="-476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4" name="Straight Connector 23"/>
          <p:cNvCxnSpPr/>
          <p:nvPr/>
        </p:nvCxnSpPr>
        <p:spPr>
          <a:xfrm>
            <a:off x="2019506" y="2893489"/>
            <a:ext cx="1574800" cy="88899"/>
          </a:xfrm>
          <a:prstGeom prst="line">
            <a:avLst/>
          </a:prstGeom>
          <a:ln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grpSp>
        <p:nvGrpSpPr>
          <p:cNvPr id="35" name="Group 34"/>
          <p:cNvGrpSpPr/>
          <p:nvPr/>
        </p:nvGrpSpPr>
        <p:grpSpPr>
          <a:xfrm>
            <a:off x="3181556" y="1782238"/>
            <a:ext cx="127000" cy="139700"/>
            <a:chOff x="3956050" y="1504950"/>
            <a:chExt cx="127000" cy="139700"/>
          </a:xfrm>
        </p:grpSpPr>
        <p:cxnSp>
          <p:nvCxnSpPr>
            <p:cNvPr id="29" name="Straight Arrow Connector 28"/>
            <p:cNvCxnSpPr/>
            <p:nvPr/>
          </p:nvCxnSpPr>
          <p:spPr>
            <a:xfrm>
              <a:off x="4057650" y="1504950"/>
              <a:ext cx="12700" cy="114300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Arrow Connector 31"/>
            <p:cNvCxnSpPr/>
            <p:nvPr/>
          </p:nvCxnSpPr>
          <p:spPr>
            <a:xfrm flipV="1">
              <a:off x="3956050" y="1631950"/>
              <a:ext cx="127000" cy="12700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36" name="Straight Arrow Connector 35"/>
          <p:cNvCxnSpPr/>
          <p:nvPr/>
        </p:nvCxnSpPr>
        <p:spPr>
          <a:xfrm flipV="1">
            <a:off x="3575256" y="2131488"/>
            <a:ext cx="50800" cy="850900"/>
          </a:xfrm>
          <a:prstGeom prst="straightConnector1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grpSp>
        <p:nvGrpSpPr>
          <p:cNvPr id="37" name="Group 36"/>
          <p:cNvGrpSpPr/>
          <p:nvPr/>
        </p:nvGrpSpPr>
        <p:grpSpPr>
          <a:xfrm rot="14006120">
            <a:off x="3528149" y="2481783"/>
            <a:ext cx="127000" cy="139700"/>
            <a:chOff x="3956050" y="1504950"/>
            <a:chExt cx="127000" cy="139700"/>
          </a:xfrm>
        </p:grpSpPr>
        <p:cxnSp>
          <p:nvCxnSpPr>
            <p:cNvPr id="38" name="Straight Arrow Connector 37"/>
            <p:cNvCxnSpPr/>
            <p:nvPr/>
          </p:nvCxnSpPr>
          <p:spPr>
            <a:xfrm>
              <a:off x="4057650" y="1504950"/>
              <a:ext cx="12700" cy="114300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Straight Arrow Connector 38"/>
            <p:cNvCxnSpPr/>
            <p:nvPr/>
          </p:nvCxnSpPr>
          <p:spPr>
            <a:xfrm flipV="1">
              <a:off x="3956050" y="1631950"/>
              <a:ext cx="127000" cy="12700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cxnSp>
        <p:nvCxnSpPr>
          <p:cNvPr id="44" name="Straight Connector 43"/>
          <p:cNvCxnSpPr/>
          <p:nvPr/>
        </p:nvCxnSpPr>
        <p:spPr>
          <a:xfrm flipV="1">
            <a:off x="2933906" y="1750488"/>
            <a:ext cx="120650" cy="203200"/>
          </a:xfrm>
          <a:prstGeom prst="line">
            <a:avLst/>
          </a:prstGeom>
          <a:ln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2730706" y="1813988"/>
            <a:ext cx="209550" cy="139700"/>
          </a:xfrm>
          <a:prstGeom prst="line">
            <a:avLst/>
          </a:prstGeom>
          <a:ln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flipH="1">
            <a:off x="3321256" y="2722038"/>
            <a:ext cx="12700" cy="241300"/>
          </a:xfrm>
          <a:prstGeom prst="line">
            <a:avLst/>
          </a:prstGeom>
          <a:ln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3333957" y="2728388"/>
            <a:ext cx="241299" cy="0"/>
          </a:xfrm>
          <a:prstGeom prst="line">
            <a:avLst/>
          </a:prstGeom>
          <a:ln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4676621" y="821763"/>
                <a:ext cx="3659880" cy="120032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Find the acute angle between the planes: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Π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:  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⋅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+4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𝒋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−7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=13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Π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:  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⋅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−4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𝒋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+4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=6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6621" y="821763"/>
                <a:ext cx="3659880" cy="120032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TextBox 56"/>
              <p:cNvSpPr txBox="1"/>
              <p:nvPr/>
            </p:nvSpPr>
            <p:spPr>
              <a:xfrm>
                <a:off x="4646570" y="2081048"/>
                <a:ext cx="3791532" cy="28302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With a suitable diagram, we can see that if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GB" dirty="0"/>
                  <a:t> is the (obtuse) angle between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dirty="0"/>
                  <a:t>,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=180°−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𝛼</m:t>
                    </m:r>
                  </m:oMath>
                </a14:m>
                <a:endParaRPr lang="en-GB" dirty="0"/>
              </a:p>
              <a:p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−7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−4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−16</m:t>
                                  </m:r>
                                </m:num>
                                <m:den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9×9</m:t>
                                  </m:r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=101.4°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=180−101.4=78.6°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7" name="TextBox 5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6570" y="2081048"/>
                <a:ext cx="3791532" cy="2830262"/>
              </a:xfrm>
              <a:prstGeom prst="rect">
                <a:avLst/>
              </a:prstGeom>
              <a:blipFill>
                <a:blip r:embed="rId9"/>
                <a:stretch>
                  <a:fillRect l="-1286" t="-1075" r="-19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Freeform 57"/>
          <p:cNvSpPr/>
          <p:nvPr/>
        </p:nvSpPr>
        <p:spPr>
          <a:xfrm>
            <a:off x="2257778" y="2517423"/>
            <a:ext cx="202143" cy="395111"/>
          </a:xfrm>
          <a:custGeom>
            <a:avLst/>
            <a:gdLst>
              <a:gd name="connsiteX0" fmla="*/ 0 w 202143"/>
              <a:gd name="connsiteY0" fmla="*/ 0 h 395111"/>
              <a:gd name="connsiteX1" fmla="*/ 180622 w 202143"/>
              <a:gd name="connsiteY1" fmla="*/ 180622 h 395111"/>
              <a:gd name="connsiteX2" fmla="*/ 191911 w 202143"/>
              <a:gd name="connsiteY2" fmla="*/ 395111 h 3951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2143" h="395111">
                <a:moveTo>
                  <a:pt x="0" y="0"/>
                </a:moveTo>
                <a:cubicBezTo>
                  <a:pt x="74318" y="57385"/>
                  <a:pt x="148637" y="114770"/>
                  <a:pt x="180622" y="180622"/>
                </a:cubicBezTo>
                <a:cubicBezTo>
                  <a:pt x="212607" y="246474"/>
                  <a:pt x="202259" y="320792"/>
                  <a:pt x="191911" y="395111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2379698" y="2414285"/>
                <a:ext cx="3880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9698" y="2414285"/>
                <a:ext cx="388050" cy="369332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0" name="Rectangle 59"/>
          <p:cNvSpPr/>
          <p:nvPr/>
        </p:nvSpPr>
        <p:spPr>
          <a:xfrm>
            <a:off x="4676621" y="2122232"/>
            <a:ext cx="3659880" cy="269876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583575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</p:childTnLst>
        </p:cTn>
      </p:par>
    </p:tnLst>
    <p:bldLst>
      <p:bldP spid="9" grpId="0" animBg="1"/>
      <p:bldP spid="6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Test Your Understanding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68856" y="912551"/>
                <a:ext cx="3659880" cy="120032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Find the acute angle between the planes: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Π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:  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⋅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𝒋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=4</m:t>
                      </m:r>
                    </m:oMath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GB" b="0" i="0" smtClean="0">
                              <a:latin typeface="Cambria Math" panose="02040503050406030204" pitchFamily="18" charset="0"/>
                            </a:rPr>
                            <m:t>Π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:  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⋅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+3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𝒋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=7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856" y="912551"/>
                <a:ext cx="3659880" cy="120032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77240" y="2472700"/>
                <a:ext cx="4896544" cy="26205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⋅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=6−3=3</m:t>
                      </m:r>
                    </m:oMath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9+1+1</m:t>
                          </m:r>
                        </m:e>
                      </m:ra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11</m:t>
                          </m:r>
                        </m:e>
                      </m:rad>
                    </m:oMath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𝑏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4+9</m:t>
                          </m:r>
                        </m:e>
                      </m:ra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13</m:t>
                          </m:r>
                        </m:e>
                      </m:rad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𝜙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GB" b="0" i="0" smtClean="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e>
                            <m:sup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d>
                            <m:dPr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b="0" i="1" smtClean="0">
                                      <a:latin typeface="Cambria Math" panose="02040503050406030204" pitchFamily="18" charset="0"/>
                                    </a:rPr>
                                    <m:t>3</m:t>
                                  </m:r>
                                </m:num>
                                <m:den>
                                  <m:rad>
                                    <m:radPr>
                                      <m:degHide m:val="on"/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11</m:t>
                                      </m:r>
                                    </m:e>
                                  </m:rad>
                                  <m:rad>
                                    <m:radPr>
                                      <m:degHide m:val="on"/>
                                      <m:ctrlP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radPr>
                                    <m:deg/>
                                    <m:e>
                                      <m:r>
                                        <a:rPr lang="en-GB" b="0" i="1" smtClean="0">
                                          <a:latin typeface="Cambria Math" panose="02040503050406030204" pitchFamily="18" charset="0"/>
                                        </a:rPr>
                                        <m:t>13</m:t>
                                      </m:r>
                                    </m:e>
                                  </m:rad>
                                </m:den>
                              </m:f>
                            </m:e>
                          </m:d>
                        </m:e>
                      </m:fun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=75.47°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𝜃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=360°−90°−90°−75.47°=104.5°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7240" y="2472700"/>
                <a:ext cx="4896544" cy="262052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>
          <a:xfrm>
            <a:off x="368856" y="2348880"/>
            <a:ext cx="4851216" cy="269876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21969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9D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/>
              <a:t>Pearson Core Pure Year 1</a:t>
            </a:r>
          </a:p>
          <a:p>
            <a:r>
              <a:rPr lang="en-GB" sz="2400" dirty="0"/>
              <a:t>Pages 187-189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44429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Points of intersection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24704" y="860047"/>
                <a:ext cx="4248472" cy="132343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[Textbook] The lines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16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sz="1600" dirty="0"/>
                  <a:t> have vector equations </a:t>
                </a:r>
                <a14:m>
                  <m:oMath xmlns:m="http://schemas.openxmlformats.org/officeDocument/2006/math"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=3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𝒌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𝒌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1600" dirty="0"/>
                  <a:t> and </a:t>
                </a:r>
                <a14:m>
                  <m:oMath xmlns:m="http://schemas.openxmlformats.org/officeDocument/2006/math"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=−2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+3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𝒌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𝜇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−5</m:t>
                        </m:r>
                        <m:r>
                          <a:rPr lang="en-GB" sz="1600" b="1" i="1" smtClean="0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1600" b="1" i="1" smtClean="0">
                            <a:latin typeface="Cambria Math" panose="02040503050406030204" pitchFamily="18" charset="0"/>
                          </a:rPr>
                          <m:t>𝒋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+4</m:t>
                        </m:r>
                        <m:r>
                          <a:rPr lang="en-GB" sz="1600" b="1" i="1" smtClean="0">
                            <a:latin typeface="Cambria Math" panose="02040503050406030204" pitchFamily="18" charset="0"/>
                          </a:rPr>
                          <m:t>𝒌</m:t>
                        </m:r>
                      </m:e>
                    </m:d>
                  </m:oMath>
                </a14:m>
                <a:r>
                  <a:rPr lang="en-GB" sz="1600" dirty="0"/>
                  <a:t> respectively. Show that the two lines intersect, and find the position vector of the point of intersection.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704" y="860047"/>
                <a:ext cx="4248472" cy="132343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/>
          <p:cNvCxnSpPr/>
          <p:nvPr/>
        </p:nvCxnSpPr>
        <p:spPr>
          <a:xfrm flipV="1">
            <a:off x="5148064" y="946470"/>
            <a:ext cx="3037676" cy="158417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843232" y="873216"/>
                <a:ext cx="101583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43232" y="873216"/>
                <a:ext cx="1015839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/>
          <p:cNvCxnSpPr/>
          <p:nvPr/>
        </p:nvCxnSpPr>
        <p:spPr>
          <a:xfrm>
            <a:off x="5070764" y="1321724"/>
            <a:ext cx="3280387" cy="86176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523464" y="912804"/>
                <a:ext cx="101583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3464" y="912804"/>
                <a:ext cx="1015839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548013" y="1990821"/>
                <a:ext cx="3378026" cy="1455911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050" dirty="0"/>
                  <a:t>We can represent any point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05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05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GB" sz="105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1050" dirty="0"/>
                  <a:t> as the position vector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05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05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050" b="0" i="1" smtClean="0">
                                  <a:latin typeface="Cambria Math" panose="02040503050406030204" pitchFamily="18" charset="0"/>
                                </a:rPr>
                                <m:t>3+</m:t>
                              </m:r>
                              <m:r>
                                <a:rPr lang="en-GB" sz="1050" b="0" i="1" smtClean="0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</m:mr>
                          <m:mr>
                            <m:e>
                              <m:r>
                                <a:rPr lang="en-GB" sz="1050" b="0" i="1" smtClean="0">
                                  <a:latin typeface="Cambria Math" panose="02040503050406030204" pitchFamily="18" charset="0"/>
                                </a:rPr>
                                <m:t>1−2</m:t>
                              </m:r>
                              <m:r>
                                <a:rPr lang="en-GB" sz="1050" b="0" i="1" smtClean="0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</m:mr>
                          <m:mr>
                            <m:e>
                              <m:r>
                                <a:rPr lang="en-GB" sz="1050" b="0" i="1" smtClean="0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GB" sz="1050" b="0" i="1" smtClean="0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1050" dirty="0"/>
                  <a:t> and any point line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05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05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GB" sz="105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sz="1050" dirty="0"/>
                  <a:t> as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05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05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050" b="0" i="1" smtClean="0">
                                  <a:latin typeface="Cambria Math" panose="02040503050406030204" pitchFamily="18" charset="0"/>
                                </a:rPr>
                                <m:t>−5</m:t>
                              </m:r>
                              <m:r>
                                <a:rPr lang="en-GB" sz="1050" b="0" i="1" smtClean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</m:mr>
                          <m:mr>
                            <m:e>
                              <m:r>
                                <a:rPr lang="en-GB" sz="1050" b="0" i="1" smtClean="0">
                                  <a:latin typeface="Cambria Math" panose="02040503050406030204" pitchFamily="18" charset="0"/>
                                </a:rPr>
                                <m:t>−2+</m:t>
                              </m:r>
                              <m:r>
                                <a:rPr lang="en-GB" sz="1050" b="0" i="1" smtClean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</m:mr>
                          <m:mr>
                            <m:e>
                              <m:r>
                                <a:rPr lang="en-GB" sz="1050" b="0" i="1" smtClean="0">
                                  <a:latin typeface="Cambria Math" panose="02040503050406030204" pitchFamily="18" charset="0"/>
                                </a:rPr>
                                <m:t>3+4</m:t>
                              </m:r>
                              <m:r>
                                <a:rPr lang="en-GB" sz="1050" b="0" i="1" smtClean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1050" dirty="0"/>
                  <a:t> . If the lines intersect, there must be a choice of </a:t>
                </a:r>
                <a14:m>
                  <m:oMath xmlns:m="http://schemas.openxmlformats.org/officeDocument/2006/math">
                    <m:r>
                      <a:rPr lang="en-GB" sz="1050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GB" sz="1050" dirty="0"/>
                  <a:t> and </a:t>
                </a:r>
                <a14:m>
                  <m:oMath xmlns:m="http://schemas.openxmlformats.org/officeDocument/2006/math">
                    <m:r>
                      <a:rPr lang="en-GB" sz="1050" b="0" i="1" smtClean="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GB" sz="1050" dirty="0"/>
                  <a:t> that makes those two points equal, i.e.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05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05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050" i="1">
                                  <a:latin typeface="Cambria Math" panose="02040503050406030204" pitchFamily="18" charset="0"/>
                                </a:rPr>
                                <m:t>3+</m:t>
                              </m:r>
                              <m:r>
                                <a:rPr lang="en-GB" sz="1050" i="1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</m:mr>
                          <m:mr>
                            <m:e>
                              <m:r>
                                <a:rPr lang="en-GB" sz="1050" i="1">
                                  <a:latin typeface="Cambria Math" panose="02040503050406030204" pitchFamily="18" charset="0"/>
                                </a:rPr>
                                <m:t>1−2</m:t>
                              </m:r>
                              <m:r>
                                <a:rPr lang="en-GB" sz="1050" i="1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</m:mr>
                          <m:mr>
                            <m:e>
                              <m:r>
                                <a:rPr lang="en-GB" sz="105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GB" sz="1050" i="1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</m:mr>
                        </m:m>
                      </m:e>
                    </m:d>
                    <m:r>
                      <a:rPr lang="en-GB" sz="105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105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05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050" i="1">
                                  <a:latin typeface="Cambria Math" panose="02040503050406030204" pitchFamily="18" charset="0"/>
                                </a:rPr>
                                <m:t>−5</m:t>
                              </m:r>
                              <m:r>
                                <a:rPr lang="en-GB" sz="1050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</m:mr>
                          <m:mr>
                            <m:e>
                              <m:r>
                                <a:rPr lang="en-GB" sz="1050" i="1">
                                  <a:latin typeface="Cambria Math" panose="02040503050406030204" pitchFamily="18" charset="0"/>
                                </a:rPr>
                                <m:t>−2+</m:t>
                              </m:r>
                              <m:r>
                                <a:rPr lang="en-GB" sz="1050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</m:mr>
                          <m:mr>
                            <m:e>
                              <m:r>
                                <a:rPr lang="en-GB" sz="1050" i="1">
                                  <a:latin typeface="Cambria Math" panose="02040503050406030204" pitchFamily="18" charset="0"/>
                                </a:rPr>
                                <m:t>3+4</m:t>
                              </m:r>
                              <m:r>
                                <a:rPr lang="en-GB" sz="1050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GB" sz="16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8013" y="1990821"/>
                <a:ext cx="3378026" cy="145591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Oval 14"/>
          <p:cNvSpPr/>
          <p:nvPr/>
        </p:nvSpPr>
        <p:spPr>
          <a:xfrm>
            <a:off x="6596536" y="1670364"/>
            <a:ext cx="144016" cy="14401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91453" y="2314515"/>
                <a:ext cx="4823360" cy="425161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en-GB" sz="16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3+</m:t>
                              </m:r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</m:mr>
                          <m:m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1−2</m:t>
                              </m:r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</m:mr>
                          <m:m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1−</m:t>
                              </m:r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</m:mr>
                        </m:m>
                      </m:e>
                    </m:d>
                    <m:r>
                      <a:rPr lang="en-GB" sz="16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−5</m:t>
                              </m:r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</m:mr>
                          <m:m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−2+</m:t>
                              </m:r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</m:mr>
                          <m:m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3+4</m:t>
                              </m:r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1600" dirty="0"/>
                  <a:t> </a:t>
                </a:r>
              </a:p>
              <a:p>
                <a:r>
                  <a:rPr lang="en-GB" sz="1600" dirty="0"/>
                  <a:t>Solve two of these equations simultaneously: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3+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=−5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𝜇</m:t>
                      </m:r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1−2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=−2+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𝜇</m:t>
                      </m:r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→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=2, 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=−1</m:t>
                      </m:r>
                    </m:oMath>
                  </m:oMathPara>
                </a14:m>
                <a:endParaRPr lang="en-GB" sz="1600" dirty="0"/>
              </a:p>
              <a:p>
                <a:r>
                  <a:rPr lang="en-GB" sz="1600" dirty="0"/>
                  <a:t>The lines may or may not intersect, so we need to check the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𝑧</m:t>
                    </m:r>
                  </m:oMath>
                </a14:m>
                <a:r>
                  <a:rPr lang="en-GB" sz="1600" dirty="0"/>
                  <a:t>-values: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1−2=3+</m:t>
                      </m:r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−4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−1=−1</m:t>
                      </m:r>
                    </m:oMath>
                  </m:oMathPara>
                </a14:m>
                <a:endParaRPr lang="en-GB" sz="1600" dirty="0"/>
              </a:p>
              <a:p>
                <a:r>
                  <a:rPr lang="en-GB" sz="1600" dirty="0"/>
                  <a:t>Therefore lines intersect.</a:t>
                </a:r>
              </a:p>
              <a:p>
                <a:endParaRPr lang="en-GB" sz="1600" dirty="0"/>
              </a:p>
              <a:p>
                <a:r>
                  <a:rPr lang="en-GB" sz="1600" dirty="0"/>
                  <a:t>Use either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GB" sz="1600" dirty="0"/>
                  <a:t> or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r>
                  <a:rPr lang="en-GB" sz="1600" dirty="0"/>
                  <a:t> to get point of intersection: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3+</m:t>
                                </m:r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1−2</m:t>
                                </m:r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(2)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1−</m:t>
                                </m:r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−3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453" y="2314515"/>
                <a:ext cx="4823360" cy="4251613"/>
              </a:xfrm>
              <a:prstGeom prst="rect">
                <a:avLst/>
              </a:prstGeom>
              <a:blipFill>
                <a:blip r:embed="rId6"/>
                <a:stretch>
                  <a:fillRect l="-759" r="-113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Rectangle 16"/>
          <p:cNvSpPr/>
          <p:nvPr/>
        </p:nvSpPr>
        <p:spPr>
          <a:xfrm>
            <a:off x="324704" y="2314514"/>
            <a:ext cx="4823360" cy="425161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156176" y="5589240"/>
            <a:ext cx="2461612" cy="83099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600" b="1" dirty="0"/>
              <a:t>Terminology</a:t>
            </a:r>
            <a:r>
              <a:rPr lang="en-GB" sz="1600" dirty="0"/>
              <a:t>: Two straight lines are </a:t>
            </a:r>
            <a:r>
              <a:rPr lang="en-GB" sz="1600" u="sng" dirty="0"/>
              <a:t>skew</a:t>
            </a:r>
            <a:r>
              <a:rPr lang="en-GB" sz="1600" dirty="0"/>
              <a:t> lines if they do not intersect.</a:t>
            </a:r>
          </a:p>
        </p:txBody>
      </p:sp>
    </p:spTree>
    <p:extLst>
      <p:ext uri="{BB962C8B-B14F-4D97-AF65-F5344CB8AC3E}">
        <p14:creationId xmlns:p14="http://schemas.microsoft.com/office/powerpoint/2010/main" val="404240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Test Your Understanding So Far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924883"/>
            <a:ext cx="5019675" cy="238125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3642" y="3681157"/>
            <a:ext cx="3851920" cy="130712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9753" y="5172787"/>
            <a:ext cx="3860098" cy="1258331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339752" y="3645024"/>
            <a:ext cx="3888551" cy="286927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2701678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Straight Connector 13"/>
          <p:cNvCxnSpPr/>
          <p:nvPr/>
        </p:nvCxnSpPr>
        <p:spPr>
          <a:xfrm>
            <a:off x="4383533" y="5042715"/>
            <a:ext cx="1353451" cy="1002387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553122" y="854578"/>
                <a:ext cx="8285365" cy="923330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Find the point of intersection of the line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GB" dirty="0"/>
                  <a:t> and the plane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Π</m:t>
                    </m:r>
                  </m:oMath>
                </a14:m>
                <a:r>
                  <a:rPr lang="en-GB" dirty="0"/>
                  <a:t> where: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:  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𝒊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𝒋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−5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𝒌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𝜆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𝒋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+2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e>
                      </m:d>
                    </m:oMath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Π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: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⋅</m:t>
                      </m:r>
                      <m:d>
                        <m:dPr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𝒋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𝒌</m:t>
                          </m:r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122" y="854578"/>
                <a:ext cx="8285365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725632" y="1779147"/>
                <a:ext cx="587070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600" i="1" dirty="0"/>
                  <a:t>Big Hint: Again solve simultaneously, this time noting common </a:t>
                </a:r>
                <a14:m>
                  <m:oMath xmlns:m="http://schemas.openxmlformats.org/officeDocument/2006/math"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𝒓</m:t>
                    </m:r>
                  </m:oMath>
                </a14:m>
                <a:r>
                  <a:rPr lang="en-GB" sz="1600" i="1" dirty="0"/>
                  <a:t>.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25632" y="1779147"/>
                <a:ext cx="5870704" cy="338554"/>
              </a:xfrm>
              <a:prstGeom prst="rect">
                <a:avLst/>
              </a:prstGeom>
              <a:blipFill>
                <a:blip r:embed="rId3"/>
                <a:stretch>
                  <a:fillRect t="-5455" b="-236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36677" y="2069357"/>
                <a:ext cx="8401811" cy="12450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The point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GB" sz="1600" dirty="0"/>
                  <a:t>must satisfy both equations, so sub in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GB" sz="1600" dirty="0"/>
                  <a:t> representing point on line into plane equation: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−1+</m:t>
                                </m:r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−5+2</m:t>
                                </m:r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600" b="1" i="1">
                          <a:latin typeface="Cambria Math" panose="02040503050406030204" pitchFamily="18" charset="0"/>
                        </a:rPr>
                        <m:t>⋅</m:t>
                      </m:r>
                      <m:d>
                        <m:d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    →   −</m:t>
                      </m:r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𝝀</m:t>
                      </m:r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𝟐</m:t>
                      </m:r>
                      <m:d>
                        <m:dPr>
                          <m:ctrlPr>
                            <a:rPr lang="en-GB" sz="1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16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1600" b="1" i="1" smtClean="0">
                              <a:latin typeface="Cambria Math" panose="02040503050406030204" pitchFamily="18" charset="0"/>
                            </a:rPr>
                            <m:t>𝝀</m:t>
                          </m:r>
                        </m:e>
                      </m:d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𝟑</m:t>
                      </m:r>
                      <m:d>
                        <m:dPr>
                          <m:ctrlPr>
                            <a:rPr lang="en-GB" sz="16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6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GB" sz="1600" b="1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16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1600" b="1" i="1" smtClean="0">
                              <a:latin typeface="Cambria Math" panose="02040503050406030204" pitchFamily="18" charset="0"/>
                            </a:rPr>
                            <m:t>𝝀</m:t>
                          </m:r>
                        </m:e>
                      </m:d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𝟒</m:t>
                      </m:r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   </m:t>
                      </m:r>
                    </m:oMath>
                  </m:oMathPara>
                </a14:m>
                <a:r>
                  <a:rPr lang="en-GB" sz="1600" b="1" i="1" dirty="0">
                    <a:latin typeface="Cambria Math" panose="02040503050406030204" pitchFamily="18" charset="0"/>
                  </a:rPr>
                  <a:t/>
                </a:r>
                <a:br>
                  <a:rPr lang="en-GB" sz="1600" b="1" i="1" dirty="0">
                    <a:latin typeface="Cambria Math" panose="02040503050406030204" pitchFamily="18" charset="0"/>
                  </a:rPr>
                </a:br>
                <a:r>
                  <a:rPr lang="en-GB" sz="1600" b="1" i="1" dirty="0">
                    <a:latin typeface="Cambria Math" panose="02040503050406030204" pitchFamily="18" charset="0"/>
                  </a:rPr>
                  <a:t>                                                                </a:t>
                </a:r>
                <a14:m>
                  <m:oMath xmlns:m="http://schemas.openxmlformats.org/officeDocument/2006/math"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→  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𝝀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      →   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(1,3,−1)</m:t>
                    </m:r>
                  </m:oMath>
                </a14:m>
                <a:endParaRPr lang="en-GB" sz="16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677" y="2069357"/>
                <a:ext cx="8401811" cy="1245084"/>
              </a:xfrm>
              <a:prstGeom prst="rect">
                <a:avLst/>
              </a:prstGeom>
              <a:blipFill>
                <a:blip r:embed="rId4"/>
                <a:stretch>
                  <a:fillRect l="-435" t="-1463" b="-19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6536962" y="2910918"/>
                <a:ext cx="2249286" cy="523220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Put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GB" sz="1400" dirty="0"/>
                  <a:t> back into equation of line to fix point.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6962" y="2910918"/>
                <a:ext cx="2249286" cy="523220"/>
              </a:xfrm>
              <a:prstGeom prst="rect">
                <a:avLst/>
              </a:prstGeom>
              <a:blipFill>
                <a:blip r:embed="rId5"/>
                <a:stretch>
                  <a:fillRect l="-268" b="-89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/>
          <p:cNvSpPr/>
          <p:nvPr/>
        </p:nvSpPr>
        <p:spPr>
          <a:xfrm>
            <a:off x="539551" y="2120197"/>
            <a:ext cx="8298936" cy="146773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8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Intersection of line and plane</a:t>
              </a:r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10" name="Parallelogram 9"/>
          <p:cNvSpPr/>
          <p:nvPr/>
        </p:nvSpPr>
        <p:spPr>
          <a:xfrm rot="248149">
            <a:off x="2329064" y="4732895"/>
            <a:ext cx="3986321" cy="597700"/>
          </a:xfrm>
          <a:prstGeom prst="parallelogram">
            <a:avLst>
              <a:gd name="adj" fmla="val 114287"/>
            </a:avLst>
          </a:prstGeom>
          <a:solidFill>
            <a:schemeClr val="accent1">
              <a:alpha val="4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993672" y="5228358"/>
                <a:ext cx="3880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Π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3672" y="5228358"/>
                <a:ext cx="38805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" name="Straight Connector 11"/>
          <p:cNvCxnSpPr/>
          <p:nvPr/>
        </p:nvCxnSpPr>
        <p:spPr>
          <a:xfrm>
            <a:off x="3075213" y="4073071"/>
            <a:ext cx="1353451" cy="10023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4357189" y="5038725"/>
            <a:ext cx="138612" cy="6804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5954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705026" y="1912615"/>
                <a:ext cx="6840760" cy="487736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If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−2</m:t>
                        </m:r>
                      </m:num>
                      <m:den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GB" sz="1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+3</m:t>
                        </m:r>
                      </m:num>
                      <m:den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16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600" i="1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GB" sz="1600" i="1">
                        <a:latin typeface="Cambria Math" panose="02040503050406030204" pitchFamily="18" charset="0"/>
                      </a:rPr>
                      <m:t>−1=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GB" sz="1600" dirty="0"/>
                  <a:t>    </a:t>
                </a:r>
              </a:p>
              <a:p>
                <a:r>
                  <a:rPr lang="en-GB" sz="1600" dirty="0"/>
                  <a:t>then 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=4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+2</m:t>
                    </m:r>
                  </m:oMath>
                </a14:m>
                <a:r>
                  <a:rPr lang="en-GB" sz="1600" dirty="0"/>
                  <a:t>,   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−3</m:t>
                    </m:r>
                  </m:oMath>
                </a14:m>
                <a:r>
                  <a:rPr lang="en-GB" sz="1600" dirty="0"/>
                  <a:t>,    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+1</m:t>
                    </m:r>
                  </m:oMath>
                </a14:m>
                <a:r>
                  <a:rPr lang="en-GB" sz="1600" dirty="0"/>
                  <a:t>    </a:t>
                </a:r>
                <a14:m>
                  <m:oMath xmlns:m="http://schemas.openxmlformats.org/officeDocument/2006/math">
                    <m:r>
                      <a:rPr lang="en-GB" sz="1600" b="0" i="1" dirty="0" smtClean="0">
                        <a:latin typeface="Cambria Math" panose="02040503050406030204" pitchFamily="18" charset="0"/>
                      </a:rPr>
                      <m:t>→</m:t>
                    </m:r>
                    <m:d>
                      <m:dPr>
                        <m:ctrlPr>
                          <a:rPr lang="en-GB" sz="16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600" b="0" i="1" dirty="0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600" b="0" i="1" dirty="0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GB" sz="1600" b="0" i="1" dirty="0" smtClean="0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  <m:r>
                                <a:rPr lang="en-GB" sz="1600" b="0" i="1" dirty="0" smtClean="0">
                                  <a:latin typeface="Cambria Math" panose="02040503050406030204" pitchFamily="18" charset="0"/>
                                </a:rPr>
                                <m:t>+2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dirty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  <m:r>
                                <a:rPr lang="en-GB" sz="1600" b="0" i="1" dirty="0" smtClean="0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  <m:r>
                                <a:rPr lang="en-GB" sz="1600" b="0" i="1" dirty="0" smtClean="0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dirty="0" smtClean="0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  <m:r>
                                <a:rPr lang="en-GB" sz="1600" b="0" i="1" dirty="0" smtClean="0">
                                  <a:latin typeface="Cambria Math" panose="02040503050406030204" pitchFamily="18" charset="0"/>
                                </a:rPr>
                                <m:t>+1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GB" sz="1600" dirty="0"/>
              </a:p>
              <a:p>
                <a:r>
                  <a:rPr lang="en-GB" sz="1600" dirty="0"/>
                  <a:t>If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+1</m:t>
                        </m:r>
                      </m:num>
                      <m:den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GB" sz="1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GB" sz="16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−4</m:t>
                        </m:r>
                      </m:num>
                      <m:den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−2</m:t>
                        </m:r>
                      </m:den>
                    </m:f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endParaRPr lang="en-GB" sz="1600" dirty="0"/>
              </a:p>
              <a:p>
                <a:r>
                  <a:rPr lang="en-GB" sz="1600" dirty="0"/>
                  <a:t>Then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=5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−1,     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=4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,     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=−2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+4</m:t>
                    </m:r>
                  </m:oMath>
                </a14:m>
                <a:r>
                  <a:rPr lang="en-GB" sz="1600" dirty="0"/>
                  <a:t>      </a:t>
                </a:r>
                <a14:m>
                  <m:oMath xmlns:m="http://schemas.openxmlformats.org/officeDocument/2006/math">
                    <m:r>
                      <a:rPr lang="en-GB" sz="1600" b="0" i="1" dirty="0" smtClean="0">
                        <a:latin typeface="Cambria Math" panose="02040503050406030204" pitchFamily="18" charset="0"/>
                      </a:rPr>
                      <m:t>→  </m:t>
                    </m:r>
                    <m:d>
                      <m:dPr>
                        <m:ctrlPr>
                          <a:rPr lang="en-GB" sz="16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600" b="0" i="1" dirty="0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600" b="0" i="1" dirty="0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  <m:r>
                                <a:rPr lang="en-GB" sz="1600" b="0" i="1" dirty="0" smtClean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  <m:r>
                                <a:rPr lang="en-GB" sz="1600" b="0" i="1" dirty="0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dirty="0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  <m:r>
                                <a:rPr lang="en-GB" sz="1600" b="0" i="1" dirty="0" smtClean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dirty="0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  <m:r>
                                <a:rPr lang="en-GB" sz="1600" b="0" i="1" dirty="0" smtClean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  <m:r>
                                <a:rPr lang="en-GB" sz="1600" b="0" i="1" dirty="0" smtClean="0">
                                  <a:latin typeface="Cambria Math" panose="02040503050406030204" pitchFamily="18" charset="0"/>
                                </a:rPr>
                                <m:t>+4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GB" sz="16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1600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600" i="1" dirty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600" i="1" dirty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en-GB" sz="1600" i="1" dirty="0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  <m:r>
                                  <a:rPr lang="en-GB" sz="1600" i="1" dirty="0">
                                    <a:latin typeface="Cambria Math" panose="02040503050406030204" pitchFamily="18" charset="0"/>
                                  </a:rPr>
                                  <m:t>+2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i="1" dirty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GB" sz="1600" i="1" dirty="0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  <m:r>
                                  <a:rPr lang="en-GB" sz="1600" i="1" dirty="0">
                                    <a:latin typeface="Cambria Math" panose="02040503050406030204" pitchFamily="18" charset="0"/>
                                  </a:rPr>
                                  <m:t>−3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i="1" dirty="0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  <m:r>
                                  <a:rPr lang="en-GB" sz="1600" i="1" dirty="0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6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1600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600" i="1" dirty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600" i="1" dirty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  <m:r>
                                  <a:rPr lang="en-GB" sz="1600" i="1" dirty="0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  <m:r>
                                  <a:rPr lang="en-GB" sz="1600" i="1" dirty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i="1" dirty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en-GB" sz="1600" i="1" dirty="0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i="1" dirty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  <m:r>
                                  <a:rPr lang="en-GB" sz="1600" i="1" dirty="0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  <m:r>
                                  <a:rPr lang="en-GB" sz="1600" i="1" dirty="0">
                                    <a:latin typeface="Cambria Math" panose="02040503050406030204" pitchFamily="18" charset="0"/>
                                  </a:rPr>
                                  <m:t>+4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16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+2=5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−1</m:t>
                      </m:r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−3=4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𝜇</m:t>
                      </m:r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⇒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=−3</m:t>
                      </m:r>
                    </m:oMath>
                  </m:oMathPara>
                </a14:m>
                <a:endParaRPr lang="en-GB" sz="1600" dirty="0"/>
              </a:p>
              <a:p>
                <a:r>
                  <a:rPr lang="en-GB" sz="1600" dirty="0"/>
                  <a:t>Substituting into last equation: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+1=−2</m:t>
                      </m:r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−3</m:t>
                          </m:r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+4</m:t>
                      </m:r>
                    </m:oMath>
                  </m:oMathPara>
                </a14:m>
                <a:r>
                  <a:rPr lang="en-GB" sz="1600" b="0" dirty="0"/>
                  <a:t/>
                </a:r>
                <a:br>
                  <a:rPr lang="en-GB" sz="1600" b="0" dirty="0"/>
                </a:b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−3.5≠10</m:t>
                    </m:r>
                  </m:oMath>
                </a14:m>
                <a:r>
                  <a:rPr lang="en-GB" sz="1600" dirty="0"/>
                  <a:t> so lines do not intersect.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5026" y="1912615"/>
                <a:ext cx="6840760" cy="4877361"/>
              </a:xfrm>
              <a:prstGeom prst="rect">
                <a:avLst/>
              </a:prstGeom>
              <a:blipFill>
                <a:blip r:embed="rId2"/>
                <a:stretch>
                  <a:fillRect l="-53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Intersection of lines in Cartesian form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53123" y="854578"/>
                <a:ext cx="6611166" cy="87690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[Textbook] The lines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dirty="0"/>
                  <a:t> have equations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+3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−4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den>
                    </m:f>
                  </m:oMath>
                </a14:m>
                <a:r>
                  <a:rPr lang="en-GB" dirty="0"/>
                  <a:t> respectively. Prove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dirty="0"/>
                  <a:t> are skew.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123" y="854578"/>
                <a:ext cx="6611166" cy="87690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6444208" y="1356689"/>
            <a:ext cx="2581455" cy="52322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400" dirty="0"/>
              <a:t>Convert to vector form first then proceed as before.</a:t>
            </a:r>
          </a:p>
        </p:txBody>
      </p:sp>
      <p:sp>
        <p:nvSpPr>
          <p:cNvPr id="8" name="Rectangle 7"/>
          <p:cNvSpPr/>
          <p:nvPr/>
        </p:nvSpPr>
        <p:spPr>
          <a:xfrm>
            <a:off x="575968" y="1912614"/>
            <a:ext cx="5580208" cy="468473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76117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9E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/>
              <a:t>Pearson Core Pure Year 1</a:t>
            </a:r>
          </a:p>
          <a:p>
            <a:r>
              <a:rPr lang="en-GB" sz="2400" dirty="0"/>
              <a:t>Pages 191-192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35803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Shortest distance between parallel lines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23528" y="764704"/>
                <a:ext cx="8064896" cy="108933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Show that the shortest distance between the parallel lines with equations:</a:t>
                </a:r>
              </a:p>
              <a:p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+2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𝒌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𝜆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+4</m:t>
                        </m:r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𝒋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+3</m:t>
                        </m:r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𝒌</m:t>
                        </m:r>
                      </m:e>
                    </m:d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𝒌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𝜇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5</m:t>
                        </m:r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+4</m:t>
                        </m:r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𝒋</m:t>
                        </m:r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+3</m:t>
                        </m:r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𝒌</m:t>
                        </m:r>
                      </m:e>
                    </m:d>
                  </m:oMath>
                </a14:m>
                <a:r>
                  <a:rPr lang="en-GB" dirty="0"/>
                  <a:t>,</a:t>
                </a:r>
              </a:p>
              <a:p>
                <a:r>
                  <a:rPr lang="en-GB" dirty="0"/>
                  <a:t>where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GB" dirty="0"/>
                  <a:t> are scalars,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21</m:t>
                        </m:r>
                        <m:rad>
                          <m:radPr>
                            <m:degHide m:val="on"/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764704"/>
                <a:ext cx="8064896" cy="108933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/>
          <p:cNvCxnSpPr/>
          <p:nvPr/>
        </p:nvCxnSpPr>
        <p:spPr>
          <a:xfrm flipV="1">
            <a:off x="312614" y="2199707"/>
            <a:ext cx="3024336" cy="50405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323528" y="3573016"/>
            <a:ext cx="3024336" cy="50405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1674019" y="2463642"/>
            <a:ext cx="76200" cy="685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671638" y="2424113"/>
            <a:ext cx="76200" cy="476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1880939" y="3800615"/>
            <a:ext cx="76200" cy="685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1878558" y="3761086"/>
            <a:ext cx="76200" cy="4762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607344" y="2449763"/>
                <a:ext cx="678656" cy="5434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1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1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1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7344" y="2449763"/>
                <a:ext cx="678656" cy="54341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824782" y="3760925"/>
                <a:ext cx="678656" cy="5434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1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1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1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4782" y="3760925"/>
                <a:ext cx="678656" cy="54341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3209950" y="2058036"/>
                <a:ext cx="67865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e>
                        <m:sub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9950" y="2058036"/>
                <a:ext cx="678656" cy="33855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209950" y="3422371"/>
                <a:ext cx="67865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e>
                        <m:sub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9950" y="3422371"/>
                <a:ext cx="678656" cy="33855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Oval 20"/>
          <p:cNvSpPr/>
          <p:nvPr/>
        </p:nvSpPr>
        <p:spPr>
          <a:xfrm>
            <a:off x="1020242" y="2516983"/>
            <a:ext cx="129108" cy="12461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Oval 21"/>
          <p:cNvSpPr/>
          <p:nvPr/>
        </p:nvSpPr>
        <p:spPr>
          <a:xfrm>
            <a:off x="1161666" y="3869195"/>
            <a:ext cx="129108" cy="12461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733425" y="2230983"/>
                <a:ext cx="381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425" y="2230983"/>
                <a:ext cx="381000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29742" y="3527128"/>
                <a:ext cx="38100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9742" y="3527128"/>
                <a:ext cx="381000" cy="307777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147902" y="2641601"/>
                <a:ext cx="4608512" cy="40579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𝐴𝐵</m:t>
                          </m:r>
                        </m:e>
                      </m:acc>
                      <m:r>
                        <a:rPr lang="en-GB" sz="16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en-GB" sz="16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GB" sz="16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plcHide m:val="on"/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GB" sz="16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GB" sz="1600" b="0" i="1" dirty="0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GB" sz="1600" b="0" i="1" dirty="0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GB" sz="1600" b="0" i="1" dirty="0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</m:mr>
                              </m:m>
                            </m:e>
                          </m:d>
                          <m:r>
                            <a:rPr lang="en-GB" sz="1600" b="0" i="1" dirty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1600" b="0" i="1" dirty="0" smtClean="0">
                              <a:latin typeface="Cambria Math" panose="02040503050406030204" pitchFamily="18" charset="0"/>
                            </a:rPr>
                            <m:t>𝜇</m:t>
                          </m:r>
                          <m:d>
                            <m:dPr>
                              <m:ctrlPr>
                                <a:rPr lang="en-GB" sz="16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plcHide m:val="on"/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GB" sz="16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GB" sz="1600" b="0" i="1" dirty="0" smtClean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GB" sz="1600" b="0" i="1" dirty="0" smtClean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GB" sz="1600" b="0" i="1" dirty="0" smtClean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mr>
                              </m:m>
                            </m:e>
                          </m:d>
                        </m:e>
                      </m:d>
                      <m:r>
                        <a:rPr lang="en-GB" sz="1600" b="0" i="1" dirty="0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begChr m:val="["/>
                          <m:endChr m:val="]"/>
                          <m:ctrlPr>
                            <a:rPr lang="en-GB" sz="1600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GB" sz="1600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plcHide m:val="on"/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GB" sz="16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GB" sz="1600" i="1" dirty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GB" sz="1600" i="1" dirty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GB" sz="1600" i="1" dirty="0">
                                        <a:latin typeface="Cambria Math" panose="02040503050406030204" pitchFamily="18" charset="0"/>
                                      </a:rPr>
                                      <m:t>−1</m:t>
                                    </m:r>
                                  </m:e>
                                </m:mr>
                              </m:m>
                            </m:e>
                          </m:d>
                          <m:r>
                            <a:rPr lang="en-GB" sz="1600" i="1" dirty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GB" sz="1600" i="1" dirty="0">
                              <a:latin typeface="Cambria Math" panose="02040503050406030204" pitchFamily="18" charset="0"/>
                            </a:rPr>
                            <m:t>𝜆</m:t>
                          </m:r>
                          <m:d>
                            <m:dPr>
                              <m:ctrlPr>
                                <a:rPr lang="en-GB" sz="1600" i="1" dirty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m>
                                <m:mPr>
                                  <m:plcHide m:val="on"/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GB" sz="16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a:rPr lang="en-GB" sz="1600" i="1" dirty="0">
                                        <a:latin typeface="Cambria Math" panose="02040503050406030204" pitchFamily="18" charset="0"/>
                                      </a:rPr>
                                      <m:t>5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GB" sz="1600" i="1" dirty="0"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e>
                                </m:mr>
                                <m:mr>
                                  <m:e>
                                    <m:r>
                                      <a:rPr lang="en-GB" sz="1600" i="1" dirty="0"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</m:mr>
                              </m:m>
                            </m:e>
                          </m:d>
                        </m:e>
                      </m:d>
                    </m:oMath>
                  </m:oMathPara>
                </a14:m>
                <a:r>
                  <a:rPr lang="en-GB" sz="1600" dirty="0"/>
                  <a:t/>
                </a:r>
                <a:br>
                  <a:rPr lang="en-GB" sz="1600" dirty="0"/>
                </a:b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𝑡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1600" dirty="0"/>
                  <a:t>     where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endParaRPr lang="en-GB" sz="16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1+5</m:t>
                                </m:r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−2+4</m:t>
                                </m:r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2+3</m:t>
                                </m:r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⋅</m:t>
                      </m:r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5</m:t>
                      </m:r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1+5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+4</m:t>
                      </m:r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−2+4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+3</m:t>
                      </m:r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2+3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50</m:t>
                          </m:r>
                        </m:den>
                      </m:f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=−0.06</m:t>
                      </m:r>
                    </m:oMath>
                  </m:oMathPara>
                </a14:m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𝐴𝐵</m:t>
                          </m:r>
                        </m:e>
                      </m:acc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1+5</m:t>
                                </m:r>
                                <m:d>
                                  <m:dPr>
                                    <m:ctrlPr>
                                      <a:rPr lang="en-GB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1600" b="0" i="1" smtClean="0">
                                        <a:latin typeface="Cambria Math" panose="02040503050406030204" pitchFamily="18" charset="0"/>
                                      </a:rPr>
                                      <m:t>−0.06</m:t>
                                    </m:r>
                                  </m:e>
                                </m:d>
                              </m:e>
                            </m:m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−2+4</m:t>
                                </m:r>
                                <m:d>
                                  <m:dPr>
                                    <m:ctrlPr>
                                      <a:rPr lang="en-GB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1600" b="0" i="1" smtClean="0">
                                        <a:latin typeface="Cambria Math" panose="02040503050406030204" pitchFamily="18" charset="0"/>
                                      </a:rPr>
                                      <m:t>−0.06</m:t>
                                    </m:r>
                                  </m:e>
                                </m:d>
                              </m:e>
                            </m:m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2+3</m:t>
                                </m:r>
                                <m:d>
                                  <m:dPr>
                                    <m:ctrlPr>
                                      <a:rPr lang="en-GB" sz="16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sz="1600" b="0" i="1" smtClean="0">
                                        <a:latin typeface="Cambria Math" panose="02040503050406030204" pitchFamily="18" charset="0"/>
                                      </a:rPr>
                                      <m:t>−0.06</m:t>
                                    </m:r>
                                  </m:e>
                                </m:d>
                              </m:e>
                            </m:mr>
                          </m:m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0.7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−2.24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1.82</m:t>
                                </m:r>
                              </m:e>
                            </m:mr>
                          </m:m>
                        </m:e>
                      </m:d>
                    </m:oMath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𝐴𝐵</m:t>
                              </m:r>
                            </m:e>
                          </m:acc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0.7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2.24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1.82</m:t>
                              </m:r>
                            </m:e>
                            <m:sup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21</m:t>
                          </m:r>
                          <m:rad>
                            <m:radPr>
                              <m:degHide m:val="on"/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7902" y="2641601"/>
                <a:ext cx="4608512" cy="405790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/>
              <p:cNvSpPr/>
              <p:nvPr/>
            </p:nvSpPr>
            <p:spPr>
              <a:xfrm>
                <a:off x="4105276" y="1392385"/>
                <a:ext cx="4952999" cy="1162113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r>
                  <a:rPr lang="en-GB" sz="1200" b="1" dirty="0"/>
                  <a:t>The key with such “shortest distance” problems is that the line connecting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2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200" b="1" i="1" smtClean="0">
                            <a:latin typeface="Cambria Math" panose="02040503050406030204" pitchFamily="18" charset="0"/>
                          </a:rPr>
                          <m:t>𝒍</m:t>
                        </m:r>
                      </m:e>
                      <m:sub>
                        <m:r>
                          <a:rPr lang="en-GB" sz="12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sub>
                    </m:sSub>
                  </m:oMath>
                </a14:m>
                <a:r>
                  <a:rPr lang="en-GB" sz="1200" b="1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2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200" b="1" i="1" smtClean="0">
                            <a:latin typeface="Cambria Math" panose="02040503050406030204" pitchFamily="18" charset="0"/>
                          </a:rPr>
                          <m:t>𝒍</m:t>
                        </m:r>
                      </m:e>
                      <m:sub>
                        <m:r>
                          <a:rPr lang="en-GB" sz="12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en-GB" sz="1200" b="1" dirty="0"/>
                  <a:t> whose distance is shortest, is </a:t>
                </a:r>
                <a:r>
                  <a:rPr lang="en-GB" sz="1200" b="1" u="sng" dirty="0"/>
                  <a:t>perpendicular</a:t>
                </a:r>
                <a:r>
                  <a:rPr lang="en-GB" sz="1200" b="1" dirty="0"/>
                  <a:t> to the two lines.  </a:t>
                </a:r>
              </a:p>
              <a:p>
                <a:r>
                  <a:rPr lang="en-GB" sz="1200" dirty="0"/>
                  <a:t>In this example, if </a:t>
                </a:r>
                <a14:m>
                  <m:oMath xmlns:m="http://schemas.openxmlformats.org/officeDocument/2006/math">
                    <m:r>
                      <a:rPr lang="en-GB" sz="1200" i="1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1200" dirty="0"/>
                  <a:t> is a general point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200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GB" sz="12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1200" dirty="0"/>
                  <a:t> and </a:t>
                </a:r>
                <a14:m>
                  <m:oMath xmlns:m="http://schemas.openxmlformats.org/officeDocument/2006/math">
                    <m:r>
                      <a:rPr lang="en-GB" sz="1200" i="1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1200" dirty="0"/>
                  <a:t> is a general point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2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200" i="1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GB" sz="12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sz="1200" dirty="0"/>
                  <a:t>, then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12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1200" i="1">
                            <a:latin typeface="Cambria Math" panose="02040503050406030204" pitchFamily="18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GB" sz="1200" dirty="0"/>
                  <a:t> is perpendicular to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2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200" i="1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mr>
                          <m:mr>
                            <m:e>
                              <m:r>
                                <a:rPr lang="en-GB" sz="1200" i="1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  <m:mr>
                            <m:e>
                              <m:r>
                                <a:rPr lang="en-GB" sz="12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GB" sz="1200" dirty="0"/>
              </a:p>
            </p:txBody>
          </p:sp>
        </mc:Choice>
        <mc:Fallback xmlns="">
          <p:sp>
            <p:nvSpPr>
              <p:cNvPr id="28" name="Rectangle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5276" y="1392385"/>
                <a:ext cx="4952999" cy="116211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1287624" y="5589240"/>
                <a:ext cx="2736304" cy="954107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Note that it’s not possible to find the coordinates of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1400" dirty="0"/>
                  <a:t> and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1400" dirty="0"/>
                  <a:t> (these can both slide together along their respective lines)</a:t>
                </a: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7624" y="5589240"/>
                <a:ext cx="2736304" cy="954107"/>
              </a:xfrm>
              <a:prstGeom prst="rect">
                <a:avLst/>
              </a:prstGeom>
              <a:blipFill>
                <a:blip r:embed="rId11"/>
                <a:stretch>
                  <a:fillRect l="-221" b="-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Rectangle 29"/>
          <p:cNvSpPr/>
          <p:nvPr/>
        </p:nvSpPr>
        <p:spPr>
          <a:xfrm>
            <a:off x="4252168" y="2636105"/>
            <a:ext cx="4557191" cy="406340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cxnSp>
        <p:nvCxnSpPr>
          <p:cNvPr id="31" name="Straight Connector 30"/>
          <p:cNvCxnSpPr/>
          <p:nvPr/>
        </p:nvCxnSpPr>
        <p:spPr>
          <a:xfrm>
            <a:off x="1079500" y="2571750"/>
            <a:ext cx="139700" cy="134620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V="1">
            <a:off x="1200150" y="3606800"/>
            <a:ext cx="260350" cy="4445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1428750" y="3619500"/>
            <a:ext cx="31750" cy="26670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4115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3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/>
              <p:cNvSpPr txBox="1"/>
              <p:nvPr/>
            </p:nvSpPr>
            <p:spPr>
              <a:xfrm>
                <a:off x="3137384" y="5539529"/>
                <a:ext cx="5654513" cy="1252587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200" dirty="0"/>
                  <a:t>Therefore what was the role of:</a:t>
                </a:r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GB" sz="1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2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1200" dirty="0"/>
                  <a:t>: Position vector of some arbitrary point on the line (it doesn’t matter which).</a:t>
                </a:r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GB" sz="1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2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1200" dirty="0"/>
                  <a:t>:  The </a:t>
                </a:r>
                <a:r>
                  <a:rPr lang="en-GB" sz="1200" b="1" dirty="0"/>
                  <a:t>direction</a:t>
                </a:r>
                <a:r>
                  <a:rPr lang="en-GB" sz="1200" dirty="0"/>
                  <a:t> of the line.</a:t>
                </a:r>
              </a:p>
            </p:txBody>
          </p:sp>
        </mc:Choice>
        <mc:Fallback xmlns="">
          <p:sp>
            <p:nvSpPr>
              <p:cNvPr id="102" name="TextBox 10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7384" y="5539529"/>
                <a:ext cx="5654513" cy="12525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Vector equation of a straight line in 3D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89634"/>
            <a:ext cx="51845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Consider the equation of a straight line in 2D: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1331640" y="1246385"/>
                <a:ext cx="36004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+2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1640" y="1246385"/>
                <a:ext cx="3600400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95536" y="1940932"/>
                <a:ext cx="396044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600" dirty="0"/>
                  <a:t> is obviously a variable (i.e. it can vary!). As we consider different values of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600" dirty="0"/>
                  <a:t>, we get different points on the line.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1940932"/>
                <a:ext cx="3960440" cy="830997"/>
              </a:xfrm>
              <a:prstGeom prst="rect">
                <a:avLst/>
              </a:prstGeom>
              <a:blipFill>
                <a:blip r:embed="rId4"/>
                <a:stretch>
                  <a:fillRect l="-923" t="-2190" b="-80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Arrow Connector 14"/>
          <p:cNvCxnSpPr/>
          <p:nvPr/>
        </p:nvCxnSpPr>
        <p:spPr>
          <a:xfrm flipV="1">
            <a:off x="5940152" y="1507995"/>
            <a:ext cx="0" cy="17049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2" name="Straight Arrow Connector 71"/>
          <p:cNvCxnSpPr/>
          <p:nvPr/>
        </p:nvCxnSpPr>
        <p:spPr>
          <a:xfrm>
            <a:off x="5724128" y="3068960"/>
            <a:ext cx="208823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741240" y="2913896"/>
                <a:ext cx="36004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1240" y="2913896"/>
                <a:ext cx="360040" cy="30777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TextBox 72"/>
              <p:cNvSpPr txBox="1"/>
              <p:nvPr/>
            </p:nvSpPr>
            <p:spPr>
              <a:xfrm>
                <a:off x="5760132" y="1248801"/>
                <a:ext cx="360040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𝑦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73" name="TextBox 7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60132" y="1248801"/>
                <a:ext cx="360040" cy="307777"/>
              </a:xfrm>
              <a:prstGeom prst="rect">
                <a:avLst/>
              </a:prstGeom>
              <a:blipFill>
                <a:blip r:embed="rId6"/>
                <a:stretch>
                  <a:fillRect b="-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Oval 19"/>
          <p:cNvSpPr/>
          <p:nvPr/>
        </p:nvSpPr>
        <p:spPr>
          <a:xfrm>
            <a:off x="5870302" y="2594496"/>
            <a:ext cx="124098" cy="12330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228317" y="2105702"/>
                <a:ext cx="866253" cy="4574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=0  →</m:t>
                      </m:r>
                      <m:r>
                        <a:rPr lang="en-GB" sz="12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1200" b="1" i="1" smtClean="0"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GB" sz="12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12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12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1200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8317" y="2105702"/>
                <a:ext cx="866253" cy="457433"/>
              </a:xfrm>
              <a:prstGeom prst="rect">
                <a:avLst/>
              </a:prstGeom>
              <a:blipFill>
                <a:blip r:embed="rId7"/>
                <a:stretch>
                  <a:fillRect b="-5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4" name="Oval 73"/>
          <p:cNvSpPr/>
          <p:nvPr/>
        </p:nvSpPr>
        <p:spPr>
          <a:xfrm>
            <a:off x="6680301" y="2213067"/>
            <a:ext cx="124098" cy="12330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TextBox 74"/>
              <p:cNvSpPr txBox="1"/>
              <p:nvPr/>
            </p:nvSpPr>
            <p:spPr>
              <a:xfrm>
                <a:off x="6404076" y="1724273"/>
                <a:ext cx="866253" cy="4574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=1  →</m:t>
                      </m:r>
                      <m:r>
                        <a:rPr lang="en-GB" sz="12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12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12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1200" b="1" i="1" smtClean="0">
                          <a:latin typeface="Cambria Math" panose="02040503050406030204" pitchFamily="18" charset="0"/>
                        </a:rPr>
                        <m:t>𝟓</m:t>
                      </m:r>
                      <m:r>
                        <a:rPr lang="en-GB" sz="12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1200" b="1" dirty="0"/>
              </a:p>
            </p:txBody>
          </p:sp>
        </mc:Choice>
        <mc:Fallback xmlns="">
          <p:sp>
            <p:nvSpPr>
              <p:cNvPr id="75" name="TextBox 7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4076" y="1724273"/>
                <a:ext cx="866253" cy="457433"/>
              </a:xfrm>
              <a:prstGeom prst="rect">
                <a:avLst/>
              </a:prstGeom>
              <a:blipFill>
                <a:blip r:embed="rId8"/>
                <a:stretch>
                  <a:fillRect b="-5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6" name="Oval 75"/>
          <p:cNvSpPr/>
          <p:nvPr/>
        </p:nvSpPr>
        <p:spPr>
          <a:xfrm>
            <a:off x="7528610" y="1829825"/>
            <a:ext cx="124098" cy="123304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7" name="TextBox 76"/>
              <p:cNvSpPr txBox="1"/>
              <p:nvPr/>
            </p:nvSpPr>
            <p:spPr>
              <a:xfrm>
                <a:off x="7221905" y="1341031"/>
                <a:ext cx="866253" cy="4574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=2  →</m:t>
                      </m:r>
                      <m:r>
                        <a:rPr lang="en-GB" sz="1200" b="1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1200" b="1" i="1" smtClean="0">
                          <a:latin typeface="Cambria Math" panose="02040503050406030204" pitchFamily="18" charset="0"/>
                        </a:rPr>
                        <m:t>𝟐</m:t>
                      </m:r>
                      <m:r>
                        <a:rPr lang="en-GB" sz="1200" b="1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GB" sz="1200" b="1" i="1" smtClean="0">
                          <a:latin typeface="Cambria Math" panose="02040503050406030204" pitchFamily="18" charset="0"/>
                        </a:rPr>
                        <m:t>𝟖</m:t>
                      </m:r>
                      <m:r>
                        <a:rPr lang="en-GB" sz="1200" b="1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1200" b="1" dirty="0"/>
              </a:p>
            </p:txBody>
          </p:sp>
        </mc:Choice>
        <mc:Fallback xmlns="">
          <p:sp>
            <p:nvSpPr>
              <p:cNvPr id="77" name="TextBox 7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1905" y="1341031"/>
                <a:ext cx="866253" cy="457433"/>
              </a:xfrm>
              <a:prstGeom prst="rect">
                <a:avLst/>
              </a:prstGeom>
              <a:blipFill>
                <a:blip r:embed="rId9"/>
                <a:stretch>
                  <a:fillRect b="-5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98558" y="2843644"/>
                <a:ext cx="3983602" cy="738664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It’s worth noting that in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𝑚𝑥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1400" dirty="0"/>
                  <a:t>, while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1400" dirty="0"/>
                  <a:t> and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1400" dirty="0"/>
                  <a:t> are variables,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r>
                  <a:rPr lang="en-GB" sz="1400" dirty="0"/>
                  <a:t> and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1400" dirty="0"/>
                  <a:t> are </a:t>
                </a:r>
                <a:r>
                  <a:rPr lang="en-GB" sz="1400" b="1" dirty="0"/>
                  <a:t>constants</a:t>
                </a:r>
                <a:r>
                  <a:rPr lang="en-GB" sz="1400" dirty="0"/>
                  <a:t>: after these are set for a particular line, they don’t change.</a:t>
                </a: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558" y="2843644"/>
                <a:ext cx="3983602" cy="738664"/>
              </a:xfrm>
              <a:prstGeom prst="rect">
                <a:avLst/>
              </a:prstGeom>
              <a:blipFill>
                <a:blip r:embed="rId10"/>
                <a:stretch>
                  <a:fillRect l="-152" r="-152" b="-55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6" name="Straight Connector 25"/>
          <p:cNvCxnSpPr/>
          <p:nvPr/>
        </p:nvCxnSpPr>
        <p:spPr>
          <a:xfrm flipV="1">
            <a:off x="5724128" y="1645920"/>
            <a:ext cx="2383552" cy="112600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376372" y="3839964"/>
            <a:ext cx="57323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Can we do something similar with vectors? Consider: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9" name="TextBox 78"/>
              <p:cNvSpPr txBox="1"/>
              <p:nvPr/>
            </p:nvSpPr>
            <p:spPr>
              <a:xfrm>
                <a:off x="881688" y="4240128"/>
                <a:ext cx="2988136" cy="10689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400" b="0" i="1" smtClean="0">
                          <a:latin typeface="Cambria Math" panose="02040503050406030204" pitchFamily="18" charset="0"/>
                        </a:rPr>
                        <m:t>𝜆</m:t>
                      </m:r>
                      <m:d>
                        <m:dPr>
                          <m:ctrlPr>
                            <a:rPr lang="en-GB" sz="2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2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79" name="TextBox 7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1688" y="4240128"/>
                <a:ext cx="2988136" cy="1068947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0" name="TextBox 79"/>
              <p:cNvSpPr txBox="1"/>
              <p:nvPr/>
            </p:nvSpPr>
            <p:spPr>
              <a:xfrm>
                <a:off x="338066" y="5330897"/>
                <a:ext cx="2904244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What happens as we vary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GB" sz="1600" dirty="0"/>
                  <a:t>?</a:t>
                </a:r>
              </a:p>
            </p:txBody>
          </p:sp>
        </mc:Choice>
        <mc:Fallback xmlns="">
          <p:sp>
            <p:nvSpPr>
              <p:cNvPr id="80" name="TextBox 7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066" y="5330897"/>
                <a:ext cx="2904244" cy="338554"/>
              </a:xfrm>
              <a:prstGeom prst="rect">
                <a:avLst/>
              </a:prstGeom>
              <a:blipFill>
                <a:blip r:embed="rId12"/>
                <a:stretch>
                  <a:fillRect l="-1048" t="-5357" b="-2142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Oval 26"/>
          <p:cNvSpPr/>
          <p:nvPr/>
        </p:nvSpPr>
        <p:spPr>
          <a:xfrm>
            <a:off x="5863828" y="5289622"/>
            <a:ext cx="128032" cy="13708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5598161" y="5075251"/>
                <a:ext cx="3454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8161" y="5075251"/>
                <a:ext cx="345440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1" name="Straight Connector 30"/>
          <p:cNvCxnSpPr/>
          <p:nvPr/>
        </p:nvCxnSpPr>
        <p:spPr>
          <a:xfrm flipV="1">
            <a:off x="5937250" y="4654550"/>
            <a:ext cx="358775" cy="7048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0" name="Group 99"/>
          <p:cNvGrpSpPr/>
          <p:nvPr/>
        </p:nvGrpSpPr>
        <p:grpSpPr>
          <a:xfrm>
            <a:off x="6010275" y="5034757"/>
            <a:ext cx="110331" cy="114299"/>
            <a:chOff x="6010275" y="5199857"/>
            <a:chExt cx="110331" cy="114299"/>
          </a:xfrm>
        </p:grpSpPr>
        <p:cxnSp>
          <p:nvCxnSpPr>
            <p:cNvPr id="81" name="Straight Connector 80"/>
            <p:cNvCxnSpPr/>
            <p:nvPr/>
          </p:nvCxnSpPr>
          <p:spPr>
            <a:xfrm flipH="1" flipV="1">
              <a:off x="6095207" y="5199857"/>
              <a:ext cx="25399" cy="114299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flipV="1">
              <a:off x="6010275" y="5203031"/>
              <a:ext cx="88106" cy="47625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83" name="TextBox 82"/>
              <p:cNvSpPr txBox="1"/>
              <p:nvPr/>
            </p:nvSpPr>
            <p:spPr>
              <a:xfrm>
                <a:off x="5152628" y="4113324"/>
                <a:ext cx="1325860" cy="5182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=0 →</m:t>
                      </m:r>
                      <m:d>
                        <m:dPr>
                          <m:ctrlPr>
                            <a:rPr lang="en-GB" sz="1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𝟎</m:t>
                          </m:r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,−</m:t>
                          </m:r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en-GB" sz="1400" b="1" dirty="0"/>
              </a:p>
            </p:txBody>
          </p:sp>
        </mc:Choice>
        <mc:Fallback xmlns="">
          <p:sp>
            <p:nvSpPr>
              <p:cNvPr id="83" name="TextBox 8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2628" y="4113324"/>
                <a:ext cx="1325860" cy="518283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4" name="Straight Connector 83"/>
          <p:cNvCxnSpPr/>
          <p:nvPr/>
        </p:nvCxnSpPr>
        <p:spPr>
          <a:xfrm flipV="1">
            <a:off x="6288636" y="4465089"/>
            <a:ext cx="910186" cy="19891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pSp>
        <p:nvGrpSpPr>
          <p:cNvPr id="101" name="Group 100"/>
          <p:cNvGrpSpPr/>
          <p:nvPr/>
        </p:nvGrpSpPr>
        <p:grpSpPr>
          <a:xfrm>
            <a:off x="6705600" y="4514056"/>
            <a:ext cx="76200" cy="102394"/>
            <a:chOff x="6705600" y="4679156"/>
            <a:chExt cx="76200" cy="102394"/>
          </a:xfrm>
        </p:grpSpPr>
        <p:cxnSp>
          <p:nvCxnSpPr>
            <p:cNvPr id="85" name="Straight Connector 84"/>
            <p:cNvCxnSpPr/>
            <p:nvPr/>
          </p:nvCxnSpPr>
          <p:spPr>
            <a:xfrm>
              <a:off x="6705600" y="4679156"/>
              <a:ext cx="73819" cy="42863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flipV="1">
              <a:off x="6734175" y="4717257"/>
              <a:ext cx="47625" cy="64293"/>
            </a:xfrm>
            <a:prstGeom prst="line">
              <a:avLst/>
            </a:prstGeom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88" name="Oval 87"/>
          <p:cNvSpPr/>
          <p:nvPr/>
        </p:nvSpPr>
        <p:spPr>
          <a:xfrm>
            <a:off x="6217533" y="4616450"/>
            <a:ext cx="128032" cy="13708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9" name="Oval 88"/>
          <p:cNvSpPr/>
          <p:nvPr/>
        </p:nvSpPr>
        <p:spPr>
          <a:xfrm>
            <a:off x="7134806" y="4396545"/>
            <a:ext cx="128032" cy="13708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0" name="Oval 89"/>
          <p:cNvSpPr/>
          <p:nvPr/>
        </p:nvSpPr>
        <p:spPr>
          <a:xfrm>
            <a:off x="7998742" y="4224034"/>
            <a:ext cx="128032" cy="13708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1" name="Oval 90"/>
          <p:cNvSpPr/>
          <p:nvPr/>
        </p:nvSpPr>
        <p:spPr>
          <a:xfrm>
            <a:off x="5354995" y="4776253"/>
            <a:ext cx="128032" cy="137088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2" name="TextBox 91"/>
              <p:cNvSpPr txBox="1"/>
              <p:nvPr/>
            </p:nvSpPr>
            <p:spPr>
              <a:xfrm>
                <a:off x="6389494" y="3889288"/>
                <a:ext cx="1325860" cy="5182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=1 →</m:t>
                      </m:r>
                      <m:d>
                        <m:dPr>
                          <m:ctrlPr>
                            <a:rPr lang="en-GB" sz="1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𝟒</m:t>
                          </m:r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,−</m:t>
                          </m:r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en-GB" sz="1400" b="1" dirty="0"/>
              </a:p>
            </p:txBody>
          </p:sp>
        </mc:Choice>
        <mc:Fallback xmlns="">
          <p:sp>
            <p:nvSpPr>
              <p:cNvPr id="92" name="TextBox 9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9494" y="3889288"/>
                <a:ext cx="1325860" cy="518283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3" name="TextBox 92"/>
              <p:cNvSpPr txBox="1"/>
              <p:nvPr/>
            </p:nvSpPr>
            <p:spPr>
              <a:xfrm>
                <a:off x="7456190" y="3660235"/>
                <a:ext cx="1325860" cy="5182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=2 →</m:t>
                      </m:r>
                      <m:d>
                        <m:dPr>
                          <m:ctrlPr>
                            <a:rPr lang="en-GB" sz="1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,−</m:t>
                          </m:r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en-GB" sz="1400" b="1" dirty="0"/>
              </a:p>
            </p:txBody>
          </p:sp>
        </mc:Choice>
        <mc:Fallback xmlns="">
          <p:sp>
            <p:nvSpPr>
              <p:cNvPr id="93" name="TextBox 9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6190" y="3660235"/>
                <a:ext cx="1325860" cy="518283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4" name="TextBox 93"/>
              <p:cNvSpPr txBox="1"/>
              <p:nvPr/>
            </p:nvSpPr>
            <p:spPr>
              <a:xfrm>
                <a:off x="4070295" y="4372465"/>
                <a:ext cx="1325860" cy="5182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=−1 →</m:t>
                      </m:r>
                      <m:d>
                        <m:dPr>
                          <m:ctrlPr>
                            <a:rPr lang="en-GB" sz="1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𝟓</m:t>
                          </m:r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,−</m:t>
                          </m:r>
                          <m:r>
                            <a:rPr lang="en-GB" sz="1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d>
                    </m:oMath>
                  </m:oMathPara>
                </a14:m>
                <a:endParaRPr lang="en-GB" sz="1400" b="1" dirty="0"/>
              </a:p>
            </p:txBody>
          </p:sp>
        </mc:Choice>
        <mc:Fallback xmlns="">
          <p:sp>
            <p:nvSpPr>
              <p:cNvPr id="94" name="TextBox 9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0295" y="4372465"/>
                <a:ext cx="1325860" cy="518283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5" name="Straight Connector 94"/>
          <p:cNvCxnSpPr/>
          <p:nvPr/>
        </p:nvCxnSpPr>
        <p:spPr>
          <a:xfrm flipV="1">
            <a:off x="7203794" y="4298950"/>
            <a:ext cx="892456" cy="16946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7" name="Straight Connector 96"/>
          <p:cNvCxnSpPr/>
          <p:nvPr/>
        </p:nvCxnSpPr>
        <p:spPr>
          <a:xfrm flipV="1">
            <a:off x="5383970" y="4672825"/>
            <a:ext cx="892456" cy="16946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8" name="TextBox 97"/>
              <p:cNvSpPr txBox="1"/>
              <p:nvPr/>
            </p:nvSpPr>
            <p:spPr>
              <a:xfrm>
                <a:off x="6067288" y="4932331"/>
                <a:ext cx="503734" cy="5388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1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1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100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1100" dirty="0"/>
              </a:p>
            </p:txBody>
          </p:sp>
        </mc:Choice>
        <mc:Fallback xmlns="">
          <p:sp>
            <p:nvSpPr>
              <p:cNvPr id="98" name="TextBox 9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67288" y="4932331"/>
                <a:ext cx="503734" cy="538802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9" name="TextBox 98"/>
              <p:cNvSpPr txBox="1"/>
              <p:nvPr/>
            </p:nvSpPr>
            <p:spPr>
              <a:xfrm>
                <a:off x="6674763" y="4525701"/>
                <a:ext cx="503734" cy="53880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1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1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1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1100" dirty="0"/>
              </a:p>
            </p:txBody>
          </p:sp>
        </mc:Choice>
        <mc:Fallback xmlns="">
          <p:sp>
            <p:nvSpPr>
              <p:cNvPr id="99" name="TextBox 9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4763" y="4525701"/>
                <a:ext cx="503734" cy="538802"/>
              </a:xfrm>
              <a:prstGeom prst="rect">
                <a:avLst/>
              </a:prstGeom>
              <a:blipFill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3" name="Rectangle 102"/>
          <p:cNvSpPr/>
          <p:nvPr/>
        </p:nvSpPr>
        <p:spPr>
          <a:xfrm>
            <a:off x="3693795" y="5814254"/>
            <a:ext cx="4768561" cy="42029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104" name="Rectangle 103"/>
          <p:cNvSpPr/>
          <p:nvPr/>
        </p:nvSpPr>
        <p:spPr>
          <a:xfrm>
            <a:off x="3580359" y="6287308"/>
            <a:ext cx="2246863" cy="420291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851233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1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3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4"/>
                  </p:tgtEl>
                </p:cond>
              </p:nextCondLst>
            </p:seq>
          </p:childTnLst>
        </p:cTn>
      </p:par>
    </p:tnLst>
    <p:bldLst>
      <p:bldP spid="102" grpId="0" animBg="1"/>
      <p:bldP spid="20" grpId="0" animBg="1"/>
      <p:bldP spid="22" grpId="0"/>
      <p:bldP spid="74" grpId="0" animBg="1"/>
      <p:bldP spid="75" grpId="0"/>
      <p:bldP spid="76" grpId="0" animBg="1"/>
      <p:bldP spid="77" grpId="0"/>
      <p:bldP spid="23" grpId="0" animBg="1"/>
      <p:bldP spid="78" grpId="0"/>
      <p:bldP spid="79" grpId="0"/>
      <p:bldP spid="80" grpId="0"/>
      <p:bldP spid="27" grpId="0" animBg="1"/>
      <p:bldP spid="29" grpId="0"/>
      <p:bldP spid="83" grpId="0"/>
      <p:bldP spid="88" grpId="0" animBg="1"/>
      <p:bldP spid="89" grpId="0" animBg="1"/>
      <p:bldP spid="90" grpId="0" animBg="1"/>
      <p:bldP spid="91" grpId="0" animBg="1"/>
      <p:bldP spid="92" grpId="0"/>
      <p:bldP spid="93" grpId="0"/>
      <p:bldP spid="94" grpId="0"/>
      <p:bldP spid="98" grpId="0"/>
      <p:bldP spid="99" grpId="0"/>
      <p:bldP spid="103" grpId="0" animBg="1"/>
      <p:bldP spid="103" grpId="1" animBg="1"/>
      <p:bldP spid="104" grpId="0" animBg="1"/>
      <p:bldP spid="104" grpId="1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Shortest distance between any two lines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cxnSp>
        <p:nvCxnSpPr>
          <p:cNvPr id="5" name="Straight Connector 4"/>
          <p:cNvCxnSpPr/>
          <p:nvPr/>
        </p:nvCxnSpPr>
        <p:spPr>
          <a:xfrm flipV="1">
            <a:off x="323528" y="1340768"/>
            <a:ext cx="2952328" cy="115212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456255" y="3399408"/>
            <a:ext cx="2952328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263946" y="1145065"/>
                <a:ext cx="4461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3946" y="1145065"/>
                <a:ext cx="446196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381400" y="3214742"/>
                <a:ext cx="446196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1400" y="3214742"/>
                <a:ext cx="446196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Straight Connector 8"/>
          <p:cNvCxnSpPr/>
          <p:nvPr/>
        </p:nvCxnSpPr>
        <p:spPr>
          <a:xfrm flipH="1" flipV="1">
            <a:off x="1248344" y="2131358"/>
            <a:ext cx="473895" cy="12660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1163390" y="2051437"/>
            <a:ext cx="144016" cy="14401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/>
          <p:cNvSpPr/>
          <p:nvPr/>
        </p:nvSpPr>
        <p:spPr>
          <a:xfrm>
            <a:off x="1647762" y="3355975"/>
            <a:ext cx="144016" cy="14401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4" name="Straight Connector 13"/>
          <p:cNvCxnSpPr/>
          <p:nvPr/>
        </p:nvCxnSpPr>
        <p:spPr>
          <a:xfrm flipV="1">
            <a:off x="1319808" y="2244874"/>
            <a:ext cx="171450" cy="6985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421408" y="2067074"/>
            <a:ext cx="57150" cy="1714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1662708" y="3233094"/>
            <a:ext cx="152400" cy="238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815108" y="3227388"/>
            <a:ext cx="57150" cy="17145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1026697" y="1723003"/>
                <a:ext cx="2620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6697" y="1723003"/>
                <a:ext cx="262024" cy="369332"/>
              </a:xfrm>
              <a:prstGeom prst="rect">
                <a:avLst/>
              </a:prstGeom>
              <a:blipFill>
                <a:blip r:embed="rId4"/>
                <a:stretch>
                  <a:fillRect r="-232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537668" y="3436422"/>
                <a:ext cx="26202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dirty="0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7668" y="3436422"/>
                <a:ext cx="262024" cy="369332"/>
              </a:xfrm>
              <a:prstGeom prst="rect">
                <a:avLst/>
              </a:prstGeom>
              <a:blipFill>
                <a:blip r:embed="rId5"/>
                <a:stretch>
                  <a:fillRect r="-255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4200672" y="857300"/>
                <a:ext cx="4303302" cy="1661352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The lines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14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sz="1400" dirty="0"/>
                  <a:t> have equations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𝜆</m:t>
                    </m:r>
                    <m:d>
                      <m:d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1400" dirty="0"/>
                  <a:t> and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𝜇</m:t>
                    </m:r>
                    <m:d>
                      <m:d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1400" dirty="0"/>
                  <a:t> respectively, where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GB" sz="1400" dirty="0"/>
                  <a:t> and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GB" sz="1400" dirty="0"/>
                  <a:t> are scalars.</a:t>
                </a:r>
              </a:p>
              <a:p>
                <a:r>
                  <a:rPr lang="en-GB" sz="1400" dirty="0"/>
                  <a:t>Find the shortest distance between these two lines.</a:t>
                </a: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0672" y="857300"/>
                <a:ext cx="4303302" cy="166135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4375026" y="2695203"/>
                <a:ext cx="3888432" cy="616323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Again, use same strategy, but this time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GB" sz="1600" dirty="0"/>
                  <a:t> is perpendicular to </a:t>
                </a:r>
                <a:r>
                  <a:rPr lang="en-GB" sz="1600" b="1" dirty="0"/>
                  <a:t>both</a:t>
                </a:r>
                <a:r>
                  <a:rPr lang="en-GB" sz="16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16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sz="1600" dirty="0"/>
                  <a:t>. </a:t>
                </a: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5026" y="2695203"/>
                <a:ext cx="3888432" cy="616323"/>
              </a:xfrm>
              <a:prstGeom prst="rect">
                <a:avLst/>
              </a:prstGeom>
              <a:blipFill>
                <a:blip r:embed="rId7"/>
                <a:stretch>
                  <a:fillRect l="-623" r="-312" b="-952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15244" y="3800137"/>
                <a:ext cx="4793145" cy="28727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1400" dirty="0"/>
                  <a:t> has position vector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4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</m:mr>
                          <m:m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1400" dirty="0"/>
                  <a:t>, and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14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4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400" b="0" i="1" dirty="0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400" b="0" i="1" dirty="0" smtClean="0">
                                  <a:latin typeface="Cambria Math" panose="02040503050406030204" pitchFamily="18" charset="0"/>
                                </a:rPr>
                                <m:t>−1+2</m:t>
                              </m:r>
                              <m:r>
                                <a:rPr lang="en-GB" sz="1400" b="0" i="1" dirty="0" smtClean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</m:mr>
                          <m:mr>
                            <m:e>
                              <m:r>
                                <a:rPr lang="en-GB" sz="1400" b="0" i="1" dirty="0" smtClean="0">
                                  <a:latin typeface="Cambria Math" panose="02040503050406030204" pitchFamily="18" charset="0"/>
                                </a:rPr>
                                <m:t>3−</m:t>
                              </m:r>
                              <m:r>
                                <a:rPr lang="en-GB" sz="1400" b="0" i="1" dirty="0" smtClean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</m:mr>
                          <m:mr>
                            <m:e>
                              <m:r>
                                <a:rPr lang="en-GB" sz="1400" b="0" i="1" dirty="0" smtClean="0">
                                  <a:latin typeface="Cambria Math" panose="02040503050406030204" pitchFamily="18" charset="0"/>
                                </a:rPr>
                                <m:t>−1−</m:t>
                              </m:r>
                              <m:r>
                                <a:rPr lang="en-GB" sz="1400" b="0" i="1" dirty="0" smtClean="0">
                                  <a:latin typeface="Cambria Math" panose="02040503050406030204" pitchFamily="18" charset="0"/>
                                </a:rPr>
                                <m:t>𝜇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GB" sz="1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𝐴𝐵</m:t>
                          </m:r>
                        </m:e>
                      </m:acc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1400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400" i="1" dirty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400" i="1" dirty="0">
                                    <a:latin typeface="Cambria Math" panose="02040503050406030204" pitchFamily="18" charset="0"/>
                                  </a:rPr>
                                  <m:t>−1+2</m:t>
                                </m:r>
                                <m:r>
                                  <a:rPr lang="en-GB" sz="1400" i="1" dirty="0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400" i="1" dirty="0">
                                    <a:latin typeface="Cambria Math" panose="02040503050406030204" pitchFamily="18" charset="0"/>
                                  </a:rPr>
                                  <m:t>3−</m:t>
                                </m:r>
                                <m:r>
                                  <a:rPr lang="en-GB" sz="1400" i="1" dirty="0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400" i="1" dirty="0">
                                    <a:latin typeface="Cambria Math" panose="02040503050406030204" pitchFamily="18" charset="0"/>
                                  </a:rPr>
                                  <m:t>−1−</m:t>
                                </m:r>
                                <m:r>
                                  <a:rPr lang="en-GB" sz="1400" i="1" dirty="0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400" b="0" i="1" dirty="0" smtClean="0">
                          <a:latin typeface="Cambria Math" panose="02040503050406030204" pitchFamily="18" charset="0"/>
                        </a:rPr>
                        <m:t>−</m:t>
                      </m:r>
                      <m:d>
                        <m:d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400" i="1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400" i="1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1400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400" i="1" dirty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400" b="0" i="1" dirty="0" smtClean="0">
                                    <a:latin typeface="Cambria Math" panose="02040503050406030204" pitchFamily="18" charset="0"/>
                                  </a:rPr>
                                  <m:t>−2+2</m:t>
                                </m:r>
                                <m:r>
                                  <a:rPr lang="en-GB" sz="1400" b="0" i="1" dirty="0" smtClean="0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400" i="1" dirty="0" smtClean="0">
                                    <a:latin typeface="Cambria Math" panose="02040503050406030204" pitchFamily="18" charset="0"/>
                                  </a:rPr>
                                  <m:t>3−</m:t>
                                </m:r>
                                <m:r>
                                  <a:rPr lang="en-GB" sz="1400" b="0" i="1" dirty="0" smtClean="0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  <m:r>
                                  <a:rPr lang="en-GB" sz="1400" b="0" i="1" dirty="0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GB" sz="1400" b="0" i="1" dirty="0" smtClean="0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400" i="1" dirty="0">
                                    <a:latin typeface="Cambria Math" panose="02040503050406030204" pitchFamily="18" charset="0"/>
                                  </a:rPr>
                                  <m:t>−1−</m:t>
                                </m:r>
                                <m:r>
                                  <a:rPr lang="en-GB" sz="1400" i="1" dirty="0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  <m:r>
                                  <a:rPr lang="en-GB" sz="1400" b="0" i="1" dirty="0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GB" sz="1400" b="0" i="1" dirty="0" smtClean="0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1400" dirty="0"/>
              </a:p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GB" sz="1400" dirty="0"/>
                  <a:t> is perpendicular to both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1400" dirty="0"/>
                  <a:t> 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1400" dirty="0"/>
                  <a:t>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1400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400" i="1" dirty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400" i="1" dirty="0">
                                    <a:latin typeface="Cambria Math" panose="02040503050406030204" pitchFamily="18" charset="0"/>
                                  </a:rPr>
                                  <m:t>−2+2</m:t>
                                </m:r>
                                <m:r>
                                  <a:rPr lang="en-GB" sz="1400" i="1" dirty="0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400" i="1" dirty="0">
                                    <a:latin typeface="Cambria Math" panose="02040503050406030204" pitchFamily="18" charset="0"/>
                                  </a:rPr>
                                  <m:t>3−</m:t>
                                </m:r>
                                <m:r>
                                  <a:rPr lang="en-GB" sz="1400" i="1" dirty="0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  <m:r>
                                  <a:rPr lang="en-GB" sz="1400" i="1" dirty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GB" sz="1400" i="1" dirty="0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400" i="1" dirty="0">
                                    <a:latin typeface="Cambria Math" panose="02040503050406030204" pitchFamily="18" charset="0"/>
                                  </a:rPr>
                                  <m:t>−1−</m:t>
                                </m:r>
                                <m:r>
                                  <a:rPr lang="en-GB" sz="1400" i="1" dirty="0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  <m:r>
                                  <a:rPr lang="en-GB" sz="1400" i="1" dirty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GB" sz="1400" i="1" dirty="0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400" b="0" i="1" dirty="0" smtClean="0">
                          <a:latin typeface="Cambria Math" panose="02040503050406030204" pitchFamily="18" charset="0"/>
                        </a:rPr>
                        <m:t>⋅</m:t>
                      </m:r>
                      <m:d>
                        <m:d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4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4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=3−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−1−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𝜇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=1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244" y="3800137"/>
                <a:ext cx="4793145" cy="287270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508104" y="3788634"/>
                <a:ext cx="3606867" cy="22847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Similarly, using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en-GB" sz="1400" i="1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1400" dirty="0"/>
                  <a:t>, we obtain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+3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endParaRPr lang="en-GB" sz="1400" dirty="0"/>
              </a:p>
              <a:p>
                <a:endParaRPr lang="en-GB" sz="1400" dirty="0"/>
              </a:p>
              <a:p>
                <a:r>
                  <a:rPr lang="en-GB" sz="1400" dirty="0"/>
                  <a:t>Solving simultaneously,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=0, 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GB" sz="1400" dirty="0"/>
              </a:p>
              <a:p>
                <a:endParaRPr lang="en-GB" sz="1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∴</m:t>
                      </m:r>
                      <m:acc>
                        <m:accPr>
                          <m:chr m:val="⃗"/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𝐴𝐵</m:t>
                          </m:r>
                        </m:e>
                      </m:acc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1400" i="1" dirty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400" i="1" dirty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400" i="1" dirty="0">
                                    <a:latin typeface="Cambria Math" panose="02040503050406030204" pitchFamily="18" charset="0"/>
                                  </a:rPr>
                                  <m:t>−2+2</m:t>
                                </m:r>
                                <m:r>
                                  <a:rPr lang="en-GB" sz="1400" i="1" dirty="0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400" i="1" dirty="0">
                                    <a:latin typeface="Cambria Math" panose="02040503050406030204" pitchFamily="18" charset="0"/>
                                  </a:rPr>
                                  <m:t>3−</m:t>
                                </m:r>
                                <m:r>
                                  <a:rPr lang="en-GB" sz="1400" i="1" dirty="0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  <m:r>
                                  <a:rPr lang="en-GB" sz="1400" i="1" dirty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GB" sz="1400" i="1" dirty="0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400" i="1" dirty="0">
                                    <a:latin typeface="Cambria Math" panose="02040503050406030204" pitchFamily="18" charset="0"/>
                                  </a:rPr>
                                  <m:t>−1−</m:t>
                                </m:r>
                                <m:r>
                                  <a:rPr lang="en-GB" sz="1400" i="1" dirty="0">
                                    <a:latin typeface="Cambria Math" panose="02040503050406030204" pitchFamily="18" charset="0"/>
                                  </a:rPr>
                                  <m:t>𝜇</m:t>
                                </m:r>
                                <m:r>
                                  <a:rPr lang="en-GB" sz="1400" i="1" dirty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GB" sz="1400" i="1" dirty="0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4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1400" b="0" i="1" dirty="0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400" b="0" i="1" dirty="0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400" b="0" i="1" dirty="0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400" b="0" i="1" dirty="0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mr>
                          </m:m>
                        </m:e>
                      </m:d>
                    </m:oMath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𝐴𝐵</m:t>
                              </m:r>
                            </m:e>
                          </m:acc>
                        </m:e>
                      </m: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=2</m:t>
                      </m:r>
                      <m:rad>
                        <m:radPr>
                          <m:degHide m:val="on"/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104" y="3788634"/>
                <a:ext cx="3606867" cy="2284728"/>
              </a:xfrm>
              <a:prstGeom prst="rect">
                <a:avLst/>
              </a:prstGeom>
              <a:blipFill>
                <a:blip r:embed="rId9"/>
                <a:stretch>
                  <a:fillRect l="-50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0" name="Straight Connector 29"/>
          <p:cNvCxnSpPr/>
          <p:nvPr/>
        </p:nvCxnSpPr>
        <p:spPr>
          <a:xfrm>
            <a:off x="5220072" y="4077072"/>
            <a:ext cx="0" cy="230425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1" name="Rectangle 30"/>
          <p:cNvSpPr/>
          <p:nvPr/>
        </p:nvSpPr>
        <p:spPr>
          <a:xfrm>
            <a:off x="456256" y="3805753"/>
            <a:ext cx="8353104" cy="289375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500068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Shortest distance between point and line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67544" y="836712"/>
                <a:ext cx="7128792" cy="82785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The line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GB" sz="1400" dirty="0"/>
                  <a:t> has equation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den>
                    </m:f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+3</m:t>
                        </m:r>
                      </m:num>
                      <m:den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</m:oMath>
                </a14:m>
                <a:r>
                  <a:rPr lang="en-GB" sz="1400" dirty="0"/>
                  <a:t>, and the point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1400" dirty="0"/>
                  <a:t> has coordinates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1,2,−1</m:t>
                        </m:r>
                      </m:e>
                    </m:d>
                  </m:oMath>
                </a14:m>
                <a:r>
                  <a:rPr lang="en-GB" sz="1400" dirty="0"/>
                  <a:t>.</a:t>
                </a:r>
              </a:p>
              <a:p>
                <a:pPr marL="342900" indent="-342900">
                  <a:buAutoNum type="alphaLcParenBoth"/>
                </a:pPr>
                <a:r>
                  <a:rPr lang="en-GB" sz="1400" dirty="0"/>
                  <a:t>Find the shortest distance between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1400" dirty="0"/>
                  <a:t> and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GB" sz="1400" dirty="0"/>
                  <a:t>.</a:t>
                </a:r>
              </a:p>
              <a:p>
                <a:pPr marL="342900" indent="-342900">
                  <a:buAutoNum type="alphaLcParenBoth"/>
                </a:pPr>
                <a:r>
                  <a:rPr lang="en-GB" sz="1400" dirty="0"/>
                  <a:t>Find the Cartesian equation of the line that is perpendicular to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GB" sz="1400" dirty="0"/>
                  <a:t> and passes through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1400" dirty="0"/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544" y="836712"/>
                <a:ext cx="7128792" cy="82785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11560" y="1988840"/>
                <a:ext cx="5484440" cy="16205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−2</m:t>
                          </m:r>
                        </m:den>
                      </m:f>
                      <m:r>
                        <a:rPr lang="en-GB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+3</m:t>
                          </m:r>
                        </m:num>
                        <m:den>
                          <m:r>
                            <a:rPr lang="en-GB" i="1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𝜆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+1,   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=−2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+1,   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−3</m:t>
                      </m:r>
                    </m:oMath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−3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𝜆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1988840"/>
                <a:ext cx="5484440" cy="162050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Connector 7"/>
          <p:cNvCxnSpPr/>
          <p:nvPr/>
        </p:nvCxnSpPr>
        <p:spPr>
          <a:xfrm flipV="1">
            <a:off x="179512" y="4221088"/>
            <a:ext cx="2808312" cy="129614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 flipV="1">
            <a:off x="1701552" y="4800724"/>
            <a:ext cx="400050" cy="906463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 flipV="1">
            <a:off x="1899320" y="4705747"/>
            <a:ext cx="78457" cy="187052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1777752" y="4897562"/>
            <a:ext cx="209550" cy="9525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289324" y="4428455"/>
                <a:ext cx="792088" cy="5795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200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2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9324" y="4428455"/>
                <a:ext cx="792088" cy="579518"/>
              </a:xfrm>
              <a:prstGeom prst="rect">
                <a:avLst/>
              </a:prstGeom>
              <a:blipFill>
                <a:blip r:embed="rId4"/>
                <a:stretch>
                  <a:fillRect b="-104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33002" y="4433813"/>
                <a:ext cx="1962497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1+2</m:t>
                          </m:r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𝜆</m:t>
                          </m:r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, 1−2</m:t>
                          </m:r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𝜆</m:t>
                          </m:r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, −3−</m:t>
                          </m:r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002" y="4433813"/>
                <a:ext cx="1962497" cy="2769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Oval 21"/>
          <p:cNvSpPr/>
          <p:nvPr/>
        </p:nvSpPr>
        <p:spPr>
          <a:xfrm>
            <a:off x="1675805" y="4764332"/>
            <a:ext cx="78358" cy="7625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1925030" y="5716617"/>
                <a:ext cx="792088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1,2,−1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5030" y="5716617"/>
                <a:ext cx="792088" cy="27699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Oval 23"/>
          <p:cNvSpPr/>
          <p:nvPr/>
        </p:nvSpPr>
        <p:spPr>
          <a:xfrm>
            <a:off x="2075285" y="5673776"/>
            <a:ext cx="78358" cy="7625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5" name="Straight Connector 24"/>
          <p:cNvCxnSpPr/>
          <p:nvPr/>
        </p:nvCxnSpPr>
        <p:spPr>
          <a:xfrm flipV="1">
            <a:off x="2406402" y="4478464"/>
            <a:ext cx="23813" cy="881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2334965" y="4459412"/>
            <a:ext cx="92868" cy="1666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3151407" y="3653655"/>
                <a:ext cx="3187257" cy="30943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dirty="0"/>
                  <a:t>Let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1200" dirty="0"/>
                  <a:t> be generic point on line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GB" sz="1200" dirty="0"/>
                  <a:t>.</a:t>
                </a:r>
              </a:p>
              <a:p>
                <a:r>
                  <a:rPr lang="en-GB" sz="1200" dirty="0"/>
                  <a:t>With a suitable diagram, we can see that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12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1200" b="0" i="1" smtClean="0">
                            <a:latin typeface="Cambria Math" panose="02040503050406030204" pitchFamily="18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GB" sz="1200" dirty="0"/>
                  <a:t> is perpendicular to the direction of the line.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𝐴𝐵</m:t>
                          </m:r>
                        </m:e>
                      </m:acc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GB" sz="1200" b="0" i="1" smtClean="0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200" b="0" i="1" smtClean="0">
                                    <a:latin typeface="Cambria Math" panose="02040503050406030204" pitchFamily="18" charset="0"/>
                                  </a:rPr>
                                  <m:t>−1−2</m:t>
                                </m:r>
                                <m:r>
                                  <a:rPr lang="en-GB" sz="1200" b="0" i="1" smtClean="0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200" b="0" i="1" smtClean="0">
                                    <a:latin typeface="Cambria Math" panose="02040503050406030204" pitchFamily="18" charset="0"/>
                                  </a:rPr>
                                  <m:t>−2−</m:t>
                                </m:r>
                                <m:r>
                                  <a:rPr lang="en-GB" sz="1200" b="0" i="1" smtClean="0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</m:mr>
                          </m:m>
                        </m:e>
                      </m:d>
                    </m:oMath>
                    <m:oMath xmlns:m="http://schemas.openxmlformats.org/officeDocument/2006/math">
                      <m:d>
                        <m:dPr>
                          <m:ctrlPr>
                            <a:rPr lang="en-GB" sz="1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2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2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GB" sz="1200" i="1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200" i="1">
                                    <a:latin typeface="Cambria Math" panose="02040503050406030204" pitchFamily="18" charset="0"/>
                                  </a:rPr>
                                  <m:t>−1−2</m:t>
                                </m:r>
                                <m:r>
                                  <a:rPr lang="en-GB" sz="1200" i="1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200" i="1">
                                    <a:latin typeface="Cambria Math" panose="02040503050406030204" pitchFamily="18" charset="0"/>
                                  </a:rPr>
                                  <m:t>−2−</m:t>
                                </m:r>
                                <m:r>
                                  <a:rPr lang="en-GB" sz="1200" i="1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⋅</m:t>
                      </m:r>
                      <m:d>
                        <m:dPr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200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2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…   →   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𝐴𝐵</m:t>
                          </m:r>
                        </m:e>
                      </m:acc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2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GB" sz="1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200" b="0" i="1" smtClean="0">
                                        <a:latin typeface="Cambria Math" panose="02040503050406030204" pitchFamily="18" charset="0"/>
                                      </a:rPr>
                                      <m:t>8</m:t>
                                    </m:r>
                                  </m:num>
                                  <m:den>
                                    <m:r>
                                      <a:rPr lang="en-GB" sz="1200" b="0" i="1" smtClean="0">
                                        <a:latin typeface="Cambria Math" panose="02040503050406030204" pitchFamily="18" charset="0"/>
                                      </a:rPr>
                                      <m:t>9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r>
                                  <a:rPr lang="en-GB" sz="12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GB" sz="1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200" b="0" i="1" smtClean="0">
                                        <a:latin typeface="Cambria Math" panose="02040503050406030204" pitchFamily="18" charset="0"/>
                                      </a:rPr>
                                      <m:t>1</m:t>
                                    </m:r>
                                  </m:num>
                                  <m:den>
                                    <m:r>
                                      <a:rPr lang="en-GB" sz="1200" b="0" i="1" smtClean="0">
                                        <a:latin typeface="Cambria Math" panose="02040503050406030204" pitchFamily="18" charset="0"/>
                                      </a:rPr>
                                      <m:t>9</m:t>
                                    </m:r>
                                  </m:den>
                                </m:f>
                              </m:e>
                            </m:mr>
                            <m:mr>
                              <m:e>
                                <m:r>
                                  <a:rPr lang="en-GB" sz="12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en-GB" sz="1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GB" sz="1200" b="0" i="1" smtClean="0">
                                        <a:latin typeface="Cambria Math" panose="02040503050406030204" pitchFamily="18" charset="0"/>
                                      </a:rPr>
                                      <m:t>14</m:t>
                                    </m:r>
                                  </m:num>
                                  <m:den>
                                    <m:r>
                                      <a:rPr lang="en-GB" sz="1200" b="0" i="1" smtClean="0">
                                        <a:latin typeface="Cambria Math" panose="02040503050406030204" pitchFamily="18" charset="0"/>
                                      </a:rPr>
                                      <m:t>9</m:t>
                                    </m:r>
                                  </m:den>
                                </m:f>
                              </m:e>
                            </m:mr>
                          </m:m>
                        </m:e>
                      </m:d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  ∴</m:t>
                      </m:r>
                      <m:d>
                        <m:dPr>
                          <m:begChr m:val="|"/>
                          <m:endChr m:val="|"/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acc>
                            <m:accPr>
                              <m:chr m:val="⃗"/>
                              <m:ctrlP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  <m:t>𝐴𝐵</m:t>
                              </m:r>
                            </m:e>
                          </m:acc>
                        </m:e>
                      </m:d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  <m:t>29</m:t>
                              </m:r>
                            </m:e>
                          </m:rad>
                        </m:num>
                        <m:den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1407" y="3653655"/>
                <a:ext cx="3187257" cy="3094309"/>
              </a:xfrm>
              <a:prstGeom prst="rect">
                <a:avLst/>
              </a:prstGeom>
              <a:blipFill>
                <a:blip r:embed="rId7"/>
                <a:stretch>
                  <a:fillRect l="-1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3" name="Straight Connector 32"/>
          <p:cNvCxnSpPr/>
          <p:nvPr/>
        </p:nvCxnSpPr>
        <p:spPr>
          <a:xfrm flipV="1">
            <a:off x="1866900" y="5253286"/>
            <a:ext cx="34317" cy="10928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 flipV="1">
            <a:off x="1902620" y="5253039"/>
            <a:ext cx="100011" cy="4762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6596680" y="3791236"/>
                <a:ext cx="2457725" cy="24748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dirty="0">
                    <a:latin typeface="+mj-lt"/>
                  </a:rPr>
                  <a:t>Direction of line is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2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2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sz="1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200" i="1">
                                      <a:latin typeface="Cambria Math" panose="02040503050406030204" pitchFamily="18" charset="0"/>
                                    </a:rPr>
                                    <m:t>8</m:t>
                                  </m:r>
                                </m:num>
                                <m:den>
                                  <m:r>
                                    <a:rPr lang="en-GB" sz="1200" i="1">
                                      <a:latin typeface="Cambria Math" panose="02040503050406030204" pitchFamily="18" charset="0"/>
                                    </a:rPr>
                                    <m:t>9</m:t>
                                  </m:r>
                                </m:den>
                              </m:f>
                            </m:e>
                          </m:mr>
                          <m:mr>
                            <m:e>
                              <m:r>
                                <a:rPr lang="en-GB" sz="12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sz="1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200" i="1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GB" sz="1200" i="1">
                                      <a:latin typeface="Cambria Math" panose="02040503050406030204" pitchFamily="18" charset="0"/>
                                    </a:rPr>
                                    <m:t>9</m:t>
                                  </m:r>
                                </m:den>
                              </m:f>
                            </m:e>
                          </m:mr>
                          <m:mr>
                            <m:e>
                              <m:r>
                                <a:rPr lang="en-GB" sz="12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sz="1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200" b="0" i="1" smtClean="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  <m:r>
                                    <a:rPr lang="en-GB" sz="1200" i="1">
                                      <a:latin typeface="Cambria Math" panose="02040503050406030204" pitchFamily="18" charset="0"/>
                                    </a:rPr>
                                    <m:t>4</m:t>
                                  </m:r>
                                </m:num>
                                <m:den>
                                  <m:r>
                                    <a:rPr lang="en-GB" sz="1200" i="1">
                                      <a:latin typeface="Cambria Math" panose="02040503050406030204" pitchFamily="18" charset="0"/>
                                    </a:rPr>
                                    <m:t>9</m:t>
                                  </m:r>
                                </m:den>
                              </m:f>
                            </m:e>
                          </m:mr>
                        </m:m>
                      </m:e>
                    </m:d>
                  </m:oMath>
                </a14:m>
                <a:r>
                  <a:rPr lang="en-GB" sz="1200" b="0" dirty="0">
                    <a:latin typeface="+mj-lt"/>
                  </a:rPr>
                  <a:t> or more simplify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2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2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e>
                          </m:mr>
                          <m:mr>
                            <m:e>
                              <m: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  <m:t>14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GB" sz="1200" b="0" dirty="0">
                  <a:latin typeface="+mj-lt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2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200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𝜆</m:t>
                      </m:r>
                      <m:d>
                        <m:dPr>
                          <m:ctrlPr>
                            <a:rPr lang="en-GB" sz="1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2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200" i="1"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200" i="1">
                                    <a:latin typeface="Cambria Math" panose="02040503050406030204" pitchFamily="18" charset="0"/>
                                  </a:rPr>
                                  <m:t>14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r>
                  <a:rPr lang="en-GB" sz="1200" dirty="0"/>
                  <a:t/>
                </a:r>
                <a:br>
                  <a:rPr lang="en-GB" sz="1200" dirty="0"/>
                </a:br>
                <a:endParaRPr lang="en-GB" sz="1200" dirty="0"/>
              </a:p>
              <a:p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∴</m:t>
                    </m:r>
                  </m:oMath>
                </a14:m>
                <a:r>
                  <a:rPr lang="en-GB" sz="1200" dirty="0"/>
                  <a:t> Cartesian equation: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num>
                        <m:den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num>
                        <m:den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𝑧</m:t>
                          </m:r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num>
                        <m:den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14</m:t>
                          </m:r>
                        </m:den>
                      </m:f>
                    </m:oMath>
                  </m:oMathPara>
                </a14:m>
                <a:endParaRPr lang="en-GB" sz="1200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6680" y="3791236"/>
                <a:ext cx="2457725" cy="247484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Rectangle 39"/>
          <p:cNvSpPr/>
          <p:nvPr/>
        </p:nvSpPr>
        <p:spPr>
          <a:xfrm>
            <a:off x="216574" y="2060848"/>
            <a:ext cx="241445" cy="21602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</a:t>
            </a:r>
          </a:p>
        </p:txBody>
      </p:sp>
      <p:sp>
        <p:nvSpPr>
          <p:cNvPr id="41" name="Rectangle 40"/>
          <p:cNvSpPr/>
          <p:nvPr/>
        </p:nvSpPr>
        <p:spPr>
          <a:xfrm>
            <a:off x="6355235" y="4149080"/>
            <a:ext cx="241445" cy="216024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b</a:t>
            </a:r>
          </a:p>
        </p:txBody>
      </p:sp>
      <p:sp>
        <p:nvSpPr>
          <p:cNvPr id="39" name="Rectangle 38"/>
          <p:cNvSpPr/>
          <p:nvPr/>
        </p:nvSpPr>
        <p:spPr>
          <a:xfrm>
            <a:off x="113782" y="1805930"/>
            <a:ext cx="6191768" cy="48806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a</a:t>
            </a:r>
          </a:p>
        </p:txBody>
      </p:sp>
      <p:sp>
        <p:nvSpPr>
          <p:cNvPr id="42" name="Rectangle 41"/>
          <p:cNvSpPr/>
          <p:nvPr/>
        </p:nvSpPr>
        <p:spPr>
          <a:xfrm>
            <a:off x="6305550" y="3581425"/>
            <a:ext cx="2658406" cy="3105125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 b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6475957" y="1968710"/>
                <a:ext cx="2487999" cy="1108765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Again same strategy! If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1600" dirty="0"/>
                  <a:t> is a point on the line,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𝐴𝐵</m:t>
                        </m:r>
                      </m:e>
                    </m:acc>
                  </m:oMath>
                </a14:m>
                <a:r>
                  <a:rPr lang="en-GB" sz="1600" dirty="0"/>
                  <a:t> is perpendicular to the direction of the line.</a:t>
                </a: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5957" y="1968710"/>
                <a:ext cx="2487999" cy="1108765"/>
              </a:xfrm>
              <a:prstGeom prst="rect">
                <a:avLst/>
              </a:prstGeom>
              <a:blipFill>
                <a:blip r:embed="rId9"/>
                <a:stretch>
                  <a:fillRect l="-728" t="-538" b="-483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9584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39" grpId="0" animBg="1"/>
      <p:bldP spid="4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9F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Core Pure Year 1</a:t>
            </a:r>
          </a:p>
          <a:p>
            <a:r>
              <a:rPr lang="en-GB" sz="2400" dirty="0"/>
              <a:t>Pages 191-192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95536" y="2204864"/>
            <a:ext cx="69847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(Note: I have split this exercise in two. We will do the distance between planes and points in a separate lesson)</a:t>
            </a:r>
          </a:p>
        </p:txBody>
      </p:sp>
      <p:sp>
        <p:nvSpPr>
          <p:cNvPr id="8" name="Rectangle 7"/>
          <p:cNvSpPr/>
          <p:nvPr/>
        </p:nvSpPr>
        <p:spPr>
          <a:xfrm>
            <a:off x="410050" y="3073618"/>
            <a:ext cx="51125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800" dirty="0"/>
              <a:t>Q1-5, 7, 9, 11 </a:t>
            </a:r>
          </a:p>
        </p:txBody>
      </p:sp>
    </p:spTree>
    <p:extLst>
      <p:ext uri="{BB962C8B-B14F-4D97-AF65-F5344CB8AC3E}">
        <p14:creationId xmlns:p14="http://schemas.microsoft.com/office/powerpoint/2010/main" val="290415444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Shortest Distance from Plane to Origin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Parallelogram 4"/>
          <p:cNvSpPr/>
          <p:nvPr/>
        </p:nvSpPr>
        <p:spPr>
          <a:xfrm rot="1912729">
            <a:off x="217576" y="2583988"/>
            <a:ext cx="4534910" cy="348548"/>
          </a:xfrm>
          <a:prstGeom prst="parallelogram">
            <a:avLst>
              <a:gd name="adj" fmla="val 114287"/>
            </a:avLst>
          </a:prstGeom>
          <a:solidFill>
            <a:schemeClr val="accent1">
              <a:alpha val="4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1043610" y="3933056"/>
            <a:ext cx="144016" cy="14401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66147" y="1292054"/>
                <a:ext cx="3880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Π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147" y="1292054"/>
                <a:ext cx="388050" cy="369332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19391" y="3987534"/>
                <a:ext cx="3880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𝑂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9391" y="3987534"/>
                <a:ext cx="388050" cy="36933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2935656" y="2914589"/>
                <a:ext cx="3880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5656" y="2914589"/>
                <a:ext cx="38805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918474" y="2296380"/>
                <a:ext cx="3880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𝐹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8474" y="2296380"/>
                <a:ext cx="38805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/>
          <p:cNvCxnSpPr/>
          <p:nvPr/>
        </p:nvCxnSpPr>
        <p:spPr>
          <a:xfrm flipV="1">
            <a:off x="1138645" y="2544276"/>
            <a:ext cx="1083733" cy="1433688"/>
          </a:xfrm>
          <a:prstGeom prst="line">
            <a:avLst/>
          </a:prstGeom>
          <a:ln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 flipV="1">
            <a:off x="2233667" y="2566853"/>
            <a:ext cx="790222" cy="530577"/>
          </a:xfrm>
          <a:prstGeom prst="line">
            <a:avLst/>
          </a:prstGeom>
          <a:ln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1149934" y="3097430"/>
            <a:ext cx="1862666" cy="903111"/>
          </a:xfrm>
          <a:prstGeom prst="line">
            <a:avLst/>
          </a:prstGeom>
          <a:ln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2222378" y="2679742"/>
            <a:ext cx="191911" cy="248355"/>
          </a:xfrm>
          <a:prstGeom prst="line">
            <a:avLst/>
          </a:prstGeom>
          <a:ln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 flipV="1">
            <a:off x="2064334" y="2792630"/>
            <a:ext cx="169333" cy="124178"/>
          </a:xfrm>
          <a:prstGeom prst="line">
            <a:avLst/>
          </a:prstGeom>
          <a:ln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1119046" y="3094688"/>
                <a:ext cx="3880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046" y="3094688"/>
                <a:ext cx="38805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4195564" y="783823"/>
                <a:ext cx="4756792" cy="175432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A plane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Π</m:t>
                    </m:r>
                  </m:oMath>
                </a14:m>
                <a:r>
                  <a:rPr lang="en-GB" dirty="0"/>
                  <a:t> has equation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GB" dirty="0"/>
                  <a:t>.</a:t>
                </a:r>
              </a:p>
              <a:p>
                <a:r>
                  <a:rPr lang="en-GB" dirty="0"/>
                  <a:t>Suppose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r>
                  <a:rPr lang="en-GB" dirty="0"/>
                  <a:t> is a generic point on the plane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b="0" i="0" smtClean="0">
                        <a:latin typeface="Cambria Math" panose="02040503050406030204" pitchFamily="18" charset="0"/>
                      </a:rPr>
                      <m:t>Π</m:t>
                    </m:r>
                  </m:oMath>
                </a14:m>
                <a:r>
                  <a:rPr lang="en-GB" dirty="0"/>
                  <a:t> and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GB" dirty="0"/>
                  <a:t> is the foot of the perpendicular from the origin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𝑂</m:t>
                    </m:r>
                  </m:oMath>
                </a14:m>
                <a:r>
                  <a:rPr lang="en-GB" dirty="0"/>
                  <a:t> to the plane.</a:t>
                </a:r>
              </a:p>
              <a:p>
                <a:r>
                  <a:rPr lang="en-GB" dirty="0"/>
                  <a:t>Suppose also that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en-GB" dirty="0"/>
                  <a:t> is of unit length, i.e.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̂"/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</m:acc>
                  </m:oMath>
                </a14:m>
                <a:r>
                  <a:rPr lang="en-GB" dirty="0"/>
                  <a:t>.</a:t>
                </a:r>
              </a:p>
              <a:p>
                <a:r>
                  <a:rPr lang="en-GB" dirty="0"/>
                  <a:t>What is the distance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𝑂𝐹</m:t>
                    </m:r>
                  </m:oMath>
                </a14:m>
                <a:r>
                  <a:rPr lang="en-GB" dirty="0"/>
                  <a:t>? </a:t>
                </a: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5564" y="783823"/>
                <a:ext cx="4756792" cy="1754326"/>
              </a:xfrm>
              <a:prstGeom prst="rect">
                <a:avLst/>
              </a:prstGeom>
              <a:blipFill>
                <a:blip r:embed="rId7"/>
                <a:stretch>
                  <a:fillRect r="-1709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Freeform 28"/>
          <p:cNvSpPr/>
          <p:nvPr/>
        </p:nvSpPr>
        <p:spPr>
          <a:xfrm>
            <a:off x="1477311" y="3548986"/>
            <a:ext cx="169334" cy="203200"/>
          </a:xfrm>
          <a:custGeom>
            <a:avLst/>
            <a:gdLst>
              <a:gd name="connsiteX0" fmla="*/ 0 w 169334"/>
              <a:gd name="connsiteY0" fmla="*/ 0 h 203200"/>
              <a:gd name="connsiteX1" fmla="*/ 112889 w 169334"/>
              <a:gd name="connsiteY1" fmla="*/ 101600 h 203200"/>
              <a:gd name="connsiteX2" fmla="*/ 169334 w 169334"/>
              <a:gd name="connsiteY2" fmla="*/ 203200 h 20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9334" h="203200">
                <a:moveTo>
                  <a:pt x="0" y="0"/>
                </a:moveTo>
                <a:cubicBezTo>
                  <a:pt x="42333" y="33866"/>
                  <a:pt x="84667" y="67733"/>
                  <a:pt x="112889" y="101600"/>
                </a:cubicBezTo>
                <a:cubicBezTo>
                  <a:pt x="141111" y="135467"/>
                  <a:pt x="155222" y="169333"/>
                  <a:pt x="169334" y="203200"/>
                </a:cubicBezTo>
              </a:path>
            </a:pathLst>
          </a:cu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1506573" y="3347098"/>
                <a:ext cx="3880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𝜃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06573" y="3347098"/>
                <a:ext cx="388050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1" name="Group 30"/>
          <p:cNvGrpSpPr/>
          <p:nvPr/>
        </p:nvGrpSpPr>
        <p:grpSpPr>
          <a:xfrm rot="17990348">
            <a:off x="2154267" y="3396550"/>
            <a:ext cx="127000" cy="139700"/>
            <a:chOff x="3956050" y="1504950"/>
            <a:chExt cx="127000" cy="139700"/>
          </a:xfrm>
        </p:grpSpPr>
        <p:cxnSp>
          <p:nvCxnSpPr>
            <p:cNvPr id="32" name="Straight Arrow Connector 31"/>
            <p:cNvCxnSpPr/>
            <p:nvPr/>
          </p:nvCxnSpPr>
          <p:spPr>
            <a:xfrm>
              <a:off x="4057650" y="1504950"/>
              <a:ext cx="12700" cy="114300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/>
            <p:nvPr/>
          </p:nvCxnSpPr>
          <p:spPr>
            <a:xfrm flipV="1">
              <a:off x="3956050" y="1631950"/>
              <a:ext cx="127000" cy="12700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34" name="Group 33"/>
          <p:cNvGrpSpPr/>
          <p:nvPr/>
        </p:nvGrpSpPr>
        <p:grpSpPr>
          <a:xfrm rot="5400000">
            <a:off x="1672993" y="3135656"/>
            <a:ext cx="127000" cy="139700"/>
            <a:chOff x="3956050" y="1504950"/>
            <a:chExt cx="127000" cy="139700"/>
          </a:xfrm>
        </p:grpSpPr>
        <p:cxnSp>
          <p:nvCxnSpPr>
            <p:cNvPr id="35" name="Straight Arrow Connector 34"/>
            <p:cNvCxnSpPr/>
            <p:nvPr/>
          </p:nvCxnSpPr>
          <p:spPr>
            <a:xfrm>
              <a:off x="4057650" y="1504950"/>
              <a:ext cx="12700" cy="114300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Arrow Connector 35"/>
            <p:cNvCxnSpPr/>
            <p:nvPr/>
          </p:nvCxnSpPr>
          <p:spPr>
            <a:xfrm flipV="1">
              <a:off x="3956050" y="1631950"/>
              <a:ext cx="127000" cy="12700"/>
            </a:xfrm>
            <a:prstGeom prst="straightConnector1">
              <a:avLst/>
            </a:prstGeom>
            <a:ln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2152867" y="3446373"/>
                <a:ext cx="3880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𝒓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2867" y="3446373"/>
                <a:ext cx="388050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1368441" y="2881713"/>
                <a:ext cx="3880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GB" b="1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</m:acc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8441" y="2881713"/>
                <a:ext cx="388050" cy="369332"/>
              </a:xfrm>
              <a:prstGeom prst="rect">
                <a:avLst/>
              </a:prstGeom>
              <a:blipFill>
                <a:blip r:embed="rId10"/>
                <a:stretch>
                  <a:fillRect t="-6667" r="-9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39"/>
              <p:cNvSpPr/>
              <p:nvPr/>
            </p:nvSpPr>
            <p:spPr>
              <a:xfrm>
                <a:off x="4725137" y="2673289"/>
                <a:ext cx="3968335" cy="30813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1600" dirty="0">
                    <a:solidFill>
                      <a:prstClr val="black"/>
                    </a:solidFill>
                  </a:rPr>
                  <a:t>If </a:t>
                </a:r>
                <a14:m>
                  <m:oMath xmlns:m="http://schemas.openxmlformats.org/officeDocument/2006/math">
                    <m:r>
                      <a:rPr lang="en-GB" sz="16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sz="1600" dirty="0">
                    <a:solidFill>
                      <a:prstClr val="black"/>
                    </a:solidFill>
                  </a:rPr>
                  <a:t> is the angle between the between the vectors </a:t>
                </a:r>
                <a14:m>
                  <m:oMath xmlns:m="http://schemas.openxmlformats.org/officeDocument/2006/math">
                    <m:r>
                      <a:rPr lang="en-GB" sz="1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en-GB" sz="1600" dirty="0">
                    <a:solidFill>
                      <a:prstClr val="black"/>
                    </a:solidFill>
                  </a:rPr>
                  <a:t> and </a:t>
                </a:r>
                <a14:m>
                  <m:oMath xmlns:m="http://schemas.openxmlformats.org/officeDocument/2006/math">
                    <m:r>
                      <a:rPr lang="en-GB" sz="1600" b="1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𝒓</m:t>
                    </m:r>
                  </m:oMath>
                </a14:m>
                <a:r>
                  <a:rPr lang="en-GB" sz="1600" dirty="0">
                    <a:solidFill>
                      <a:prstClr val="black"/>
                    </a:solidFill>
                  </a:rPr>
                  <a:t>:</a:t>
                </a: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6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1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en-GB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⋅</m:t>
                          </m:r>
                          <m:acc>
                            <m:accPr>
                              <m:chr m:val="̂"/>
                              <m:ctrlPr>
                                <a:rPr lang="en-GB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GB" sz="16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e>
                          </m:acc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GB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d>
                          <m:d>
                            <m:dPr>
                              <m:begChr m:val="|"/>
                              <m:endChr m:val="|"/>
                              <m:ctrlPr>
                                <a:rPr lang="en-GB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acc>
                                <m:accPr>
                                  <m:chr m:val="̂"/>
                                  <m:ctrlPr>
                                    <a:rPr lang="en-GB" sz="1600" b="1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GB" sz="1600" b="1" i="1">
                                      <a:solidFill>
                                        <a:prstClr val="black"/>
                                      </a:solidFill>
                                      <a:latin typeface="Cambria Math" panose="02040503050406030204" pitchFamily="18" charset="0"/>
                                    </a:rPr>
                                    <m:t>𝒏</m:t>
                                  </m:r>
                                </m:e>
                              </m:acc>
                            </m:e>
                          </m:d>
                        </m:den>
                      </m:f>
                      <m:r>
                        <a:rPr lang="en-GB" sz="1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en-GB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⋅</m:t>
                          </m:r>
                          <m:acc>
                            <m:accPr>
                              <m:chr m:val="̂"/>
                              <m:ctrlPr>
                                <a:rPr lang="en-GB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GB" sz="16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e>
                          </m:acc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GB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GB" sz="1600" dirty="0">
                  <a:solidFill>
                    <a:prstClr val="black"/>
                  </a:solidFill>
                </a:endParaRPr>
              </a:p>
              <a:p>
                <a:pPr lvl="0"/>
                <a:endParaRPr lang="en-GB" sz="16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en-GB" sz="1600" dirty="0">
                    <a:solidFill>
                      <a:prstClr val="black"/>
                    </a:solidFill>
                  </a:rPr>
                  <a:t>But by basic trigonometry we can also see that:</a:t>
                </a: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16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𝜃</m:t>
                          </m:r>
                        </m:e>
                      </m:func>
                      <m:r>
                        <a:rPr lang="en-GB" sz="1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𝑂𝐹</m:t>
                          </m:r>
                        </m:num>
                        <m:den>
                          <m:r>
                            <a:rPr lang="en-GB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𝑂𝑅</m:t>
                          </m:r>
                        </m:den>
                      </m:f>
                      <m:r>
                        <a:rPr lang="en-GB" sz="1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GB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GB" sz="16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en-GB" sz="1600" dirty="0">
                    <a:solidFill>
                      <a:prstClr val="black"/>
                    </a:solidFill>
                  </a:rPr>
                  <a:t>Thus:</a:t>
                </a: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GB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d>
                        </m:den>
                      </m:f>
                      <m:r>
                        <a:rPr lang="en-GB" sz="1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𝒓</m:t>
                          </m:r>
                          <m:r>
                            <a:rPr lang="en-GB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⋅</m:t>
                          </m:r>
                          <m:acc>
                            <m:accPr>
                              <m:chr m:val="̂"/>
                              <m:ctrlPr>
                                <a:rPr lang="en-GB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GB" sz="16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e>
                          </m:acc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GB" sz="1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𝒓</m:t>
                              </m:r>
                            </m:e>
                          </m:d>
                        </m:den>
                      </m:f>
                      <m:r>
                        <a:rPr lang="en-GB" sz="1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  ∴</m:t>
                      </m:r>
                      <m:r>
                        <a:rPr lang="en-GB" sz="1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GB" sz="1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GB" sz="1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⋅</m:t>
                      </m:r>
                      <m:acc>
                        <m:accPr>
                          <m:chr m:val="̂"/>
                          <m:ctrlPr>
                            <a:rPr lang="en-GB" sz="16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sz="1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e>
                      </m:acc>
                      <m:r>
                        <a:rPr lang="en-GB" sz="1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</m:oMath>
                  </m:oMathPara>
                </a14:m>
                <a:endParaRPr lang="en-GB" sz="1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0" name="Rectangle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5137" y="2673289"/>
                <a:ext cx="3968335" cy="3081356"/>
              </a:xfrm>
              <a:prstGeom prst="rect">
                <a:avLst/>
              </a:prstGeom>
              <a:blipFill>
                <a:blip r:embed="rId11"/>
                <a:stretch>
                  <a:fillRect l="-768" t="-5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1782679" y="6012746"/>
                <a:ext cx="6414147" cy="646331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dirty="0">
                    <a:latin typeface="Wingdings" panose="05000000000000000000" pitchFamily="2" charset="2"/>
                  </a:rPr>
                  <a:t>!</a:t>
                </a:r>
                <a:r>
                  <a:rPr lang="en-GB" dirty="0"/>
                  <a:t> If equation of plane is </a:t>
                </a:r>
                <a14:m>
                  <m:oMath xmlns:m="http://schemas.openxmlformats.org/officeDocument/2006/math">
                    <m:r>
                      <a:rPr lang="en-GB" b="1" i="1" smtClean="0"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GB" b="1" i="1" smtClean="0">
                        <a:latin typeface="Cambria Math" panose="02040503050406030204" pitchFamily="18" charset="0"/>
                      </a:rPr>
                      <m:t>⋅</m:t>
                    </m:r>
                    <m:acc>
                      <m:accPr>
                        <m:chr m:val="̂"/>
                        <m:ctrlPr>
                          <a:rPr lang="en-GB" b="1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b="1" i="1" smtClean="0">
                            <a:latin typeface="Cambria Math" panose="02040503050406030204" pitchFamily="18" charset="0"/>
                          </a:rPr>
                          <m:t>𝒏</m:t>
                        </m:r>
                      </m:e>
                    </m:acc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GB" dirty="0"/>
                  <a:t>, then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GB" dirty="0"/>
                  <a:t> is the shortest distance between the origin and a point on the plane.</a:t>
                </a: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82679" y="6012746"/>
                <a:ext cx="6414147" cy="646331"/>
              </a:xfrm>
              <a:prstGeom prst="rect">
                <a:avLst/>
              </a:prstGeom>
              <a:blipFill>
                <a:blip r:embed="rId12"/>
                <a:stretch>
                  <a:fillRect l="-568" t="-3636" r="-284" b="-1181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Rectangle 41"/>
          <p:cNvSpPr/>
          <p:nvPr/>
        </p:nvSpPr>
        <p:spPr>
          <a:xfrm>
            <a:off x="4754365" y="2665712"/>
            <a:ext cx="3939107" cy="321156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15371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Shortest distance between point and plane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5536" y="2520534"/>
                <a:ext cx="6408712" cy="584775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Find the perpendicular distance from the point with coordinates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3,2,−1</m:t>
                        </m:r>
                      </m:e>
                    </m:d>
                  </m:oMath>
                </a14:m>
                <a:r>
                  <a:rPr lang="en-GB" sz="1600" dirty="0"/>
                  <a:t> to the plane with equation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−3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r>
                  <a:rPr lang="en-GB" sz="1600" dirty="0"/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2520534"/>
                <a:ext cx="6408712" cy="584775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95536" y="956659"/>
                <a:ext cx="3312368" cy="1331518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600" dirty="0">
                    <a:latin typeface="Wingdings" panose="05000000000000000000" pitchFamily="2" charset="2"/>
                  </a:rPr>
                  <a:t>!</a:t>
                </a:r>
                <a:r>
                  <a:rPr lang="en-GB" sz="1600" dirty="0"/>
                  <a:t> The perpendicular distance from the point with position vector </a:t>
                </a:r>
                <a14:m>
                  <m:oMath xmlns:m="http://schemas.openxmlformats.org/officeDocument/2006/math"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en-GB" sz="1600" dirty="0"/>
                  <a:t> to the plane with equation </a:t>
                </a:r>
                <a14:m>
                  <m:oMath xmlns:m="http://schemas.openxmlformats.org/officeDocument/2006/math"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⋅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𝒏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𝑑</m:t>
                    </m:r>
                  </m:oMath>
                </a14:m>
                <a:r>
                  <a:rPr lang="en-GB" sz="1600" dirty="0"/>
                  <a:t> is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⋅</m:t>
                          </m:r>
                          <m:r>
                            <a:rPr lang="en-GB" sz="16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num>
                        <m:den>
                          <m:d>
                            <m:dPr>
                              <m:begChr m:val="|"/>
                              <m:endChr m:val="|"/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1600" b="1" i="1" smtClean="0">
                                  <a:latin typeface="Cambria Math" panose="02040503050406030204" pitchFamily="18" charset="0"/>
                                </a:rPr>
                                <m:t>𝒏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956659"/>
                <a:ext cx="3312368" cy="1331518"/>
              </a:xfrm>
              <a:prstGeom prst="rect">
                <a:avLst/>
              </a:prstGeom>
              <a:blipFill>
                <a:blip r:embed="rId3"/>
                <a:stretch>
                  <a:fillRect l="-731" t="-90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52338" y="3424687"/>
                <a:ext cx="5256584" cy="17345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    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𝒅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=5,    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r>
                  <a:rPr lang="en-GB" b="0" dirty="0"/>
                  <a:t/>
                </a:r>
                <a:br>
                  <a:rPr lang="en-GB" b="0" dirty="0"/>
                </a:br>
                <a:r>
                  <a:rPr lang="en-GB" b="0" dirty="0"/>
                  <a:t>Distance </a:t>
                </a:r>
                <a14:m>
                  <m:oMath xmlns:m="http://schemas.openxmlformats.org/officeDocument/2006/math"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2×3−3×2+1×</m:t>
                            </m:r>
                            <m:d>
                              <m:d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d>
                          </m:e>
                        </m:d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−5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sup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GB" b="0" i="1" smtClean="0">
                                        <a:latin typeface="Cambria Math" panose="02040503050406030204" pitchFamily="18" charset="0"/>
                                      </a:rPr>
                                      <m:t>−3</m:t>
                                    </m:r>
                                  </m:e>
                                </m:d>
                              </m:e>
                              <m:sup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sup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14</m:t>
                            </m:r>
                          </m:e>
                        </m:rad>
                      </m:den>
                    </m:f>
                  </m:oMath>
                </a14:m>
                <a:endParaRPr lang="en-GB" dirty="0"/>
              </a:p>
              <a:p>
                <a:r>
                  <a:rPr lang="en-GB" dirty="0"/>
                  <a:t>So distance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14</m:t>
                            </m:r>
                          </m:e>
                        </m:rad>
                      </m:den>
                    </m:f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2338" y="3424687"/>
                <a:ext cx="5256584" cy="1734514"/>
              </a:xfrm>
              <a:prstGeom prst="rect">
                <a:avLst/>
              </a:prstGeom>
              <a:blipFill>
                <a:blip r:embed="rId4"/>
                <a:stretch>
                  <a:fillRect l="-1044" b="-7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4860032" y="1089373"/>
            <a:ext cx="36004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You are given this formula in the formula booklet. For the sake of time we will not prove it, but you can find it in my old FP3 Vectors slides.</a:t>
            </a:r>
          </a:p>
        </p:txBody>
      </p:sp>
      <p:cxnSp>
        <p:nvCxnSpPr>
          <p:cNvPr id="10" name="Straight Arrow Connector 9"/>
          <p:cNvCxnSpPr>
            <a:stCxn id="8" idx="1"/>
          </p:cNvCxnSpPr>
          <p:nvPr/>
        </p:nvCxnSpPr>
        <p:spPr>
          <a:xfrm flipH="1">
            <a:off x="4067944" y="1566427"/>
            <a:ext cx="792088" cy="13438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892898" y="4833772"/>
            <a:ext cx="24482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Distance is a positive value.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 flipV="1">
            <a:off x="4740770" y="4936855"/>
            <a:ext cx="1080120" cy="7200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95536" y="3316601"/>
            <a:ext cx="8245333" cy="212566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219830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Test Your Understanding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530" y="3356992"/>
            <a:ext cx="8036795" cy="172819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262" y="897431"/>
            <a:ext cx="8245333" cy="175545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632530" y="3158256"/>
            <a:ext cx="8245333" cy="212566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75466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Reflections of points in planes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5536" y="836712"/>
                <a:ext cx="7128792" cy="95410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The plane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400" b="0" i="0" smtClean="0">
                        <a:latin typeface="Cambria Math" panose="02040503050406030204" pitchFamily="18" charset="0"/>
                      </a:rPr>
                      <m:t>Π</m:t>
                    </m:r>
                  </m:oMath>
                </a14:m>
                <a:r>
                  <a:rPr lang="en-GB" sz="1400" dirty="0"/>
                  <a:t> has equation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𝑟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⋅</m:t>
                    </m:r>
                    <m:d>
                      <m:d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+2</m:t>
                        </m:r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𝑗</m:t>
                        </m:r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+2</m:t>
                        </m:r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=5</m:t>
                    </m:r>
                  </m:oMath>
                </a14:m>
                <a:r>
                  <a:rPr lang="en-GB" sz="1400" dirty="0"/>
                  <a:t>. The point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1400" dirty="0"/>
                  <a:t> has coordinates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400" b="0" i="1" smtClean="0">
                            <a:latin typeface="Cambria Math" panose="02040503050406030204" pitchFamily="18" charset="0"/>
                          </a:rPr>
                          <m:t>1,3,−2</m:t>
                        </m:r>
                      </m:e>
                    </m:d>
                  </m:oMath>
                </a14:m>
                <a:r>
                  <a:rPr lang="en-GB" sz="1400" dirty="0"/>
                  <a:t>.</a:t>
                </a:r>
              </a:p>
              <a:p>
                <a:pPr marL="342900" indent="-342900">
                  <a:buAutoNum type="alphaLcParenBoth"/>
                </a:pPr>
                <a:r>
                  <a:rPr lang="en-GB" sz="1400" dirty="0"/>
                  <a:t>Find the shortest distance between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1400" dirty="0"/>
                  <a:t> and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400" b="0" i="0" smtClean="0">
                        <a:latin typeface="Cambria Math" panose="02040503050406030204" pitchFamily="18" charset="0"/>
                      </a:rPr>
                      <m:t>Π</m:t>
                    </m:r>
                  </m:oMath>
                </a14:m>
                <a:r>
                  <a:rPr lang="en-GB" sz="1400" dirty="0"/>
                  <a:t>.</a:t>
                </a:r>
              </a:p>
              <a:p>
                <a:r>
                  <a:rPr lang="en-GB" sz="1400" dirty="0"/>
                  <a:t>The point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GB" sz="1400" dirty="0"/>
                  <a:t> is the reflection of the point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1400" dirty="0"/>
                  <a:t> in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400" b="0" i="0" smtClean="0">
                        <a:latin typeface="Cambria Math" panose="02040503050406030204" pitchFamily="18" charset="0"/>
                      </a:rPr>
                      <m:t>Π</m:t>
                    </m:r>
                  </m:oMath>
                </a14:m>
                <a:r>
                  <a:rPr lang="en-GB" sz="1400" dirty="0"/>
                  <a:t>.</a:t>
                </a:r>
              </a:p>
              <a:p>
                <a:r>
                  <a:rPr lang="en-GB" sz="1400" dirty="0"/>
                  <a:t>(b) Find the coordinates of point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GB" sz="1400" dirty="0"/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836712"/>
                <a:ext cx="7128792" cy="95410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21262" y="1723315"/>
                <a:ext cx="6912768" cy="124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,   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=5,    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𝒙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  <a:p>
                <a:r>
                  <a:rPr lang="en-GB" dirty="0"/>
                  <a:t>Distance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1×1+2×+2×</m:t>
                        </m:r>
                        <m:d>
                          <m:dPr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−2</m:t>
                            </m:r>
                          </m:e>
                        </m:d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−5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  <m:sup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sup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  <m:sup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e>
                        </m:rad>
                      </m:den>
                    </m:f>
                    <m:r>
                      <a:rPr lang="en-GB" b="0" i="1" smtClean="0">
                        <a:latin typeface="Cambria Math" panose="02040503050406030204" pitchFamily="18" charset="0"/>
                      </a:rPr>
                      <m:t>   →  </m:t>
                    </m:r>
                    <m:f>
                      <m:f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262" y="1723315"/>
                <a:ext cx="6912768" cy="1247777"/>
              </a:xfrm>
              <a:prstGeom prst="rect">
                <a:avLst/>
              </a:prstGeom>
              <a:blipFill>
                <a:blip r:embed="rId3"/>
                <a:stretch>
                  <a:fillRect l="-705" b="-196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Parallelogram 6"/>
          <p:cNvSpPr/>
          <p:nvPr/>
        </p:nvSpPr>
        <p:spPr>
          <a:xfrm rot="1912729">
            <a:off x="-40905" y="4749865"/>
            <a:ext cx="4534910" cy="348548"/>
          </a:xfrm>
          <a:prstGeom prst="parallelogram">
            <a:avLst>
              <a:gd name="adj" fmla="val 114287"/>
            </a:avLst>
          </a:prstGeom>
          <a:solidFill>
            <a:schemeClr val="accent1">
              <a:alpha val="4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07666" y="3457931"/>
                <a:ext cx="3880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b="0" i="0" smtClean="0">
                          <a:latin typeface="Cambria Math" panose="02040503050406030204" pitchFamily="18" charset="0"/>
                        </a:rPr>
                        <m:t>Π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666" y="3457931"/>
                <a:ext cx="388050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995716" y="5517704"/>
                <a:ext cx="3880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716" y="5517704"/>
                <a:ext cx="38805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/>
          <p:cNvCxnSpPr/>
          <p:nvPr/>
        </p:nvCxnSpPr>
        <p:spPr>
          <a:xfrm flipH="1">
            <a:off x="1297667" y="4724399"/>
            <a:ext cx="609600" cy="857250"/>
          </a:xfrm>
          <a:prstGeom prst="line">
            <a:avLst/>
          </a:prstGeom>
          <a:ln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1921750" y="3826665"/>
            <a:ext cx="609600" cy="857250"/>
          </a:xfrm>
          <a:prstGeom prst="line">
            <a:avLst/>
          </a:prstGeom>
          <a:ln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1857550" y="4599162"/>
                <a:ext cx="3880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57550" y="4599162"/>
                <a:ext cx="388050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635083" y="3567270"/>
                <a:ext cx="3880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5083" y="3567270"/>
                <a:ext cx="388050" cy="369332"/>
              </a:xfrm>
              <a:prstGeom prst="rect">
                <a:avLst/>
              </a:prstGeom>
              <a:blipFill>
                <a:blip r:embed="rId7"/>
                <a:stretch>
                  <a:fillRect b="-983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575516" y="3148995"/>
                <a:ext cx="4536504" cy="37562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From the diagram, we can see that the line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𝑃𝑄</m:t>
                    </m:r>
                  </m:oMath>
                </a14:m>
                <a:r>
                  <a:rPr lang="en-GB" sz="1600" dirty="0"/>
                  <a:t> is in the direction of the </a:t>
                </a:r>
                <a:r>
                  <a:rPr lang="en-GB" sz="1600" b="1" dirty="0"/>
                  <a:t>normal</a:t>
                </a:r>
                <a:r>
                  <a:rPr lang="en-GB" sz="1600" dirty="0"/>
                  <a:t> to the plane.</a:t>
                </a:r>
              </a:p>
              <a:p>
                <a:r>
                  <a:rPr lang="en-GB" sz="1600" dirty="0"/>
                  <a:t>Therefore: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:    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𝜆</m:t>
                      </m:r>
                      <m:d>
                        <m:d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3+2</m:t>
                                </m:r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GB" sz="160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+2</m:t>
                                </m:r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1600" dirty="0"/>
              </a:p>
              <a:p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𝑀</m:t>
                    </m:r>
                  </m:oMath>
                </a14:m>
                <a:r>
                  <a:rPr lang="en-GB" sz="1600" dirty="0"/>
                  <a:t> is on the plane so satisfies the equation: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1+</m:t>
                                </m:r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3+2</m:t>
                                </m:r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+2</m:t>
                                </m:r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⋅</m:t>
                      </m:r>
                      <m:d>
                        <m:d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=5</m:t>
                      </m:r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1+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+6+4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−4+4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=5  →  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9</m:t>
                          </m:r>
                        </m:den>
                      </m:f>
                    </m:oMath>
                  </m:oMathPara>
                </a14:m>
                <a:endParaRPr lang="en-GB" sz="1600" dirty="0"/>
              </a:p>
              <a:p>
                <a:r>
                  <a:rPr lang="en-GB" sz="1600" dirty="0"/>
                  <a:t>We want to move two lots of this from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1600" dirty="0"/>
                  <a:t> </a:t>
                </a:r>
                <a14:m>
                  <m:oMath xmlns:m="http://schemas.openxmlformats.org/officeDocument/2006/math">
                    <m:r>
                      <a:rPr lang="en-GB" sz="1600" b="0" i="1" dirty="0" smtClean="0">
                        <a:latin typeface="Cambria Math" panose="02040503050406030204" pitchFamily="18" charset="0"/>
                      </a:rPr>
                      <m:t>∴</m:t>
                    </m:r>
                  </m:oMath>
                </a14:m>
                <a:endParaRPr lang="en-GB" sz="1600" dirty="0"/>
              </a:p>
              <a:p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GB" sz="1600" dirty="0"/>
                  <a:t> has coordinates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mr>
                        </m:m>
                      </m:e>
                    </m:d>
                    <m:r>
                      <a:rPr lang="en-GB" sz="1600" i="1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  <m:d>
                      <m:d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  →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13</m:t>
                            </m:r>
                          </m:num>
                          <m:den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den>
                        </m:f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f>
                          <m:f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35</m:t>
                            </m:r>
                          </m:num>
                          <m:den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den>
                        </m:f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,−</m:t>
                        </m:r>
                        <m:f>
                          <m:fPr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num>
                          <m:den>
                            <m: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  <m:t>9</m:t>
                            </m:r>
                          </m:den>
                        </m:f>
                      </m:e>
                    </m:d>
                  </m:oMath>
                </a14:m>
                <a:endParaRPr lang="en-GB" sz="16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5516" y="3148995"/>
                <a:ext cx="4536504" cy="3756285"/>
              </a:xfrm>
              <a:prstGeom prst="rect">
                <a:avLst/>
              </a:prstGeom>
              <a:blipFill>
                <a:blip r:embed="rId8"/>
                <a:stretch>
                  <a:fillRect l="-806" t="-48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209652" y="4871549"/>
                <a:ext cx="38805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09652" y="4871549"/>
                <a:ext cx="388050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Rectangle 19"/>
          <p:cNvSpPr/>
          <p:nvPr/>
        </p:nvSpPr>
        <p:spPr>
          <a:xfrm>
            <a:off x="179511" y="1988839"/>
            <a:ext cx="284945" cy="28990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</a:t>
            </a:r>
          </a:p>
        </p:txBody>
      </p:sp>
      <p:sp>
        <p:nvSpPr>
          <p:cNvPr id="21" name="Rectangle 20"/>
          <p:cNvSpPr/>
          <p:nvPr/>
        </p:nvSpPr>
        <p:spPr>
          <a:xfrm>
            <a:off x="4045003" y="3954104"/>
            <a:ext cx="284945" cy="289903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b</a:t>
            </a:r>
          </a:p>
        </p:txBody>
      </p:sp>
      <p:sp>
        <p:nvSpPr>
          <p:cNvPr id="22" name="Rectangle 21"/>
          <p:cNvSpPr/>
          <p:nvPr/>
        </p:nvSpPr>
        <p:spPr>
          <a:xfrm>
            <a:off x="464457" y="1822749"/>
            <a:ext cx="5835736" cy="1142749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342181" y="3954104"/>
            <a:ext cx="4726966" cy="2853096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844454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/>
                <a:t>Reflections of lines in planes</a:t>
              </a:r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5536" y="836712"/>
                <a:ext cx="7704856" cy="686726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The line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1600" dirty="0"/>
                  <a:t> has equation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−4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</m:den>
                    </m:f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GB" sz="1600" i="1">
                            <a:latin typeface="Cambria Math" panose="02040503050406030204" pitchFamily="18" charset="0"/>
                          </a:rPr>
                          <m:t>+6</m:t>
                        </m:r>
                      </m:num>
                      <m:den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den>
                    </m:f>
                  </m:oMath>
                </a14:m>
                <a:r>
                  <a:rPr lang="en-GB" sz="1600" dirty="0"/>
                  <a:t>. The plane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600" b="0" i="0" smtClean="0">
                        <a:latin typeface="Cambria Math" panose="02040503050406030204" pitchFamily="18" charset="0"/>
                      </a:rPr>
                      <m:t>Π</m:t>
                    </m:r>
                  </m:oMath>
                </a14:m>
                <a:r>
                  <a:rPr lang="en-GB" sz="1600" dirty="0"/>
                  <a:t> has equation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−3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=8</m:t>
                    </m:r>
                  </m:oMath>
                </a14:m>
                <a:r>
                  <a:rPr lang="en-GB" sz="1600" dirty="0"/>
                  <a:t>.</a:t>
                </a:r>
              </a:p>
              <a:p>
                <a:r>
                  <a:rPr lang="en-GB" sz="1600" dirty="0"/>
                  <a:t>The line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sz="1600" dirty="0"/>
                  <a:t> is the reflection of line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1600" dirty="0"/>
                  <a:t> in the plane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1600" b="0" i="0" smtClean="0">
                        <a:latin typeface="Cambria Math" panose="02040503050406030204" pitchFamily="18" charset="0"/>
                      </a:rPr>
                      <m:t>Π</m:t>
                    </m:r>
                  </m:oMath>
                </a14:m>
                <a:r>
                  <a:rPr lang="en-GB" sz="1600" dirty="0"/>
                  <a:t>. Find a vector equation of the line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sz="1600" dirty="0"/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836712"/>
                <a:ext cx="7704856" cy="68672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6026646" y="1636248"/>
            <a:ext cx="2995364" cy="95410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400" dirty="0"/>
              <a:t>The key here is that we need to reflect two points on the line through the plane, then find the equation of the line through these new points.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51222" y="1636248"/>
                <a:ext cx="5689204" cy="50490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300" dirty="0"/>
                  <a:t>Vector equation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3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3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GB" sz="13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1300" dirty="0"/>
                  <a:t>:   </a:t>
                </a:r>
                <a14:m>
                  <m:oMath xmlns:m="http://schemas.openxmlformats.org/officeDocument/2006/math">
                    <m:r>
                      <a:rPr lang="en-GB" sz="1300" b="1" i="1" smtClean="0"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13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3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3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GB" sz="13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  <m:mr>
                            <m:e>
                              <m:r>
                                <a:rPr lang="en-GB" sz="1300" b="0" i="1" smtClean="0">
                                  <a:latin typeface="Cambria Math" panose="02040503050406030204" pitchFamily="18" charset="0"/>
                                </a:rPr>
                                <m:t>−6</m:t>
                              </m:r>
                            </m:e>
                          </m:mr>
                        </m:m>
                      </m:e>
                    </m:d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𝜆</m:t>
                    </m:r>
                    <m:d>
                      <m:dPr>
                        <m:ctrlPr>
                          <a:rPr lang="en-GB" sz="13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3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3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GB" sz="1300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mr>
                          <m:mr>
                            <m:e>
                              <m:r>
                                <a:rPr lang="en-GB" sz="13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13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3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300" b="0" i="1" smtClean="0">
                                  <a:latin typeface="Cambria Math" panose="02040503050406030204" pitchFamily="18" charset="0"/>
                                </a:rPr>
                                <m:t>2+2</m:t>
                              </m:r>
                              <m:r>
                                <a:rPr lang="en-GB" sz="1300" b="0" i="1" smtClean="0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</m:mr>
                          <m:mr>
                            <m:e>
                              <m:r>
                                <a:rPr lang="en-GB" sz="1300" b="0" i="1" smtClean="0">
                                  <a:latin typeface="Cambria Math" panose="02040503050406030204" pitchFamily="18" charset="0"/>
                                </a:rPr>
                                <m:t>4−2</m:t>
                              </m:r>
                              <m:r>
                                <a:rPr lang="en-GB" sz="1300" b="0" i="1" smtClean="0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</m:mr>
                          <m:mr>
                            <m:e>
                              <m:r>
                                <a:rPr lang="en-GB" sz="1300" b="0" i="1" smtClean="0">
                                  <a:latin typeface="Cambria Math" panose="02040503050406030204" pitchFamily="18" charset="0"/>
                                </a:rPr>
                                <m:t>−6+</m:t>
                              </m:r>
                              <m:r>
                                <a:rPr lang="en-GB" sz="1300" b="0" i="1" smtClean="0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GB" sz="1300" dirty="0"/>
              </a:p>
              <a:p>
                <a:r>
                  <a:rPr lang="en-GB" sz="1300" dirty="0"/>
                  <a:t>When it intersects the plane: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300" b="0" i="1" smtClean="0">
                          <a:latin typeface="Cambria Math" panose="02040503050406030204" pitchFamily="18" charset="0"/>
                        </a:rPr>
                        <m:t>2</m:t>
                      </m:r>
                      <m:d>
                        <m:dPr>
                          <m:ctrlPr>
                            <a:rPr lang="en-GB" sz="13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300" b="0" i="1" smtClean="0">
                              <a:latin typeface="Cambria Math" panose="02040503050406030204" pitchFamily="18" charset="0"/>
                            </a:rPr>
                            <m:t>2+2</m:t>
                          </m:r>
                          <m:r>
                            <a:rPr lang="en-GB" sz="1300" b="0" i="1" smtClean="0"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</m:d>
                      <m:r>
                        <a:rPr lang="en-GB" sz="1300" b="0" i="1" smtClean="0">
                          <a:latin typeface="Cambria Math" panose="02040503050406030204" pitchFamily="18" charset="0"/>
                        </a:rPr>
                        <m:t>−3</m:t>
                      </m:r>
                      <m:d>
                        <m:dPr>
                          <m:ctrlPr>
                            <a:rPr lang="en-GB" sz="13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300" b="0" i="1" smtClean="0">
                              <a:latin typeface="Cambria Math" panose="02040503050406030204" pitchFamily="18" charset="0"/>
                            </a:rPr>
                            <m:t>4−2</m:t>
                          </m:r>
                          <m:r>
                            <a:rPr lang="en-GB" sz="1300" b="0" i="1" smtClean="0"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</m:d>
                      <m:r>
                        <a:rPr lang="en-GB" sz="1300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GB" sz="13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300" b="0" i="1" smtClean="0">
                              <a:latin typeface="Cambria Math" panose="02040503050406030204" pitchFamily="18" charset="0"/>
                            </a:rPr>
                            <m:t>−6+</m:t>
                          </m:r>
                          <m:r>
                            <a:rPr lang="en-GB" sz="1300" b="0" i="1" smtClean="0"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</m:d>
                      <m:r>
                        <a:rPr lang="en-GB" sz="1300" b="0" i="1" smtClean="0">
                          <a:latin typeface="Cambria Math" panose="02040503050406030204" pitchFamily="18" charset="0"/>
                        </a:rPr>
                        <m:t>=8</m:t>
                      </m:r>
                    </m:oMath>
                    <m:oMath xmlns:m="http://schemas.openxmlformats.org/officeDocument/2006/math">
                      <m:r>
                        <a:rPr lang="en-GB" sz="1300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GB" sz="1300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endParaRPr lang="en-GB" sz="1300" dirty="0"/>
              </a:p>
              <a:p>
                <a:r>
                  <a:rPr lang="en-GB" sz="1300" dirty="0"/>
                  <a:t>Therefore point of intersection: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13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3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300" i="1">
                                    <a:latin typeface="Cambria Math" panose="02040503050406030204" pitchFamily="18" charset="0"/>
                                  </a:rPr>
                                  <m:t>2+2</m:t>
                                </m:r>
                                <m:r>
                                  <a:rPr lang="en-GB" sz="1300" b="0" i="1" smtClean="0">
                                    <a:latin typeface="Cambria Math" panose="02040503050406030204" pitchFamily="18" charset="0"/>
                                  </a:rPr>
                                  <m:t>(2)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300" i="1">
                                    <a:latin typeface="Cambria Math" panose="02040503050406030204" pitchFamily="18" charset="0"/>
                                  </a:rPr>
                                  <m:t>4−2</m:t>
                                </m:r>
                                <m:r>
                                  <a:rPr lang="en-GB" sz="1300" b="0" i="1" smtClean="0">
                                    <a:latin typeface="Cambria Math" panose="02040503050406030204" pitchFamily="18" charset="0"/>
                                  </a:rPr>
                                  <m:t>(2)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300" i="1">
                                    <a:latin typeface="Cambria Math" panose="02040503050406030204" pitchFamily="18" charset="0"/>
                                  </a:rPr>
                                  <m:t>−6+</m:t>
                                </m:r>
                                <m:r>
                                  <a:rPr lang="en-GB" sz="13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3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13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3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300" b="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3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300" b="0" i="1" smtClean="0">
                                    <a:latin typeface="Cambria Math" panose="02040503050406030204" pitchFamily="18" charset="0"/>
                                  </a:rPr>
                                  <m:t>−4 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300" b="0" i="1" smtClean="0">
                          <a:latin typeface="Cambria Math" panose="02040503050406030204" pitchFamily="18" charset="0"/>
                        </a:rPr>
                        <m:t>  →   </m:t>
                      </m:r>
                      <m:r>
                        <a:rPr lang="en-GB" sz="1300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GB" sz="13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300" b="0" i="1" smtClean="0">
                              <a:latin typeface="Cambria Math" panose="02040503050406030204" pitchFamily="18" charset="0"/>
                            </a:rPr>
                            <m:t>6,0,−4</m:t>
                          </m:r>
                        </m:e>
                      </m:d>
                    </m:oMath>
                  </m:oMathPara>
                </a14:m>
                <a:endParaRPr lang="en-GB" sz="1300" dirty="0"/>
              </a:p>
              <a:p>
                <a14:m>
                  <m:oMath xmlns:m="http://schemas.openxmlformats.org/officeDocument/2006/math"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GB" sz="13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300" b="0" i="1" smtClean="0">
                            <a:latin typeface="Cambria Math" panose="02040503050406030204" pitchFamily="18" charset="0"/>
                          </a:rPr>
                          <m:t>2,4,−6</m:t>
                        </m:r>
                      </m:e>
                    </m:d>
                  </m:oMath>
                </a14:m>
                <a:r>
                  <a:rPr lang="en-GB" sz="1300" dirty="0"/>
                  <a:t> is a point on line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3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3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GB" sz="13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1300" dirty="0"/>
                  <a:t> (by arbitrarily letting </a:t>
                </a:r>
                <a14:m>
                  <m:oMath xmlns:m="http://schemas.openxmlformats.org/officeDocument/2006/math"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1300" dirty="0"/>
                  <a:t>), so reflect in the plane using same method as previous question: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13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1300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e>
                        <m:sub>
                          <m:r>
                            <a:rPr lang="en-GB" sz="1300" b="0" i="1" smtClean="0">
                              <a:latin typeface="Cambria Math" panose="02040503050406030204" pitchFamily="18" charset="0"/>
                            </a:rPr>
                            <m:t>𝑃𝑄</m:t>
                          </m:r>
                        </m:sub>
                      </m:sSub>
                      <m:r>
                        <a:rPr lang="en-GB" sz="1300" b="0" i="1" smtClean="0">
                          <a:latin typeface="Cambria Math" panose="02040503050406030204" pitchFamily="18" charset="0"/>
                        </a:rPr>
                        <m:t>:    </m:t>
                      </m:r>
                      <m:d>
                        <m:dPr>
                          <m:ctrlPr>
                            <a:rPr lang="en-GB" sz="13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3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3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3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300" i="1">
                                    <a:latin typeface="Cambria Math" panose="02040503050406030204" pitchFamily="18" charset="0"/>
                                  </a:rPr>
                                  <m:t>−6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30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300" i="1">
                          <a:latin typeface="Cambria Math" panose="02040503050406030204" pitchFamily="18" charset="0"/>
                        </a:rPr>
                        <m:t>𝜆</m:t>
                      </m:r>
                      <m:d>
                        <m:dPr>
                          <m:ctrlPr>
                            <a:rPr lang="en-GB" sz="13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3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3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3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GB" sz="13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3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3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13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3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300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  <m:r>
                                  <a:rPr lang="en-GB" sz="1300" b="0" i="1" smtClean="0">
                                    <a:latin typeface="Cambria Math" panose="02040503050406030204" pitchFamily="18" charset="0"/>
                                  </a:rPr>
                                  <m:t>+2</m:t>
                                </m:r>
                                <m:r>
                                  <a:rPr lang="en-GB" sz="1300" b="0" i="1" smtClean="0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3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en-GB" sz="1300" b="0" i="1" smtClean="0">
                                    <a:latin typeface="Cambria Math" panose="02040503050406030204" pitchFamily="18" charset="0"/>
                                  </a:rPr>
                                  <m:t>−3</m:t>
                                </m:r>
                                <m:r>
                                  <a:rPr lang="en-GB" sz="1300" b="0" i="1" smtClean="0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300" i="1">
                                    <a:latin typeface="Cambria Math" panose="02040503050406030204" pitchFamily="18" charset="0"/>
                                  </a:rPr>
                                  <m:t>−6</m:t>
                                </m:r>
                                <m:r>
                                  <a:rPr lang="en-GB" sz="1300" b="0" i="1" smtClean="0">
                                    <a:latin typeface="Cambria Math" panose="02040503050406030204" pitchFamily="18" charset="0"/>
                                  </a:rPr>
                                  <m:t>+</m:t>
                                </m:r>
                                <m:r>
                                  <a:rPr lang="en-GB" sz="1300" b="0" i="1" smtClean="0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1300" dirty="0"/>
              </a:p>
              <a:p>
                <a:r>
                  <a:rPr lang="en-GB" sz="1300" dirty="0"/>
                  <a:t>… and so on…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300" b="0" i="1" smtClean="0">
                          <a:latin typeface="Cambria Math" panose="02040503050406030204" pitchFamily="18" charset="0"/>
                        </a:rPr>
                        <m:t>𝑄</m:t>
                      </m:r>
                      <m:d>
                        <m:dPr>
                          <m:ctrlPr>
                            <a:rPr lang="en-GB" sz="13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GB" sz="13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300" b="0" i="1" smtClean="0">
                                  <a:latin typeface="Cambria Math" panose="02040503050406030204" pitchFamily="18" charset="0"/>
                                </a:rPr>
                                <m:t>58</m:t>
                              </m:r>
                            </m:num>
                            <m:den>
                              <m:r>
                                <a:rPr lang="en-GB" sz="1300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den>
                          </m:f>
                          <m:r>
                            <a:rPr lang="en-GB" sz="1300" b="0" i="1" smtClean="0">
                              <a:latin typeface="Cambria Math" panose="02040503050406030204" pitchFamily="18" charset="0"/>
                            </a:rPr>
                            <m:t>,−</m:t>
                          </m:r>
                          <m:f>
                            <m:fPr>
                              <m:ctrlPr>
                                <a:rPr lang="en-GB" sz="13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300" b="0" i="1" smtClean="0">
                                  <a:latin typeface="Cambria Math" panose="02040503050406030204" pitchFamily="18" charset="0"/>
                                </a:rPr>
                                <m:t>38</m:t>
                              </m:r>
                            </m:num>
                            <m:den>
                              <m:r>
                                <a:rPr lang="en-GB" sz="1300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den>
                          </m:f>
                          <m:r>
                            <a:rPr lang="en-GB" sz="1300" b="0" i="1" smtClean="0">
                              <a:latin typeface="Cambria Math" panose="02040503050406030204" pitchFamily="18" charset="0"/>
                            </a:rPr>
                            <m:t>,−</m:t>
                          </m:r>
                          <m:f>
                            <m:fPr>
                              <m:ctrlPr>
                                <a:rPr lang="en-GB" sz="13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1300" b="0" i="1" smtClean="0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</m:num>
                            <m:den>
                              <m:r>
                                <a:rPr lang="en-GB" sz="1300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GB" sz="1300" dirty="0"/>
              </a:p>
              <a:p>
                <a:r>
                  <a:rPr lang="en-GB" sz="1300" dirty="0"/>
                  <a:t>Since </a:t>
                </a:r>
                <a14:m>
                  <m:oMath xmlns:m="http://schemas.openxmlformats.org/officeDocument/2006/math"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𝑄</m:t>
                    </m:r>
                  </m:oMath>
                </a14:m>
                <a:r>
                  <a:rPr lang="en-GB" sz="1300" dirty="0"/>
                  <a:t> and </a:t>
                </a:r>
                <a14:m>
                  <m:oMath xmlns:m="http://schemas.openxmlformats.org/officeDocument/2006/math"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1300" dirty="0"/>
                  <a:t> are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3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3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GB" sz="13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sz="1300" dirty="0"/>
                  <a:t>, direction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3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3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GB" sz="13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sz="1300" dirty="0"/>
                  <a:t> is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13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1300" b="0" i="1" smtClean="0">
                            <a:latin typeface="Cambria Math" panose="02040503050406030204" pitchFamily="18" charset="0"/>
                          </a:rPr>
                          <m:t>𝐴𝑄</m:t>
                        </m:r>
                      </m:e>
                    </m:acc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13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3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f>
                                <m:fPr>
                                  <m:ctrlPr>
                                    <a:rPr lang="en-GB" sz="13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300" b="0" i="1" smtClean="0">
                                      <a:latin typeface="Cambria Math" panose="02040503050406030204" pitchFamily="18" charset="0"/>
                                    </a:rPr>
                                    <m:t>16</m:t>
                                  </m:r>
                                </m:num>
                                <m:den>
                                  <m:r>
                                    <a:rPr lang="en-GB" sz="1300" b="0" i="1" smtClean="0"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</m:den>
                              </m:f>
                            </m:e>
                          </m:mr>
                          <m:mr>
                            <m:e>
                              <m:r>
                                <a:rPr lang="en-GB" sz="1300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>
                                <m:fPr>
                                  <m:ctrlPr>
                                    <a:rPr lang="en-GB" sz="13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300" b="0" i="1" smtClean="0">
                                      <a:latin typeface="Cambria Math" panose="02040503050406030204" pitchFamily="18" charset="0"/>
                                    </a:rPr>
                                    <m:t>38</m:t>
                                  </m:r>
                                </m:num>
                                <m:den>
                                  <m:r>
                                    <a:rPr lang="en-GB" sz="1300" b="0" i="1" smtClean="0"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</m:den>
                              </m:f>
                            </m:e>
                          </m:mr>
                          <m:mr>
                            <m:e>
                              <m:f>
                                <m:fPr>
                                  <m:ctrlPr>
                                    <a:rPr lang="en-GB" sz="13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GB" sz="1300" b="0" i="1" smtClean="0">
                                      <a:latin typeface="Cambria Math" panose="02040503050406030204" pitchFamily="18" charset="0"/>
                                    </a:rPr>
                                    <m:t>8</m:t>
                                  </m:r>
                                </m:num>
                                <m:den>
                                  <m:r>
                                    <a:rPr lang="en-GB" sz="1300" b="0" i="1" smtClean="0">
                                      <a:latin typeface="Cambria Math" panose="02040503050406030204" pitchFamily="18" charset="0"/>
                                    </a:rPr>
                                    <m:t>7</m:t>
                                  </m:r>
                                </m:den>
                              </m:f>
                            </m:e>
                          </m:mr>
                        </m:m>
                      </m:e>
                    </m:d>
                  </m:oMath>
                </a14:m>
                <a:endParaRPr lang="en-GB" sz="1300" b="0" dirty="0"/>
              </a:p>
              <a:p>
                <a:r>
                  <a:rPr lang="en-GB" sz="1300" dirty="0"/>
                  <a:t>Vector equation of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3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3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GB" sz="13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GB" sz="1300" dirty="0"/>
                  <a:t>:  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3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3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3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</m:mr>
                          <m:mr>
                            <m:e>
                              <m:r>
                                <a:rPr lang="en-GB" sz="13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GB" sz="1300" b="0" i="1" smtClean="0">
                                  <a:latin typeface="Cambria Math" panose="02040503050406030204" pitchFamily="18" charset="0"/>
                                </a:rPr>
                                <m:t>−4</m:t>
                              </m:r>
                            </m:e>
                          </m:mr>
                        </m:m>
                      </m:e>
                    </m:d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300" b="0" i="1" smtClean="0">
                        <a:latin typeface="Cambria Math" panose="02040503050406030204" pitchFamily="18" charset="0"/>
                      </a:rPr>
                      <m:t>𝑡</m:t>
                    </m:r>
                    <m:d>
                      <m:dPr>
                        <m:ctrlPr>
                          <a:rPr lang="en-GB" sz="13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3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300" b="0" i="1" smtClean="0">
                                  <a:latin typeface="Cambria Math" panose="02040503050406030204" pitchFamily="18" charset="0"/>
                                </a:rPr>
                                <m:t>8</m:t>
                              </m:r>
                            </m:e>
                          </m:mr>
                          <m:mr>
                            <m:e>
                              <m:r>
                                <a:rPr lang="en-GB" sz="1300" b="0" i="1" smtClean="0">
                                  <a:latin typeface="Cambria Math" panose="02040503050406030204" pitchFamily="18" charset="0"/>
                                </a:rPr>
                                <m:t>−19</m:t>
                              </m:r>
                            </m:e>
                          </m:mr>
                          <m:mr>
                            <m:e>
                              <m:r>
                                <a:rPr lang="en-GB" sz="13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GB" sz="13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222" y="1636248"/>
                <a:ext cx="5689204" cy="5049011"/>
              </a:xfrm>
              <a:prstGeom prst="rect">
                <a:avLst/>
              </a:prstGeom>
              <a:blipFill>
                <a:blip r:embed="rId3"/>
                <a:stretch>
                  <a:fillRect l="-214" r="-6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228184" y="2685334"/>
                <a:ext cx="2592288" cy="18158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/>
                  <a:t>Fro Note</a:t>
                </a:r>
                <a:r>
                  <a:rPr lang="en-GB" sz="1400" dirty="0"/>
                  <a:t>: We could technically pick any two points on the line, say when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GB" sz="1400" dirty="0"/>
                  <a:t> and when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GB" sz="1400" dirty="0"/>
                  <a:t>, and reflect each in the plane as before. But we save some work if we find where the line intersects the plane, </a:t>
                </a:r>
                <a:r>
                  <a:rPr lang="en-GB" sz="1400" u="sng" dirty="0"/>
                  <a:t>as we don’t need to subsequently reflect it</a:t>
                </a:r>
                <a:r>
                  <a:rPr lang="en-GB" sz="1400" dirty="0"/>
                  <a:t>.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184" y="2685334"/>
                <a:ext cx="2592288" cy="1815882"/>
              </a:xfrm>
              <a:prstGeom prst="rect">
                <a:avLst/>
              </a:prstGeom>
              <a:blipFill>
                <a:blip r:embed="rId4"/>
                <a:stretch>
                  <a:fillRect l="-706" t="-673" r="-2353" b="-26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Parallelogram 8"/>
          <p:cNvSpPr/>
          <p:nvPr/>
        </p:nvSpPr>
        <p:spPr>
          <a:xfrm rot="1912729">
            <a:off x="6324151" y="5198811"/>
            <a:ext cx="2193400" cy="444477"/>
          </a:xfrm>
          <a:prstGeom prst="parallelogram">
            <a:avLst>
              <a:gd name="adj" fmla="val 114287"/>
            </a:avLst>
          </a:prstGeom>
          <a:solidFill>
            <a:schemeClr val="accent1">
              <a:alpha val="4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7231380" y="5695359"/>
            <a:ext cx="451460" cy="514941"/>
          </a:xfrm>
          <a:prstGeom prst="line">
            <a:avLst/>
          </a:prstGeom>
          <a:ln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7269481" y="4800600"/>
            <a:ext cx="53339" cy="134112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6515101" y="5166360"/>
            <a:ext cx="1592579" cy="35814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7686702" y="5163578"/>
            <a:ext cx="451460" cy="514941"/>
          </a:xfrm>
          <a:prstGeom prst="line">
            <a:avLst/>
          </a:prstGeom>
          <a:ln>
            <a:prstDash val="sysDot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900639" y="4560570"/>
                <a:ext cx="576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0639" y="4560570"/>
                <a:ext cx="576064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130536" y="6160179"/>
                <a:ext cx="134671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2,4,−6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0536" y="6160179"/>
                <a:ext cx="1346713" cy="36933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8015804" y="4879851"/>
                <a:ext cx="5281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5804" y="4879851"/>
                <a:ext cx="528122" cy="369332"/>
              </a:xfrm>
              <a:prstGeom prst="rect">
                <a:avLst/>
              </a:prstGeom>
              <a:blipFill>
                <a:blip r:embed="rId7"/>
                <a:stretch>
                  <a:fillRect b="-1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7130718" y="5053550"/>
                <a:ext cx="528122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0718" y="5053550"/>
                <a:ext cx="528122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348234" y="5443125"/>
                <a:ext cx="576064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𝑙</m:t>
                          </m:r>
                        </m:e>
                        <m:sub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b>
                      </m:sSub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48234" y="5443125"/>
                <a:ext cx="576064" cy="36933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7" name="Rectangle 26"/>
          <p:cNvSpPr/>
          <p:nvPr/>
        </p:nvSpPr>
        <p:spPr>
          <a:xfrm>
            <a:off x="404435" y="1636248"/>
            <a:ext cx="5516667" cy="4961104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696158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Exercise 9F (again)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5" name="TextBox 4"/>
          <p:cNvSpPr txBox="1"/>
          <p:nvPr/>
        </p:nvSpPr>
        <p:spPr>
          <a:xfrm>
            <a:off x="395536" y="725840"/>
            <a:ext cx="79208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Pearson Core Pure Year 1</a:t>
            </a:r>
          </a:p>
          <a:p>
            <a:r>
              <a:rPr lang="en-GB" sz="2400" dirty="0"/>
              <a:t>Pages 191-192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0" y="1739717"/>
            <a:ext cx="914400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395536" y="2204864"/>
            <a:ext cx="698477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Q6, 8, 10, 12</a:t>
            </a:r>
          </a:p>
        </p:txBody>
      </p:sp>
    </p:spTree>
    <p:extLst>
      <p:ext uri="{BB962C8B-B14F-4D97-AF65-F5344CB8AC3E}">
        <p14:creationId xmlns:p14="http://schemas.microsoft.com/office/powerpoint/2010/main" val="22825052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Vector equation of a straight line in 3D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227333" y="843394"/>
                <a:ext cx="3746752" cy="1077218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600" dirty="0">
                    <a:latin typeface="Wingdings" panose="05000000000000000000" pitchFamily="2" charset="2"/>
                  </a:rPr>
                  <a:t>!</a:t>
                </a:r>
                <a:r>
                  <a:rPr lang="en-GB" sz="1600" dirty="0"/>
                  <a:t> Vector equation </a:t>
                </a:r>
                <a14:m>
                  <m:oMath xmlns:m="http://schemas.openxmlformats.org/officeDocument/2006/math"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𝒓</m:t>
                    </m:r>
                  </m:oMath>
                </a14:m>
                <a:r>
                  <a:rPr lang="en-GB" sz="1600" dirty="0"/>
                  <a:t> of a straight line: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𝒂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GB" sz="1600" b="1" i="1" smtClean="0">
                          <a:latin typeface="Cambria Math" panose="02040503050406030204" pitchFamily="18" charset="0"/>
                        </a:rPr>
                        <m:t>𝒃</m:t>
                      </m:r>
                    </m:oMath>
                  </m:oMathPara>
                </a14:m>
                <a:endParaRPr lang="en-GB" sz="1600" b="1" dirty="0"/>
              </a:p>
              <a:p>
                <a:r>
                  <a:rPr lang="en-GB" sz="1600" dirty="0"/>
                  <a:t>where </a:t>
                </a:r>
                <a14:m>
                  <m:oMath xmlns:m="http://schemas.openxmlformats.org/officeDocument/2006/math"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GB" sz="1600" dirty="0"/>
                  <a:t> is (the position vector of) some point on the line, </a:t>
                </a:r>
                <a14:m>
                  <m:oMath xmlns:m="http://schemas.openxmlformats.org/officeDocument/2006/math"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en-GB" sz="1600" dirty="0"/>
                  <a:t> is the direction vector.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27333" y="843394"/>
                <a:ext cx="3746752" cy="1077218"/>
              </a:xfrm>
              <a:prstGeom prst="rect">
                <a:avLst/>
              </a:prstGeom>
              <a:blipFill>
                <a:blip r:embed="rId2"/>
                <a:stretch>
                  <a:fillRect l="-485" t="-1105" b="-497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423154" y="2031797"/>
                <a:ext cx="6840760" cy="23165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b="1" dirty="0"/>
                  <a:t>Important understanding points: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𝒂</m:t>
                    </m:r>
                  </m:oMath>
                </a14:m>
                <a:r>
                  <a:rPr lang="en-GB" sz="1600" dirty="0"/>
                  <a:t> and </a:t>
                </a:r>
                <a14:m>
                  <m:oMath xmlns:m="http://schemas.openxmlformats.org/officeDocument/2006/math"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en-GB" sz="1600" dirty="0"/>
                  <a:t> are constants (i.e. fixed for a given line) while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GB" sz="1600" dirty="0"/>
                  <a:t> is a variable.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1600" dirty="0"/>
                  <a:t>It is often helpful to write as a single position vector, </a:t>
                </a:r>
                <a:r>
                  <a:rPr lang="en-GB" sz="1600" dirty="0" err="1"/>
                  <a:t>e.g</a:t>
                </a:r>
                <a:r>
                  <a:rPr lang="en-GB" sz="1600" dirty="0"/>
                  <a:t>:</a:t>
                </a:r>
                <a:br>
                  <a:rPr lang="en-GB" sz="1600" dirty="0"/>
                </a:br>
                <a14:m>
                  <m:oMath xmlns:m="http://schemas.openxmlformats.org/officeDocument/2006/math">
                    <m:d>
                      <m:d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mr>
                        </m:m>
                      </m:e>
                    </m:d>
                    <m:r>
                      <a:rPr lang="en-GB" sz="16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600" i="1">
                        <a:latin typeface="Cambria Math" panose="02040503050406030204" pitchFamily="18" charset="0"/>
                      </a:rPr>
                      <m:t>𝜆</m:t>
                    </m:r>
                    <m:d>
                      <m:d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   →   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3+</m:t>
                              </m:r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GB" sz="16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GB" sz="1600" dirty="0"/>
                  <a:t>It is highly important the you can distinguish between the </a:t>
                </a:r>
                <a:r>
                  <a:rPr lang="en-GB" sz="1600" b="1" dirty="0"/>
                  <a:t>position vector </a:t>
                </a:r>
                <a14:m>
                  <m:oMath xmlns:m="http://schemas.openxmlformats.org/officeDocument/2006/math"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𝒓</m:t>
                    </m:r>
                  </m:oMath>
                </a14:m>
                <a:r>
                  <a:rPr lang="en-GB" sz="1600" dirty="0"/>
                  <a:t> of a </a:t>
                </a:r>
                <a:r>
                  <a:rPr lang="en-GB" sz="1600" b="1" dirty="0"/>
                  <a:t>point on the line</a:t>
                </a:r>
                <a:r>
                  <a:rPr lang="en-GB" sz="1600" dirty="0"/>
                  <a:t>, and the </a:t>
                </a:r>
                <a:r>
                  <a:rPr lang="en-GB" sz="1600" b="1" dirty="0"/>
                  <a:t>direction </a:t>
                </a:r>
                <a14:m>
                  <m:oMath xmlns:m="http://schemas.openxmlformats.org/officeDocument/2006/math"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𝒃</m:t>
                    </m:r>
                  </m:oMath>
                </a14:m>
                <a:r>
                  <a:rPr lang="en-GB" sz="1600" dirty="0"/>
                  <a:t> of the line: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GB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3154" y="2031797"/>
                <a:ext cx="6840760" cy="2316596"/>
              </a:xfrm>
              <a:prstGeom prst="rect">
                <a:avLst/>
              </a:prstGeom>
              <a:blipFill>
                <a:blip r:embed="rId3"/>
                <a:stretch>
                  <a:fillRect l="-445" t="-7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21942" y="4557404"/>
                <a:ext cx="4088134" cy="123597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The equation of line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1600" dirty="0"/>
                  <a:t> is </a:t>
                </a:r>
                <a14:m>
                  <m:oMath xmlns:m="http://schemas.openxmlformats.org/officeDocument/2006/math"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GB" sz="1600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mr>
                        </m:m>
                      </m:e>
                    </m:d>
                    <m:r>
                      <a:rPr lang="en-GB" sz="16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600" i="1">
                        <a:latin typeface="Cambria Math" panose="02040503050406030204" pitchFamily="18" charset="0"/>
                      </a:rPr>
                      <m:t>𝜆</m:t>
                    </m:r>
                    <m:d>
                      <m:d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GB" sz="1600" dirty="0"/>
              </a:p>
              <a:p>
                <a:r>
                  <a:rPr lang="en-GB" sz="1600" dirty="0"/>
                  <a:t>Find the vector equation of a line parallel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1600" dirty="0"/>
                  <a:t> which passes through the point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2,5,1</m:t>
                        </m:r>
                      </m:e>
                    </m:d>
                  </m:oMath>
                </a14:m>
                <a:r>
                  <a:rPr lang="en-GB" sz="1600" dirty="0"/>
                  <a:t>.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1942" y="4557404"/>
                <a:ext cx="4088134" cy="123597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3160267" y="5990599"/>
            <a:ext cx="11521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/>
              <a:t>Same direction vector</a:t>
            </a:r>
            <a:r>
              <a:rPr lang="en-GB" sz="1100" dirty="0"/>
              <a:t>, but different ‘starting point’.</a:t>
            </a:r>
          </a:p>
        </p:txBody>
      </p:sp>
      <p:cxnSp>
        <p:nvCxnSpPr>
          <p:cNvPr id="10" name="Straight Arrow Connector 9"/>
          <p:cNvCxnSpPr>
            <a:stCxn id="8" idx="1"/>
          </p:cNvCxnSpPr>
          <p:nvPr/>
        </p:nvCxnSpPr>
        <p:spPr>
          <a:xfrm flipH="1" flipV="1">
            <a:off x="2961755" y="6336204"/>
            <a:ext cx="198512" cy="3911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29949" y="4304428"/>
            <a:ext cx="1985370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Example Problem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615670" y="4452629"/>
                <a:ext cx="4400549" cy="123597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The equation of line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1600" dirty="0"/>
                  <a:t> is </a:t>
                </a:r>
                <a14:m>
                  <m:oMath xmlns:m="http://schemas.openxmlformats.org/officeDocument/2006/math"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GB" sz="1600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  <m:r>
                      <a:rPr lang="en-GB" sz="16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600" i="1">
                        <a:latin typeface="Cambria Math" panose="02040503050406030204" pitchFamily="18" charset="0"/>
                      </a:rPr>
                      <m:t>𝜆</m:t>
                    </m:r>
                    <m:d>
                      <m:dPr>
                        <m:ctrlPr>
                          <a:rPr lang="en-GB" sz="16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6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GB" sz="16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GB" sz="1600" dirty="0"/>
              </a:p>
              <a:p>
                <a:r>
                  <a:rPr lang="en-GB" sz="1600" dirty="0"/>
                  <a:t>Find the coordinates of the points on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𝑙</m:t>
                        </m:r>
                      </m:e>
                      <m:sub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GB" sz="1600" dirty="0"/>
                  <a:t> which are a distance of 3 away from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(3,4,4)</m:t>
                    </m:r>
                  </m:oMath>
                </a14:m>
                <a:r>
                  <a:rPr lang="en-GB" sz="1600" dirty="0"/>
                  <a:t>.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15670" y="4452629"/>
                <a:ext cx="4400549" cy="123597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1496860" y="5959252"/>
                <a:ext cx="1495153" cy="8249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i="1">
                          <a:latin typeface="Cambria Math" panose="02040503050406030204" pitchFamily="18" charset="0"/>
                        </a:rPr>
                        <m:t>𝜆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6860" y="5959252"/>
                <a:ext cx="1495153" cy="82490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4609447" y="4179484"/>
            <a:ext cx="1985370" cy="369332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dirty="0"/>
              <a:t>Example Problem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562648" y="5666383"/>
                <a:ext cx="4596938" cy="12575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050" dirty="0"/>
                  <a:t>Coordinate of generic point on line: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05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050" b="0" i="1" smtClean="0">
                            <a:latin typeface="Cambria Math" panose="02040503050406030204" pitchFamily="18" charset="0"/>
                          </a:rPr>
                          <m:t>−1+</m:t>
                        </m:r>
                        <m:r>
                          <a:rPr lang="en-GB" sz="1050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  <m:r>
                          <a:rPr lang="en-GB" sz="105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1050" b="0" i="1" smtClean="0">
                            <a:latin typeface="Cambria Math" panose="02040503050406030204" pitchFamily="18" charset="0"/>
                          </a:rPr>
                          <m:t>𝜆</m:t>
                        </m:r>
                        <m:r>
                          <a:rPr lang="en-GB" sz="1050" b="0" i="1" smtClean="0">
                            <a:latin typeface="Cambria Math" panose="02040503050406030204" pitchFamily="18" charset="0"/>
                          </a:rPr>
                          <m:t>,3</m:t>
                        </m:r>
                      </m:e>
                    </m:d>
                  </m:oMath>
                </a14:m>
                <a:endParaRPr lang="en-GB" sz="1050" dirty="0"/>
              </a:p>
              <a:p>
                <a:r>
                  <a:rPr lang="en-GB" sz="1050" dirty="0"/>
                  <a:t>Point off line: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05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050" b="0" i="1" smtClean="0">
                            <a:latin typeface="Cambria Math" panose="02040503050406030204" pitchFamily="18" charset="0"/>
                          </a:rPr>
                          <m:t>3,4,4</m:t>
                        </m:r>
                      </m:e>
                    </m:d>
                  </m:oMath>
                </a14:m>
                <a:endParaRPr lang="en-GB" sz="1050" dirty="0"/>
              </a:p>
              <a:p>
                <a:pPr/>
                <a:r>
                  <a:rPr lang="en-GB" sz="1050" dirty="0"/>
                  <a:t>Distance between them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105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GB" sz="105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GB" sz="105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GB" sz="1050" b="0" i="1" smtClean="0">
                                    <a:latin typeface="Cambria Math" panose="02040503050406030204" pitchFamily="18" charset="0"/>
                                  </a:rPr>
                                  <m:t>−1+</m:t>
                                </m:r>
                                <m:r>
                                  <a:rPr lang="en-GB" sz="1050" b="0" i="1" smtClean="0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  <m:r>
                                  <a:rPr lang="en-GB" sz="1050" b="0" i="1" smtClean="0">
                                    <a:latin typeface="Cambria Math" panose="02040503050406030204" pitchFamily="18" charset="0"/>
                                  </a:rPr>
                                  <m:t>−3</m:t>
                                </m:r>
                              </m:e>
                            </m:d>
                          </m:e>
                          <m:sup>
                            <m:r>
                              <a:rPr lang="en-GB" sz="105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105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GB" sz="105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GB" sz="105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GB" sz="1050" b="0" i="1" smtClean="0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  <m:r>
                                  <a:rPr lang="en-GB" sz="1050" b="0" i="1" smtClean="0">
                                    <a:latin typeface="Cambria Math" panose="02040503050406030204" pitchFamily="18" charset="0"/>
                                  </a:rPr>
                                  <m:t>−4</m:t>
                                </m:r>
                              </m:e>
                            </m:d>
                          </m:e>
                          <m:sup>
                            <m:r>
                              <a:rPr lang="en-GB" sz="105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GB" sz="105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GB" sz="105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GB" sz="105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GB" sz="1050" b="0" i="1" smtClean="0">
                                    <a:latin typeface="Cambria Math" panose="02040503050406030204" pitchFamily="18" charset="0"/>
                                  </a:rPr>
                                  <m:t>3−4</m:t>
                                </m:r>
                              </m:e>
                            </m:d>
                          </m:e>
                          <m:sup>
                            <m:r>
                              <a:rPr lang="en-GB" sz="105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GB" sz="1050" b="0" i="1" smtClean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GB" sz="1050" b="0" dirty="0"/>
                  <a:t/>
                </a:r>
                <a:br>
                  <a:rPr lang="en-GB" sz="1050" b="0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05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050" b="0" i="1" smtClean="0"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  <m:sup>
                          <m:r>
                            <a:rPr lang="en-GB" sz="105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050" b="0" i="1" smtClean="0">
                          <a:latin typeface="Cambria Math" panose="02040503050406030204" pitchFamily="18" charset="0"/>
                        </a:rPr>
                        <m:t>−8</m:t>
                      </m:r>
                      <m:r>
                        <a:rPr lang="en-GB" sz="1050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GB" sz="1050" b="0" i="1" smtClean="0">
                          <a:latin typeface="Cambria Math" panose="02040503050406030204" pitchFamily="18" charset="0"/>
                        </a:rPr>
                        <m:t>+12=0   →  </m:t>
                      </m:r>
                      <m:r>
                        <a:rPr lang="en-GB" sz="1050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GB" sz="1050" b="0" i="1" smtClean="0">
                          <a:latin typeface="Cambria Math" panose="02040503050406030204" pitchFamily="18" charset="0"/>
                        </a:rPr>
                        <m:t>=2 </m:t>
                      </m:r>
                      <m:r>
                        <a:rPr lang="en-GB" sz="1050" b="0" i="1" smtClean="0">
                          <a:latin typeface="Cambria Math" panose="02040503050406030204" pitchFamily="18" charset="0"/>
                        </a:rPr>
                        <m:t>𝑜𝑟</m:t>
                      </m:r>
                      <m:r>
                        <a:rPr lang="en-GB" sz="1050" b="0" i="1" smtClean="0">
                          <a:latin typeface="Cambria Math" panose="02040503050406030204" pitchFamily="18" charset="0"/>
                        </a:rPr>
                        <m:t> 6</m:t>
                      </m:r>
                    </m:oMath>
                  </m:oMathPara>
                </a14:m>
                <a:endParaRPr lang="en-GB" sz="1050" dirty="0"/>
              </a:p>
              <a:p>
                <a:r>
                  <a:rPr lang="en-GB" sz="1050" dirty="0"/>
                  <a:t>We can sub these back into generic point on line:</a:t>
                </a:r>
              </a:p>
              <a:p>
                <a:r>
                  <a:rPr lang="en-GB" sz="1050" dirty="0"/>
                  <a:t>If </a:t>
                </a:r>
                <a14:m>
                  <m:oMath xmlns:m="http://schemas.openxmlformats.org/officeDocument/2006/math">
                    <m:r>
                      <a:rPr lang="en-GB" sz="1050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GB" sz="1050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GB" sz="1050" dirty="0"/>
                  <a:t>   </a:t>
                </a:r>
                <a14:m>
                  <m:oMath xmlns:m="http://schemas.openxmlformats.org/officeDocument/2006/math">
                    <m:r>
                      <a:rPr lang="en-GB" sz="1050" b="0" i="1" dirty="0" smtClean="0">
                        <a:latin typeface="Cambria Math" panose="02040503050406030204" pitchFamily="18" charset="0"/>
                      </a:rPr>
                      <m:t>→   </m:t>
                    </m:r>
                    <m:d>
                      <m:dPr>
                        <m:ctrlPr>
                          <a:rPr lang="en-GB" sz="105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050" b="0" i="1" dirty="0" smtClean="0">
                            <a:latin typeface="Cambria Math" panose="02040503050406030204" pitchFamily="18" charset="0"/>
                          </a:rPr>
                          <m:t>1,2,3</m:t>
                        </m:r>
                      </m:e>
                    </m:d>
                  </m:oMath>
                </a14:m>
                <a:r>
                  <a:rPr lang="en-GB" sz="1050" dirty="0"/>
                  <a:t/>
                </a:r>
                <a:br>
                  <a:rPr lang="en-GB" sz="1050" dirty="0"/>
                </a:br>
                <a:r>
                  <a:rPr lang="en-GB" sz="1050" dirty="0"/>
                  <a:t>If </a:t>
                </a:r>
                <a14:m>
                  <m:oMath xmlns:m="http://schemas.openxmlformats.org/officeDocument/2006/math">
                    <m:r>
                      <a:rPr lang="en-GB" sz="1050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GB" sz="1050" b="0" i="1" smtClean="0">
                        <a:latin typeface="Cambria Math" panose="02040503050406030204" pitchFamily="18" charset="0"/>
                      </a:rPr>
                      <m:t>=6  →   </m:t>
                    </m:r>
                    <m:d>
                      <m:dPr>
                        <m:ctrlPr>
                          <a:rPr lang="en-GB" sz="105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050" b="0" i="1" smtClean="0">
                            <a:latin typeface="Cambria Math" panose="02040503050406030204" pitchFamily="18" charset="0"/>
                          </a:rPr>
                          <m:t>5,6,3</m:t>
                        </m:r>
                      </m:e>
                    </m:d>
                  </m:oMath>
                </a14:m>
                <a:endParaRPr lang="en-GB" sz="1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2648" y="5666383"/>
                <a:ext cx="4596938" cy="1257524"/>
              </a:xfrm>
              <a:prstGeom prst="rect">
                <a:avLst/>
              </a:prstGeom>
              <a:blipFill>
                <a:blip r:embed="rId7"/>
                <a:stretch>
                  <a:fillRect b="-242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/>
          <p:cNvSpPr/>
          <p:nvPr/>
        </p:nvSpPr>
        <p:spPr>
          <a:xfrm>
            <a:off x="321943" y="5811138"/>
            <a:ext cx="4088134" cy="94890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4621651" y="5688608"/>
            <a:ext cx="4394568" cy="116939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05435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1" grpId="0" animBg="1"/>
      <p:bldP spid="13" grpId="0" animBg="1"/>
      <p:bldP spid="14" grpId="0"/>
      <p:bldP spid="12" grpId="0" animBg="1"/>
      <p:bldP spid="15" grpId="0"/>
      <p:bldP spid="16" grpId="0" animBg="1"/>
      <p:bldP spid="16" grpId="2" animBg="1"/>
      <p:bldP spid="17" grpId="0" animBg="1"/>
      <p:bldP spid="17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Examples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5536" y="836712"/>
                <a:ext cx="4088134" cy="107721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[Textbook] Find  a vector equation of the straight line which passes through the point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1600" dirty="0"/>
                  <a:t>, with position vector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3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−5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+4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GB" sz="1600" dirty="0"/>
                  <a:t> and is parallel to the vector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7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−3</m:t>
                    </m:r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GB" sz="1600" dirty="0"/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836712"/>
                <a:ext cx="4088134" cy="107721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18592" y="2041798"/>
                <a:ext cx="2016224" cy="14502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−5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𝜆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−3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1400" dirty="0"/>
              </a:p>
              <a:p>
                <a:r>
                  <a:rPr lang="en-GB" sz="1400" dirty="0"/>
                  <a:t>or as a single vector: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1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4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4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+7</m:t>
                                </m:r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400" i="1">
                                    <a:latin typeface="Cambria Math" panose="02040503050406030204" pitchFamily="18" charset="0"/>
                                  </a:rPr>
                                  <m:t>−5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400" i="1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−3</m:t>
                                </m:r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592" y="2041798"/>
                <a:ext cx="2016224" cy="1450269"/>
              </a:xfrm>
              <a:prstGeom prst="rect">
                <a:avLst/>
              </a:prstGeom>
              <a:blipFill>
                <a:blip r:embed="rId3"/>
                <a:stretch>
                  <a:fillRect l="-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617490" y="2200672"/>
                <a:ext cx="1728192" cy="1102866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200" b="1" dirty="0"/>
                  <a:t>Fro Tip</a:t>
                </a:r>
                <a:r>
                  <a:rPr lang="en-GB" sz="1200" dirty="0"/>
                  <a:t>: In general, I find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2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mr>
                          <m:mr>
                            <m:e>
                              <m: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</m:mr>
                          <m:mr>
                            <m:e>
                              <m: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  <m:t>𝑧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1200" dirty="0"/>
                  <a:t> notation much easier to manipulate than </a:t>
                </a:r>
                <a14:m>
                  <m:oMath xmlns:m="http://schemas.openxmlformats.org/officeDocument/2006/math">
                    <m:r>
                      <a:rPr lang="en-GB" sz="1200" b="1" i="1" smtClean="0">
                        <a:latin typeface="Cambria Math" panose="02040503050406030204" pitchFamily="18" charset="0"/>
                      </a:rPr>
                      <m:t>𝒊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1200" b="1" i="1" smtClean="0">
                        <a:latin typeface="Cambria Math" panose="02040503050406030204" pitchFamily="18" charset="0"/>
                      </a:rPr>
                      <m:t>𝒋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GB" sz="1200" b="1" i="1" smtClean="0">
                        <a:latin typeface="Cambria Math" panose="02040503050406030204" pitchFamily="18" charset="0"/>
                      </a:rPr>
                      <m:t>𝒌</m:t>
                    </m:r>
                  </m:oMath>
                </a14:m>
                <a:r>
                  <a:rPr lang="en-GB" sz="1200" dirty="0"/>
                  <a:t>. </a:t>
                </a: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17490" y="2200672"/>
                <a:ext cx="1728192" cy="1102866"/>
              </a:xfrm>
              <a:prstGeom prst="rect">
                <a:avLst/>
              </a:prstGeom>
              <a:blipFill>
                <a:blip r:embed="rId4"/>
                <a:stretch>
                  <a:fillRect b="-270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571056" y="836712"/>
                <a:ext cx="4477694" cy="83099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[Textbook] Find a vector equation of the straight line which passes through the points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1600" dirty="0"/>
                  <a:t> and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1600" dirty="0"/>
                  <a:t>, with coordinates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4,5,−1</m:t>
                        </m:r>
                      </m:e>
                    </m:d>
                  </m:oMath>
                </a14:m>
                <a:r>
                  <a:rPr lang="en-GB" sz="1600" dirty="0"/>
                  <a:t> 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6,3,2</m:t>
                        </m:r>
                      </m:e>
                    </m:d>
                  </m:oMath>
                </a14:m>
                <a:r>
                  <a:rPr lang="en-GB" sz="1600" dirty="0"/>
                  <a:t> respectively.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1056" y="836712"/>
                <a:ext cx="4477694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/>
          <p:cNvCxnSpPr/>
          <p:nvPr/>
        </p:nvCxnSpPr>
        <p:spPr>
          <a:xfrm flipV="1">
            <a:off x="4908798" y="2196480"/>
            <a:ext cx="3096344" cy="7920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5916910" y="2636975"/>
            <a:ext cx="134640" cy="13162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/>
          <p:cNvSpPr/>
          <p:nvPr/>
        </p:nvSpPr>
        <p:spPr>
          <a:xfrm>
            <a:off x="7380312" y="2276872"/>
            <a:ext cx="134640" cy="131626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713710" y="2792864"/>
                <a:ext cx="12473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4,5,−1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13710" y="2792864"/>
                <a:ext cx="1247378" cy="3077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233344" y="2374639"/>
                <a:ext cx="1247378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𝐵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400" b="0" i="1" smtClean="0">
                              <a:latin typeface="Cambria Math" panose="02040503050406030204" pitchFamily="18" charset="0"/>
                            </a:rPr>
                            <m:t>6,3,2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3344" y="2374639"/>
                <a:ext cx="1247378" cy="30777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651623" y="3368242"/>
                <a:ext cx="3009195" cy="33579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dirty="0"/>
                  <a:t>The direction of the line is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b="0" i="1" smtClean="0">
                            <a:latin typeface="Cambria Math" panose="02040503050406030204" pitchFamily="18" charset="0"/>
                          </a:rPr>
                          <m:t>𝐴𝐵</m:t>
                        </m:r>
                      </m:e>
                    </m:acc>
                    <m:r>
                      <a:rPr lang="en-GB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mr>
                          <m:mr>
                            <m:e>
                              <m: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GB" dirty="0"/>
              </a:p>
              <a:p>
                <a:r>
                  <a:rPr lang="en-GB" dirty="0"/>
                  <a:t>A point on the line: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4,5,−1</m:t>
                          </m:r>
                        </m:e>
                      </m:d>
                    </m:oMath>
                  </m:oMathPara>
                </a14:m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  <a:p>
                <a:endParaRPr lang="en-GB" dirty="0"/>
              </a:p>
              <a:p>
                <a:endParaRPr lang="en-GB" sz="6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𝜆</m:t>
                      </m:r>
                      <m:d>
                        <m:dPr>
                          <m:ctrlPr>
                            <a:rPr lang="en-GB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1623" y="3368242"/>
                <a:ext cx="3009195" cy="3357971"/>
              </a:xfrm>
              <a:prstGeom prst="rect">
                <a:avLst/>
              </a:prstGeom>
              <a:blipFill>
                <a:blip r:embed="rId8"/>
                <a:stretch>
                  <a:fillRect l="-1619" t="-10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6819106" y="3709644"/>
                <a:ext cx="2191544" cy="1237583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100" dirty="0"/>
                  <a:t>Note that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GB" sz="11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𝐴𝐵</m:t>
                        </m:r>
                      </m:e>
                    </m:acc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GB" sz="11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𝑂𝐵</m:t>
                        </m:r>
                      </m:e>
                    </m:acc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−</m:t>
                    </m:r>
                    <m:acc>
                      <m:accPr>
                        <m:chr m:val="⃗"/>
                        <m:ctrlPr>
                          <a:rPr lang="en-GB" sz="1100" b="0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𝑂𝐴</m:t>
                        </m:r>
                      </m:e>
                    </m:acc>
                  </m:oMath>
                </a14:m>
                <a:r>
                  <a:rPr lang="en-GB" sz="1100" dirty="0"/>
                  <a:t>, i.e.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1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1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</m:mr>
                          <m:mr>
                            <m:e>
                              <m: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  <m:r>
                      <a:rPr lang="en-GB" sz="1100" b="0" i="1" smtClean="0">
                        <a:latin typeface="Cambria Math" panose="02040503050406030204" pitchFamily="18" charset="0"/>
                      </a:rPr>
                      <m:t>−</m:t>
                    </m:r>
                    <m:d>
                      <m:dPr>
                        <m:ctrlPr>
                          <a:rPr lang="en-GB" sz="11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1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  <m:mr>
                            <m:e>
                              <m: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</m:mr>
                          <m:mr>
                            <m:e>
                              <m:r>
                                <a:rPr lang="en-GB" sz="11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1100" dirty="0"/>
                  <a:t>. But we can easily see by inspection that the change from 4 to 6 is -2, from 5 to 3 is -2, and so on.</a:t>
                </a: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9106" y="3709644"/>
                <a:ext cx="2191544" cy="1237583"/>
              </a:xfrm>
              <a:prstGeom prst="rect">
                <a:avLst/>
              </a:prstGeom>
              <a:blipFill>
                <a:blip r:embed="rId9"/>
                <a:stretch>
                  <a:fillRect b="-14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6814120" y="5059036"/>
                <a:ext cx="2191544" cy="600164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100" dirty="0"/>
                  <a:t>We could have similarly chosen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1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100" b="0" i="1" smtClean="0">
                            <a:latin typeface="Cambria Math" panose="02040503050406030204" pitchFamily="18" charset="0"/>
                          </a:rPr>
                          <m:t>6,3,2</m:t>
                        </m:r>
                      </m:e>
                    </m:d>
                  </m:oMath>
                </a14:m>
                <a:r>
                  <a:rPr lang="en-GB" sz="1100" dirty="0"/>
                  <a:t>. The resulting vector equation for </a:t>
                </a:r>
                <a14:m>
                  <m:oMath xmlns:m="http://schemas.openxmlformats.org/officeDocument/2006/math">
                    <m:r>
                      <a:rPr lang="en-GB" sz="1100" b="1" i="1" smtClean="0">
                        <a:latin typeface="Cambria Math" panose="02040503050406030204" pitchFamily="18" charset="0"/>
                      </a:rPr>
                      <m:t>𝒓</m:t>
                    </m:r>
                  </m:oMath>
                </a14:m>
                <a:r>
                  <a:rPr lang="en-GB" sz="1100" dirty="0"/>
                  <a:t> is equivalent.</a:t>
                </a: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14120" y="5059036"/>
                <a:ext cx="2191544" cy="600164"/>
              </a:xfrm>
              <a:prstGeom prst="rect">
                <a:avLst/>
              </a:prstGeom>
              <a:blipFill>
                <a:blip r:embed="rId10"/>
                <a:stretch>
                  <a:fillRect b="-49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/>
          <p:cNvSpPr/>
          <p:nvPr/>
        </p:nvSpPr>
        <p:spPr>
          <a:xfrm>
            <a:off x="389819" y="1913929"/>
            <a:ext cx="4088134" cy="481228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571056" y="1667709"/>
            <a:ext cx="4488124" cy="505850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76214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Examples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395536" y="836712"/>
                <a:ext cx="4386014" cy="107721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[Textbook] The straight line has vector equation </a:t>
                </a:r>
                <a14:m>
                  <m:oMath xmlns:m="http://schemas.openxmlformats.org/officeDocument/2006/math"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1600" b="1" i="1" smtClean="0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+2</m:t>
                        </m:r>
                        <m:r>
                          <a:rPr lang="en-GB" sz="1600" b="1" i="1" smtClean="0">
                            <a:latin typeface="Cambria Math" panose="02040503050406030204" pitchFamily="18" charset="0"/>
                          </a:rPr>
                          <m:t>𝒋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−5</m:t>
                        </m:r>
                        <m:r>
                          <a:rPr lang="en-GB" sz="1600" b="1" i="1" smtClean="0">
                            <a:latin typeface="Cambria Math" panose="02040503050406030204" pitchFamily="18" charset="0"/>
                          </a:rPr>
                          <m:t>𝒌</m:t>
                        </m:r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𝑡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1" i="1" smtClean="0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−6</m:t>
                        </m:r>
                        <m:r>
                          <a:rPr lang="en-GB" sz="1600" b="1" i="1" smtClean="0">
                            <a:latin typeface="Cambria Math" panose="02040503050406030204" pitchFamily="18" charset="0"/>
                          </a:rPr>
                          <m:t>𝒋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  <m:r>
                          <a:rPr lang="en-GB" sz="1600" b="1" i="1" smtClean="0">
                            <a:latin typeface="Cambria Math" panose="02040503050406030204" pitchFamily="18" charset="0"/>
                          </a:rPr>
                          <m:t>𝒌</m:t>
                        </m:r>
                      </m:e>
                    </m:d>
                  </m:oMath>
                </a14:m>
                <a:r>
                  <a:rPr lang="en-GB" sz="1600" dirty="0"/>
                  <a:t>. Given that the point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,0</m:t>
                        </m:r>
                      </m:e>
                    </m:d>
                  </m:oMath>
                </a14:m>
                <a:r>
                  <a:rPr lang="en-GB" sz="1600" dirty="0"/>
                  <a:t> lines on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GB" sz="1600" dirty="0"/>
                  <a:t>, find the value of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1600" dirty="0"/>
                  <a:t> and the value of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sz="1600" dirty="0"/>
                  <a:t>.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536" y="836712"/>
                <a:ext cx="4386014" cy="107721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341437" y="2098948"/>
                <a:ext cx="4440113" cy="28142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We can represent a point on the line as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3+</m:t>
                              </m:r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2−6</m:t>
                              </m:r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−5−2</m:t>
                              </m:r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GB" sz="16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∴</m:t>
                      </m:r>
                      <m:d>
                        <m:dPr>
                          <m:ctrlPr>
                            <a:rPr lang="en-GB" sz="16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6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3+</m:t>
                                </m:r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2−</m:t>
                                </m:r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−5−2</m:t>
                                </m:r>
                                <m:r>
                                  <a:rPr lang="en-GB" sz="1600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𝑏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6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1600" dirty="0"/>
              </a:p>
              <a:p>
                <a:r>
                  <a:rPr lang="en-GB" sz="1600" dirty="0"/>
                  <a:t>Solving simultaneously: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−5−2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=0    →   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=3+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           →  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  <m:oMath xmlns:m="http://schemas.openxmlformats.org/officeDocument/2006/math"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=2−6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         →  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𝑏</m:t>
                      </m:r>
                      <m:r>
                        <a:rPr lang="en-GB" sz="1600" b="0" i="1" smtClean="0">
                          <a:latin typeface="Cambria Math" panose="02040503050406030204" pitchFamily="18" charset="0"/>
                        </a:rPr>
                        <m:t>=17</m:t>
                      </m:r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437" y="2098948"/>
                <a:ext cx="4440113" cy="2814232"/>
              </a:xfrm>
              <a:prstGeom prst="rect">
                <a:avLst/>
              </a:prstGeom>
              <a:blipFill>
                <a:blip r:embed="rId3"/>
                <a:stretch>
                  <a:fillRect l="-68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932039" y="836712"/>
                <a:ext cx="4069085" cy="132343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[Textbook] The straight line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GB" sz="1600" dirty="0"/>
                  <a:t> has vector equation </a:t>
                </a:r>
                <a:br>
                  <a:rPr lang="en-GB" sz="1600" dirty="0"/>
                </a:br>
                <a14:m>
                  <m:oMath xmlns:m="http://schemas.openxmlformats.org/officeDocument/2006/math"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1600" b="1" i="1" smtClean="0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+5</m:t>
                        </m:r>
                        <m:r>
                          <a:rPr lang="en-GB" sz="1600" b="1" i="1" smtClean="0">
                            <a:latin typeface="Cambria Math" panose="02040503050406030204" pitchFamily="18" charset="0"/>
                          </a:rPr>
                          <m:t>𝒋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  <m:r>
                          <a:rPr lang="en-GB" sz="1600" b="1" i="1" smtClean="0">
                            <a:latin typeface="Cambria Math" panose="02040503050406030204" pitchFamily="18" charset="0"/>
                          </a:rPr>
                          <m:t>𝒌</m:t>
                        </m:r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𝜆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GB" sz="1600" b="1" i="1" smtClean="0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−2</m:t>
                        </m:r>
                        <m:r>
                          <a:rPr lang="en-GB" sz="1600" b="1" i="1" smtClean="0">
                            <a:latin typeface="Cambria Math" panose="02040503050406030204" pitchFamily="18" charset="0"/>
                          </a:rPr>
                          <m:t>𝒋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+4</m:t>
                        </m:r>
                        <m:r>
                          <a:rPr lang="en-GB" sz="1600" b="1" i="1" smtClean="0">
                            <a:latin typeface="Cambria Math" panose="02040503050406030204" pitchFamily="18" charset="0"/>
                          </a:rPr>
                          <m:t>𝒌</m:t>
                        </m:r>
                      </m:e>
                    </m:d>
                  </m:oMath>
                </a14:m>
                <a:r>
                  <a:rPr lang="en-GB" sz="1600" dirty="0"/>
                  <a:t>. </a:t>
                </a:r>
                <a:br>
                  <a:rPr lang="en-GB" sz="1600" dirty="0"/>
                </a:br>
                <a:r>
                  <a:rPr lang="en-GB" sz="1600" dirty="0"/>
                  <a:t>Show that another vector equation of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GB" sz="1600" dirty="0"/>
                  <a:t> is </a:t>
                </a:r>
                <a:br>
                  <a:rPr lang="en-GB" sz="1600" dirty="0"/>
                </a:br>
                <a14:m>
                  <m:oMath xmlns:m="http://schemas.openxmlformats.org/officeDocument/2006/math"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GB" sz="1600" b="1" i="1" smtClean="0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+3</m:t>
                        </m:r>
                        <m:r>
                          <a:rPr lang="en-GB" sz="1600" b="1" i="1" smtClean="0">
                            <a:latin typeface="Cambria Math" panose="02040503050406030204" pitchFamily="18" charset="0"/>
                          </a:rPr>
                          <m:t>𝒋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GB" sz="1600" b="1" i="1" smtClean="0">
                            <a:latin typeface="Cambria Math" panose="02040503050406030204" pitchFamily="18" charset="0"/>
                          </a:rPr>
                          <m:t>𝒌</m:t>
                        </m:r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𝜇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GB" sz="1600" b="1" i="1" smtClean="0">
                            <a:latin typeface="Cambria Math" panose="02040503050406030204" pitchFamily="18" charset="0"/>
                          </a:rPr>
                          <m:t>𝒊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GB" sz="1600" b="1" i="1" smtClean="0">
                            <a:latin typeface="Cambria Math" panose="02040503050406030204" pitchFamily="18" charset="0"/>
                          </a:rPr>
                          <m:t>𝒋</m:t>
                        </m:r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+2</m:t>
                        </m:r>
                        <m:r>
                          <a:rPr lang="en-GB" sz="1600" b="1" i="1" smtClean="0">
                            <a:latin typeface="Cambria Math" panose="02040503050406030204" pitchFamily="18" charset="0"/>
                          </a:rPr>
                          <m:t>𝒌</m:t>
                        </m:r>
                      </m:e>
                    </m:d>
                  </m:oMath>
                </a14:m>
                <a:r>
                  <a:rPr lang="en-GB" sz="1600" dirty="0"/>
                  <a:t> </a:t>
                </a: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2039" y="836712"/>
                <a:ext cx="4069085" cy="132343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5064658" y="2276872"/>
            <a:ext cx="3767212" cy="73866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1400" b="1" dirty="0"/>
              <a:t>Fro Exam Note: </a:t>
            </a:r>
            <a:r>
              <a:rPr lang="en-GB" sz="1400" dirty="0"/>
              <a:t>This kind of question never appeared on the old Edexcel C4 papers. But they did come up in other exam boards such as OCR.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990331" y="3180209"/>
                <a:ext cx="2520280" cy="34503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The strategy is to show the two lines (a) have a point in common, and (b) are parallel.</a:t>
                </a:r>
              </a:p>
              <a:p>
                <a:endParaRPr lang="en-GB" sz="1600" dirty="0"/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</m:m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=2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1600" dirty="0"/>
                  <a:t> </a:t>
                </a:r>
                <a:br>
                  <a:rPr lang="en-GB" sz="1600" dirty="0"/>
                </a:br>
                <a14:m>
                  <m:oMath xmlns:m="http://schemas.openxmlformats.org/officeDocument/2006/math">
                    <m:r>
                      <a:rPr lang="en-GB" sz="1600" b="0" i="1" dirty="0" smtClean="0">
                        <a:latin typeface="Cambria Math" panose="02040503050406030204" pitchFamily="18" charset="0"/>
                      </a:rPr>
                      <m:t>∴</m:t>
                    </m:r>
                  </m:oMath>
                </a14:m>
                <a:r>
                  <a:rPr lang="en-GB" sz="1600" dirty="0"/>
                  <a:t> lines are parallel</a:t>
                </a:r>
              </a:p>
              <a:p>
                <a:endParaRPr lang="en-GB" sz="1600" dirty="0"/>
              </a:p>
              <a:p>
                <a:r>
                  <a:rPr lang="en-GB" sz="1600" dirty="0"/>
                  <a:t>Letting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=0  →  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2,5,−3</m:t>
                        </m:r>
                      </m:e>
                    </m:d>
                  </m:oMath>
                </a14:m>
                <a:endParaRPr lang="en-GB" sz="1600" dirty="0"/>
              </a:p>
              <a:p>
                <a:pPr/>
                <a:r>
                  <a:rPr lang="en-GB" sz="1600" dirty="0"/>
                  <a:t>We can obtain the same point when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𝜇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=−2</m:t>
                    </m:r>
                  </m:oMath>
                </a14:m>
                <a:r>
                  <a:rPr lang="en-GB" sz="1600" dirty="0"/>
                  <a:t>:  </a:t>
                </a:r>
                <a:br>
                  <a:rPr lang="en-GB" sz="1600" dirty="0"/>
                </a:b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600" b="0" i="0" smtClean="0">
                          <a:latin typeface="Cambria Math" panose="02040503050406030204" pitchFamily="18" charset="0"/>
                        </a:rPr>
                        <m:t>→ </m:t>
                      </m:r>
                      <m:d>
                        <m:dPr>
                          <m:ctrlPr>
                            <a:rPr lang="en-GB" sz="16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600" b="0" i="1" smtClean="0">
                              <a:latin typeface="Cambria Math" panose="02040503050406030204" pitchFamily="18" charset="0"/>
                            </a:rPr>
                            <m:t>2,5,−3</m:t>
                          </m:r>
                        </m:e>
                      </m:d>
                    </m:oMath>
                  </m:oMathPara>
                </a14:m>
                <a:endParaRPr lang="en-GB" sz="16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0331" y="3180209"/>
                <a:ext cx="2520280" cy="3450368"/>
              </a:xfrm>
              <a:prstGeom prst="rect">
                <a:avLst/>
              </a:prstGeom>
              <a:blipFill>
                <a:blip r:embed="rId5"/>
                <a:stretch>
                  <a:fillRect l="-1453" t="-530" r="-48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7571606" y="4452461"/>
                <a:ext cx="1429519" cy="1200329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200" dirty="0"/>
                  <a:t>We can arbitrarily let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en-GB" sz="1200" dirty="0"/>
                  <a:t> be 0. We can then find a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GB" sz="1200" dirty="0"/>
                  <a:t> that gives us the same point by observation.</a:t>
                </a: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1606" y="4452461"/>
                <a:ext cx="1429519" cy="1200329"/>
              </a:xfrm>
              <a:prstGeom prst="rect">
                <a:avLst/>
              </a:prstGeom>
              <a:blipFill>
                <a:blip r:embed="rId6"/>
                <a:stretch>
                  <a:fillRect b="-19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3" name="Straight Arrow Connector 12"/>
          <p:cNvCxnSpPr>
            <a:stCxn id="11" idx="1"/>
          </p:cNvCxnSpPr>
          <p:nvPr/>
        </p:nvCxnSpPr>
        <p:spPr>
          <a:xfrm flipH="1">
            <a:off x="7162800" y="5052626"/>
            <a:ext cx="408806" cy="27184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395536" y="1913931"/>
            <a:ext cx="4386014" cy="3603302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932040" y="2160150"/>
            <a:ext cx="4069085" cy="458121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51958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Test Your Understanding So Far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67916" y="861095"/>
                <a:ext cx="4477694" cy="83099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Find a vector equation of the straight line which passes through the points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1600" dirty="0"/>
                  <a:t> and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1600" dirty="0"/>
                  <a:t>, with coordinates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3,0,2</m:t>
                        </m:r>
                      </m:e>
                    </m:d>
                  </m:oMath>
                </a14:m>
                <a:r>
                  <a:rPr lang="en-GB" sz="1600" dirty="0"/>
                  <a:t> and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600" b="0" i="1" smtClean="0">
                            <a:latin typeface="Cambria Math" panose="02040503050406030204" pitchFamily="18" charset="0"/>
                          </a:rPr>
                          <m:t>−6,1,0</m:t>
                        </m:r>
                      </m:e>
                    </m:d>
                  </m:oMath>
                </a14:m>
                <a:r>
                  <a:rPr lang="en-GB" sz="1600" dirty="0"/>
                  <a:t> respectively.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916" y="861095"/>
                <a:ext cx="4477694" cy="83099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25277" y="2007890"/>
                <a:ext cx="3744416" cy="1830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GB" b="0" i="1" smtClean="0">
                              <a:latin typeface="Cambria Math" panose="02040503050406030204" pitchFamily="18" charset="0"/>
                            </a:rPr>
                            <m:t>𝐴𝐵</m:t>
                          </m:r>
                        </m:e>
                      </m:acc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−9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  <a:p>
                <a:endParaRPr lang="en-GB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∴</m:t>
                      </m:r>
                      <m:r>
                        <a:rPr lang="en-GB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b="0" i="1" smtClean="0">
                          <a:latin typeface="Cambria Math" panose="02040503050406030204" pitchFamily="18" charset="0"/>
                        </a:rPr>
                        <m:t>𝜆</m:t>
                      </m:r>
                      <m:d>
                        <m:dPr>
                          <m:ctrlPr>
                            <a:rPr lang="en-GB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−9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b="0" i="1" smtClean="0"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277" y="2007890"/>
                <a:ext cx="3744416" cy="1830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6"/>
          <p:cNvSpPr/>
          <p:nvPr/>
        </p:nvSpPr>
        <p:spPr>
          <a:xfrm>
            <a:off x="467916" y="1710373"/>
            <a:ext cx="4477694" cy="279874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375189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9143074" cy="599127"/>
            <a:chOff x="0" y="13335"/>
            <a:chExt cx="9144218" cy="599127"/>
          </a:xfrm>
        </p:grpSpPr>
        <p:sp>
          <p:nvSpPr>
            <p:cNvPr id="3" name="TextBox 32"/>
            <p:cNvSpPr txBox="1"/>
            <p:nvPr/>
          </p:nvSpPr>
          <p:spPr>
            <a:xfrm>
              <a:off x="0" y="13335"/>
              <a:ext cx="9144000" cy="599127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 lIns="324000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3200" dirty="0">
                  <a:latin typeface="+mj-lt"/>
                </a:rPr>
                <a:t>Examples</a:t>
              </a:r>
              <a:endParaRPr lang="en-GB" sz="3200" dirty="0"/>
            </a:p>
          </p:txBody>
        </p:sp>
        <p:cxnSp>
          <p:nvCxnSpPr>
            <p:cNvPr id="4" name="Straight Connector 3"/>
            <p:cNvCxnSpPr/>
            <p:nvPr/>
          </p:nvCxnSpPr>
          <p:spPr>
            <a:xfrm>
              <a:off x="218" y="601079"/>
              <a:ext cx="9144000" cy="0"/>
            </a:xfrm>
            <a:prstGeom prst="line">
              <a:avLst/>
            </a:prstGeom>
            <a:effectLst/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28216" y="784895"/>
                <a:ext cx="8568580" cy="188718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1600" dirty="0"/>
                  <a:t>[Textbook] The line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GB" sz="1600" dirty="0"/>
                  <a:t> has equation </a:t>
                </a:r>
                <a14:m>
                  <m:oMath xmlns:m="http://schemas.openxmlformats.org/officeDocument/2006/math">
                    <m:r>
                      <a:rPr lang="en-GB" sz="1600" b="1" i="1" smtClean="0">
                        <a:latin typeface="Cambria Math" panose="02040503050406030204" pitchFamily="18" charset="0"/>
                      </a:rPr>
                      <m:t>𝒓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</m:mr>
                        </m:m>
                      </m:e>
                    </m:d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𝜆</m:t>
                    </m:r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−2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1600" dirty="0"/>
                  <a:t>, and the point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1600" dirty="0"/>
                  <a:t> has position vector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1600" dirty="0"/>
                  <a:t>.</a:t>
                </a:r>
              </a:p>
              <a:p>
                <a:pPr marL="342900" indent="-342900">
                  <a:buAutoNum type="alphaLcParenBoth"/>
                </a:pPr>
                <a:r>
                  <a:rPr lang="en-GB" sz="1600" dirty="0"/>
                  <a:t>Show that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1600" dirty="0"/>
                  <a:t> does not lie on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GB" sz="1600" dirty="0"/>
                  <a:t>.</a:t>
                </a:r>
              </a:p>
              <a:p>
                <a:r>
                  <a:rPr lang="en-GB" sz="1600" dirty="0"/>
                  <a:t>Given that a circle, centre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1600" dirty="0"/>
                  <a:t>, intersects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GB" sz="1600" dirty="0"/>
                  <a:t> at points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1600" dirty="0"/>
                  <a:t> and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1600" dirty="0"/>
                  <a:t>, and that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1600" dirty="0"/>
                  <a:t> has position vector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GB" sz="16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GB" sz="1600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−3</m:t>
                              </m:r>
                            </m:e>
                          </m:mr>
                          <m:mr>
                            <m:e>
                              <m:r>
                                <a:rPr lang="en-GB" sz="16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GB" sz="1600" dirty="0"/>
                  <a:t>,</a:t>
                </a:r>
              </a:p>
              <a:p>
                <a:r>
                  <a:rPr lang="en-GB" sz="1600" dirty="0"/>
                  <a:t>(b) find the position vector of </a:t>
                </a:r>
                <a14:m>
                  <m:oMath xmlns:m="http://schemas.openxmlformats.org/officeDocument/2006/math">
                    <m:r>
                      <a:rPr lang="en-GB" sz="1600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1600" dirty="0"/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8216" y="784895"/>
                <a:ext cx="8568580" cy="1887183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90762" y="2996952"/>
                <a:ext cx="2442914" cy="230127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1" i="1" smtClean="0">
                          <a:latin typeface="Cambria Math" panose="02040503050406030204" pitchFamily="18" charset="0"/>
                        </a:rPr>
                        <m:t>𝒓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−2+</m:t>
                                </m:r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1−2</m:t>
                                </m:r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4+</m:t>
                                </m:r>
                                <m:r>
                                  <a:rPr lang="en-GB" sz="1400" b="0" i="1" smtClean="0">
                                    <a:latin typeface="Cambria Math" panose="02040503050406030204" pitchFamily="18" charset="0"/>
                                  </a:rPr>
                                  <m:t>𝜆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1400" dirty="0"/>
              </a:p>
              <a:p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𝑃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(2,1,3)</m:t>
                    </m:r>
                  </m:oMath>
                </a14:m>
                <a:r>
                  <a:rPr lang="en-GB" sz="1400" dirty="0"/>
                  <a:t> lies on line therefore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2=−2+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  ⇒  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GB" sz="1400" b="0" i="1" smtClean="0">
                          <a:latin typeface="Cambria Math" panose="02040503050406030204" pitchFamily="18" charset="0"/>
                        </a:rPr>
                        <m:t>=4</m:t>
                      </m:r>
                    </m:oMath>
                  </m:oMathPara>
                </a14:m>
                <a:r>
                  <a:rPr lang="en-GB" sz="1400" b="0" dirty="0"/>
                  <a:t/>
                </a:r>
                <a:br>
                  <a:rPr lang="en-GB" sz="1400" b="0" dirty="0"/>
                </a:br>
                <a:r>
                  <a:rPr lang="en-GB" sz="1400" b="0" dirty="0"/>
                  <a:t>But then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1−2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=−7≠1</m:t>
                    </m:r>
                  </m:oMath>
                </a14:m>
                <a:r>
                  <a:rPr lang="en-GB" sz="1400" dirty="0"/>
                  <a:t> and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4+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=8≠3</m:t>
                    </m:r>
                  </m:oMath>
                </a14:m>
                <a:r>
                  <a:rPr lang="en-GB" sz="1400" dirty="0"/>
                  <a:t>, so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𝑃</m:t>
                    </m:r>
                  </m:oMath>
                </a14:m>
                <a:r>
                  <a:rPr lang="en-GB" sz="1400" dirty="0"/>
                  <a:t> does not lie on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GB" sz="1400" dirty="0"/>
                  <a:t>.</a:t>
                </a:r>
              </a:p>
              <a:p>
                <a:endParaRPr lang="en-GB" dirty="0"/>
              </a:p>
              <a:p>
                <a:endParaRPr lang="en-GB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0762" y="2996952"/>
                <a:ext cx="2442914" cy="2301271"/>
              </a:xfrm>
              <a:prstGeom prst="rect">
                <a:avLst/>
              </a:prstGeom>
              <a:blipFill>
                <a:blip r:embed="rId3"/>
                <a:stretch>
                  <a:fillRect l="-75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Oval 6"/>
          <p:cNvSpPr/>
          <p:nvPr/>
        </p:nvSpPr>
        <p:spPr>
          <a:xfrm>
            <a:off x="3541018" y="3017143"/>
            <a:ext cx="2016224" cy="201622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265562" y="3071242"/>
            <a:ext cx="2304678" cy="93801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4526905" y="3997573"/>
            <a:ext cx="84584" cy="8800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Oval 10"/>
          <p:cNvSpPr/>
          <p:nvPr/>
        </p:nvSpPr>
        <p:spPr>
          <a:xfrm>
            <a:off x="3507035" y="3855715"/>
            <a:ext cx="84584" cy="8800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Oval 11"/>
          <p:cNvSpPr/>
          <p:nvPr/>
        </p:nvSpPr>
        <p:spPr>
          <a:xfrm>
            <a:off x="5131420" y="3191768"/>
            <a:ext cx="84584" cy="88007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797869" y="3626668"/>
                <a:ext cx="610047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𝐴</m:t>
                      </m:r>
                      <m:d>
                        <m:d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0,−3,6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97869" y="3626668"/>
                <a:ext cx="610047" cy="261610"/>
              </a:xfrm>
              <a:prstGeom prst="rect">
                <a:avLst/>
              </a:prstGeom>
              <a:blipFill>
                <a:blip r:embed="rId4"/>
                <a:stretch>
                  <a:fillRect r="-17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210027" y="3129920"/>
                <a:ext cx="322114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0027" y="3129920"/>
                <a:ext cx="322114" cy="26161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4555613" y="4020148"/>
                <a:ext cx="610047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𝑃</m:t>
                      </m:r>
                      <m:d>
                        <m:dPr>
                          <m:ctrlPr>
                            <a:rPr lang="en-GB" sz="11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100" b="0" i="1" smtClean="0">
                              <a:latin typeface="Cambria Math" panose="02040503050406030204" pitchFamily="18" charset="0"/>
                            </a:rPr>
                            <m:t>2,1,3</m:t>
                          </m:r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5613" y="4020148"/>
                <a:ext cx="610047" cy="26161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7" name="Straight Connector 16"/>
          <p:cNvCxnSpPr/>
          <p:nvPr/>
        </p:nvCxnSpPr>
        <p:spPr>
          <a:xfrm>
            <a:off x="3560465" y="3899917"/>
            <a:ext cx="990600" cy="138113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4589166" y="3237930"/>
            <a:ext cx="595312" cy="800100"/>
          </a:xfrm>
          <a:prstGeom prst="line">
            <a:avLst/>
          </a:prstGeom>
          <a:ln>
            <a:prstDash val="dash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5276701" y="2873475"/>
                <a:ext cx="322114" cy="2616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100" b="0" i="1" smtClean="0">
                          <a:latin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6701" y="2873475"/>
                <a:ext cx="322114" cy="26161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5660380" y="3288283"/>
                <a:ext cx="2357661" cy="29853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200" dirty="0"/>
                  <a:t>We can use the fact that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𝐴𝑃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𝐵𝑃</m:t>
                    </m:r>
                  </m:oMath>
                </a14:m>
                <a:r>
                  <a:rPr lang="en-GB" sz="1200" dirty="0"/>
                  <a:t>.</a:t>
                </a:r>
              </a:p>
              <a:p>
                <a:endParaRPr lang="en-GB" sz="12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𝐴𝑃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  <m:t>4</m:t>
                              </m:r>
                            </m:e>
                            <m:sup>
                              <m: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sup>
                              <m: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29</m:t>
                          </m:r>
                        </m:e>
                      </m:rad>
                    </m:oMath>
                  </m:oMathPara>
                </a14:m>
                <a:endParaRPr lang="en-GB" sz="1200" dirty="0"/>
              </a:p>
              <a:p>
                <a:endParaRPr lang="en-GB" sz="1200" dirty="0"/>
              </a:p>
              <a:p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1200" dirty="0"/>
                  <a:t> is a generic point on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GB" sz="1200" dirty="0"/>
                  <a:t> so use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−2+</m:t>
                          </m:r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𝜆</m:t>
                          </m:r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, 1−2</m:t>
                          </m:r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𝜆</m:t>
                          </m:r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, 4+</m:t>
                          </m:r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</m:d>
                    </m:oMath>
                  </m:oMathPara>
                </a14:m>
                <a:endParaRPr lang="en-GB" sz="1200" dirty="0"/>
              </a:p>
              <a:p>
                <a:endParaRPr lang="en-GB" sz="12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𝐵𝑃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1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200" b="0" i="1" smtClean="0">
                                      <a:latin typeface="Cambria Math" panose="02040503050406030204" pitchFamily="18" charset="0"/>
                                    </a:rPr>
                                    <m:t>−2+</m:t>
                                  </m:r>
                                  <m:r>
                                    <a:rPr lang="en-GB" sz="1200" b="0" i="1" smtClean="0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  <m:r>
                                    <a:rPr lang="en-GB" sz="1200" b="0" i="1" smtClean="0">
                                      <a:latin typeface="Cambria Math" panose="02040503050406030204" pitchFamily="18" charset="0"/>
                                    </a:rPr>
                                    <m:t>−2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1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200" b="0" i="1" smtClean="0">
                                      <a:latin typeface="Cambria Math" panose="02040503050406030204" pitchFamily="18" charset="0"/>
                                    </a:rPr>
                                    <m:t>1−2</m:t>
                                  </m:r>
                                  <m:r>
                                    <a:rPr lang="en-GB" sz="1200" b="0" i="1" smtClean="0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  <m:r>
                                    <a:rPr lang="en-GB" sz="1200" b="0" i="1" smtClean="0">
                                      <a:latin typeface="Cambria Math" panose="02040503050406030204" pitchFamily="18" charset="0"/>
                                    </a:rPr>
                                    <m:t>−1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1200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1200" b="0" i="1" smtClean="0">
                                      <a:latin typeface="Cambria Math" panose="02040503050406030204" pitchFamily="18" charset="0"/>
                                    </a:rPr>
                                    <m:t>4+</m:t>
                                  </m:r>
                                  <m:r>
                                    <a:rPr lang="en-GB" sz="1200" b="0" i="1" smtClean="0">
                                      <a:latin typeface="Cambria Math" panose="02040503050406030204" pitchFamily="18" charset="0"/>
                                    </a:rPr>
                                    <m:t>𝜆</m:t>
                                  </m:r>
                                  <m:r>
                                    <a:rPr lang="en-GB" sz="1200" b="0" i="1" smtClean="0">
                                      <a:latin typeface="Cambria Math" panose="02040503050406030204" pitchFamily="18" charset="0"/>
                                    </a:rPr>
                                    <m:t>−3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  <m:sSup>
                            <m:sSupPr>
                              <m:ctrlP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p>
                              <m:r>
                                <a:rPr lang="en-GB" sz="1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−6</m:t>
                          </m:r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𝜆</m:t>
                          </m:r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+17</m:t>
                          </m:r>
                        </m:e>
                      </m:rad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29</m:t>
                          </m:r>
                        </m:e>
                      </m:rad>
                    </m:oMath>
                    <m:oMath xmlns:m="http://schemas.openxmlformats.org/officeDocument/2006/math">
                      <m:sSup>
                        <m:sSupPr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  <m:sup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−2=0</m:t>
                      </m:r>
                    </m:oMath>
                    <m:oMath xmlns:m="http://schemas.openxmlformats.org/officeDocument/2006/math">
                      <m:d>
                        <m:dPr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𝜆</m:t>
                          </m:r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d>
                        <m:dPr>
                          <m:ctrlPr>
                            <a:rPr lang="en-GB" sz="12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𝜆</m:t>
                          </m:r>
                          <m:r>
                            <a:rPr lang="en-GB" sz="1200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=0</m:t>
                      </m:r>
                    </m:oMath>
                    <m:oMath xmlns:m="http://schemas.openxmlformats.org/officeDocument/2006/math"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=−1 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𝑜𝑟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en-GB" sz="1200" b="0" i="1" smtClean="0">
                          <a:latin typeface="Cambria Math" panose="02040503050406030204" pitchFamily="18" charset="0"/>
                        </a:rPr>
                        <m:t>=2</m:t>
                      </m:r>
                    </m:oMath>
                  </m:oMathPara>
                </a14:m>
                <a:r>
                  <a:rPr lang="en-GB" sz="1200" b="0" dirty="0"/>
                  <a:t/>
                </a:r>
                <a:br>
                  <a:rPr lang="en-GB" sz="1200" b="0" dirty="0"/>
                </a:br>
                <a:r>
                  <a:rPr lang="en-GB" sz="1200" b="0" dirty="0"/>
                  <a:t>If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=−1 →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(−3,3,3)</m:t>
                    </m:r>
                  </m:oMath>
                </a14:m>
                <a:endParaRPr lang="en-GB" sz="1200" b="0" dirty="0"/>
              </a:p>
              <a:p>
                <a:r>
                  <a:rPr lang="en-GB" sz="1200" dirty="0"/>
                  <a:t>If </a:t>
                </a:r>
                <a14:m>
                  <m:oMath xmlns:m="http://schemas.openxmlformats.org/officeDocument/2006/math"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𝜆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=2   →</m:t>
                    </m:r>
                    <m:r>
                      <a:rPr lang="en-GB" sz="1200" b="0" i="1" smtClean="0">
                        <a:latin typeface="Cambria Math" panose="02040503050406030204" pitchFamily="18" charset="0"/>
                      </a:rPr>
                      <m:t>𝐵</m:t>
                    </m:r>
                    <m:d>
                      <m:dPr>
                        <m:ctrlPr>
                          <a:rPr lang="en-GB" sz="1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1200" b="0" i="1" smtClean="0">
                            <a:latin typeface="Cambria Math" panose="02040503050406030204" pitchFamily="18" charset="0"/>
                          </a:rPr>
                          <m:t>0,−3,6</m:t>
                        </m:r>
                      </m:e>
                    </m:d>
                  </m:oMath>
                </a14:m>
                <a:endParaRPr lang="en-GB" sz="1200" b="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0380" y="3288283"/>
                <a:ext cx="2357661" cy="2985304"/>
              </a:xfrm>
              <a:prstGeom prst="rect">
                <a:avLst/>
              </a:prstGeom>
              <a:blipFill>
                <a:blip r:embed="rId8"/>
                <a:stretch>
                  <a:fillRect l="-259" r="-43782" b="-6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762003" y="5181575"/>
                <a:ext cx="1513830" cy="1384995"/>
              </a:xfrm>
              <a:prstGeom prst="rect">
                <a:avLst/>
              </a:prstGeom>
            </p:spPr>
            <p:style>
              <a:lnRef idx="2">
                <a:schemeClr val="dk1">
                  <a:shade val="50000"/>
                </a:schemeClr>
              </a:lnRef>
              <a:fillRef idx="1">
                <a:schemeClr val="dk1"/>
              </a:fillRef>
              <a:effectRef idx="0">
                <a:schemeClr val="dk1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en-GB" sz="1400" dirty="0"/>
                  <a:t>Remember that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GB" sz="1400" dirty="0"/>
                  <a:t> is the coordinate of a generic point on the line. Point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1400" dirty="0"/>
                  <a:t> is unknown so use </a:t>
                </a:r>
                <a14:m>
                  <m:oMath xmlns:m="http://schemas.openxmlformats.org/officeDocument/2006/math">
                    <m:r>
                      <a:rPr lang="en-GB" sz="1400" b="0" i="1" smtClean="0"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GB" sz="1400" dirty="0"/>
                  <a:t>.</a:t>
                </a: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2003" y="5181575"/>
                <a:ext cx="1513830" cy="1384995"/>
              </a:xfrm>
              <a:prstGeom prst="rect">
                <a:avLst/>
              </a:prstGeom>
              <a:blipFill>
                <a:blip r:embed="rId9"/>
                <a:stretch>
                  <a:fillRect l="-397" b="-259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Rectangle 27"/>
          <p:cNvSpPr/>
          <p:nvPr/>
        </p:nvSpPr>
        <p:spPr>
          <a:xfrm>
            <a:off x="337589" y="2876550"/>
            <a:ext cx="2354984" cy="36900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  <p:sp>
        <p:nvSpPr>
          <p:cNvPr id="29" name="Rectangle 28"/>
          <p:cNvSpPr/>
          <p:nvPr/>
        </p:nvSpPr>
        <p:spPr>
          <a:xfrm>
            <a:off x="81880" y="2873475"/>
            <a:ext cx="239539" cy="25644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a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708743" y="2868729"/>
            <a:ext cx="186857" cy="256445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b</a:t>
            </a:r>
          </a:p>
        </p:txBody>
      </p:sp>
      <p:sp>
        <p:nvSpPr>
          <p:cNvPr id="31" name="Rectangle 30"/>
          <p:cNvSpPr/>
          <p:nvPr/>
        </p:nvSpPr>
        <p:spPr>
          <a:xfrm>
            <a:off x="2904726" y="2876550"/>
            <a:ext cx="6131770" cy="369002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77009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</p:childTnLst>
        </p:cTn>
      </p:par>
    </p:tnLst>
    <p:bldLst>
      <p:bldP spid="28" grpId="0" animBg="1"/>
      <p:bldP spid="3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39327</TotalTime>
  <Words>3075</Words>
  <Application>Microsoft Office PowerPoint</Application>
  <PresentationFormat>On-screen Show (4:3)</PresentationFormat>
  <Paragraphs>637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48</vt:i4>
      </vt:variant>
    </vt:vector>
  </HeadingPairs>
  <TitlesOfParts>
    <vt:vector size="53" baseType="lpstr">
      <vt:lpstr>Arial</vt:lpstr>
      <vt:lpstr>Calibri</vt:lpstr>
      <vt:lpstr>Cambria Math</vt:lpstr>
      <vt:lpstr>Wingdings</vt:lpstr>
      <vt:lpstr>Office Theme</vt:lpstr>
      <vt:lpstr>CorePure1 Chapter 9 ::  Vectors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J FROST (JAF)</cp:lastModifiedBy>
  <cp:revision>1475</cp:revision>
  <dcterms:created xsi:type="dcterms:W3CDTF">2013-02-28T07:36:55Z</dcterms:created>
  <dcterms:modified xsi:type="dcterms:W3CDTF">2018-09-14T13:38:06Z</dcterms:modified>
</cp:coreProperties>
</file>