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8" r:id="rId3"/>
    <p:sldId id="262" r:id="rId4"/>
    <p:sldId id="263" r:id="rId5"/>
    <p:sldId id="264" r:id="rId6"/>
    <p:sldId id="261" r:id="rId7"/>
    <p:sldId id="265" r:id="rId8"/>
    <p:sldId id="267" r:id="rId9"/>
    <p:sldId id="266" r:id="rId10"/>
    <p:sldId id="257" r:id="rId11"/>
    <p:sldId id="25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C2A543-2824-499A-8024-F5ABA5CECA92}" v="1" dt="2021-11-09T10:29:17.8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50" autoAdjust="0"/>
    <p:restoredTop sz="94660"/>
  </p:normalViewPr>
  <p:slideViewPr>
    <p:cSldViewPr snapToGrid="0">
      <p:cViewPr>
        <p:scale>
          <a:sx n="80" d="100"/>
          <a:sy n="80" d="100"/>
        </p:scale>
        <p:origin x="441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9AC2A543-2824-499A-8024-F5ABA5CECA92}"/>
    <pc:docChg chg="custSel addSld modSld">
      <pc:chgData name="Stewart Gale" userId="3647ddd2-6040-41ae-a96d-232c23482af8" providerId="ADAL" clId="{9AC2A543-2824-499A-8024-F5ABA5CECA92}" dt="2021-11-09T10:29:50.733" v="19" actId="1076"/>
      <pc:docMkLst>
        <pc:docMk/>
      </pc:docMkLst>
      <pc:sldChg chg="delSp modSp mod">
        <pc:chgData name="Stewart Gale" userId="3647ddd2-6040-41ae-a96d-232c23482af8" providerId="ADAL" clId="{9AC2A543-2824-499A-8024-F5ABA5CECA92}" dt="2021-11-09T10:29:30.958" v="11" actId="1076"/>
        <pc:sldMkLst>
          <pc:docMk/>
          <pc:sldMk cId="287859994" sldId="256"/>
        </pc:sldMkLst>
        <pc:spChg chg="mod">
          <ac:chgData name="Stewart Gale" userId="3647ddd2-6040-41ae-a96d-232c23482af8" providerId="ADAL" clId="{9AC2A543-2824-499A-8024-F5ABA5CECA92}" dt="2021-11-09T10:29:30.958" v="11" actId="1076"/>
          <ac:spMkLst>
            <pc:docMk/>
            <pc:sldMk cId="287859994" sldId="256"/>
            <ac:spMk id="4" creationId="{00000000-0000-0000-0000-000000000000}"/>
          </ac:spMkLst>
        </pc:spChg>
        <pc:spChg chg="del">
          <ac:chgData name="Stewart Gale" userId="3647ddd2-6040-41ae-a96d-232c23482af8" providerId="ADAL" clId="{9AC2A543-2824-499A-8024-F5ABA5CECA92}" dt="2021-11-09T10:29:21.233" v="1" actId="478"/>
          <ac:spMkLst>
            <pc:docMk/>
            <pc:sldMk cId="287859994" sldId="256"/>
            <ac:spMk id="6" creationId="{00000000-0000-0000-0000-000000000000}"/>
          </ac:spMkLst>
        </pc:spChg>
        <pc:grpChg chg="del">
          <ac:chgData name="Stewart Gale" userId="3647ddd2-6040-41ae-a96d-232c23482af8" providerId="ADAL" clId="{9AC2A543-2824-499A-8024-F5ABA5CECA92}" dt="2021-11-09T10:29:21.233" v="1" actId="478"/>
          <ac:grpSpMkLst>
            <pc:docMk/>
            <pc:sldMk cId="287859994" sldId="256"/>
            <ac:grpSpMk id="5" creationId="{00000000-0000-0000-0000-000000000000}"/>
          </ac:grpSpMkLst>
        </pc:grpChg>
      </pc:sldChg>
      <pc:sldChg chg="delSp modSp add mod">
        <pc:chgData name="Stewart Gale" userId="3647ddd2-6040-41ae-a96d-232c23482af8" providerId="ADAL" clId="{9AC2A543-2824-499A-8024-F5ABA5CECA92}" dt="2021-11-09T10:29:50.733" v="19" actId="1076"/>
        <pc:sldMkLst>
          <pc:docMk/>
          <pc:sldMk cId="1976240198" sldId="268"/>
        </pc:sldMkLst>
        <pc:spChg chg="del">
          <ac:chgData name="Stewart Gale" userId="3647ddd2-6040-41ae-a96d-232c23482af8" providerId="ADAL" clId="{9AC2A543-2824-499A-8024-F5ABA5CECA92}" dt="2021-11-09T10:29:37.461" v="12" actId="478"/>
          <ac:spMkLst>
            <pc:docMk/>
            <pc:sldMk cId="1976240198" sldId="268"/>
            <ac:spMk id="4" creationId="{00000000-0000-0000-0000-000000000000}"/>
          </ac:spMkLst>
        </pc:spChg>
        <pc:spChg chg="mod">
          <ac:chgData name="Stewart Gale" userId="3647ddd2-6040-41ae-a96d-232c23482af8" providerId="ADAL" clId="{9AC2A543-2824-499A-8024-F5ABA5CECA92}" dt="2021-11-09T10:29:45.518" v="16" actId="122"/>
          <ac:spMkLst>
            <pc:docMk/>
            <pc:sldMk cId="1976240198" sldId="268"/>
            <ac:spMk id="6" creationId="{00000000-0000-0000-0000-000000000000}"/>
          </ac:spMkLst>
        </pc:spChg>
        <pc:grpChg chg="mod">
          <ac:chgData name="Stewart Gale" userId="3647ddd2-6040-41ae-a96d-232c23482af8" providerId="ADAL" clId="{9AC2A543-2824-499A-8024-F5ABA5CECA92}" dt="2021-11-09T10:29:50.733" v="19" actId="1076"/>
          <ac:grpSpMkLst>
            <pc:docMk/>
            <pc:sldMk cId="1976240198" sldId="268"/>
            <ac:grpSpMk id="5" creationId="{00000000-0000-0000-0000-000000000000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0930DC-8D5D-4725-A9CD-7FF8A6217A2E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33C1AB-C56E-4384-982E-0F3C7EB608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3707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CDD7F-8352-4060-8361-C7F922F82D50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94FF-506D-4ADB-BF43-B0A668BAE6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4182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CDD7F-8352-4060-8361-C7F922F82D50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94FF-506D-4ADB-BF43-B0A668BAE6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5632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CDD7F-8352-4060-8361-C7F922F82D50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94FF-506D-4ADB-BF43-B0A668BAE6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0085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CDD7F-8352-4060-8361-C7F922F82D50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94FF-506D-4ADB-BF43-B0A668BAE6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1892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CDD7F-8352-4060-8361-C7F922F82D50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94FF-506D-4ADB-BF43-B0A668BAE6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3007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CDD7F-8352-4060-8361-C7F922F82D50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94FF-506D-4ADB-BF43-B0A668BAE6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330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CDD7F-8352-4060-8361-C7F922F82D50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94FF-506D-4ADB-BF43-B0A668BAE6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9128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CDD7F-8352-4060-8361-C7F922F82D50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94FF-506D-4ADB-BF43-B0A668BAE6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6579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CDD7F-8352-4060-8361-C7F922F82D50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94FF-506D-4ADB-BF43-B0A668BAE6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348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CDD7F-8352-4060-8361-C7F922F82D50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94FF-506D-4ADB-BF43-B0A668BAE6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250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CDD7F-8352-4060-8361-C7F922F82D50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994FF-506D-4ADB-BF43-B0A668BAE6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2597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6CDD7F-8352-4060-8361-C7F922F82D50}" type="datetimeFigureOut">
              <a:rPr lang="en-GB" smtClean="0"/>
              <a:t>09/11/2021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994FF-506D-4ADB-BF43-B0A668BAE6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8048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5047" y="1490969"/>
            <a:ext cx="1133430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Cumulative </a:t>
            </a:r>
            <a:r>
              <a:rPr lang="en-GB" sz="9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F</a:t>
            </a:r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requency </a:t>
            </a:r>
            <a:r>
              <a:rPr lang="en-GB" sz="9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G</a:t>
            </a:r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raphs 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287859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6026412" y="1150704"/>
            <a:ext cx="5100671" cy="5326377"/>
            <a:chOff x="0" y="0"/>
            <a:chExt cx="2605" cy="3667"/>
          </a:xfrm>
        </p:grpSpPr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" y="109"/>
              <a:ext cx="2145" cy="3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Line 6"/>
            <p:cNvSpPr>
              <a:spLocks noChangeShapeType="1"/>
            </p:cNvSpPr>
            <p:nvPr/>
          </p:nvSpPr>
          <p:spPr bwMode="auto">
            <a:xfrm>
              <a:off x="460" y="110"/>
              <a:ext cx="0" cy="3057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Line 7"/>
            <p:cNvSpPr>
              <a:spLocks noChangeShapeType="1"/>
            </p:cNvSpPr>
            <p:nvPr/>
          </p:nvSpPr>
          <p:spPr bwMode="auto">
            <a:xfrm>
              <a:off x="460" y="3167"/>
              <a:ext cx="2125" cy="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 Box 8"/>
            <p:cNvSpPr txBox="1">
              <a:spLocks noChangeArrowheads="1"/>
            </p:cNvSpPr>
            <p:nvPr/>
          </p:nvSpPr>
          <p:spPr bwMode="auto">
            <a:xfrm>
              <a:off x="853" y="3349"/>
              <a:ext cx="1164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Number</a:t>
              </a:r>
              <a:r>
                <a:rPr kumimoji="0" lang="en-GB" sz="2400" b="0" i="0" u="none" strike="noStrike" kern="0" cap="none" spc="0" normalizeH="0" noProof="0" dirty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of Laps</a:t>
              </a:r>
              <a:endPara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 Box 9"/>
            <p:cNvSpPr txBox="1">
              <a:spLocks noChangeArrowheads="1"/>
            </p:cNvSpPr>
            <p:nvPr/>
          </p:nvSpPr>
          <p:spPr bwMode="auto">
            <a:xfrm rot="16200000">
              <a:off x="-883" y="1460"/>
              <a:ext cx="2049" cy="28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Cumulative frequency</a:t>
              </a:r>
            </a:p>
          </p:txBody>
        </p:sp>
        <p:sp>
          <p:nvSpPr>
            <p:cNvPr id="19" name="Line 10"/>
            <p:cNvSpPr>
              <a:spLocks noChangeShapeType="1"/>
            </p:cNvSpPr>
            <p:nvPr/>
          </p:nvSpPr>
          <p:spPr bwMode="auto">
            <a:xfrm>
              <a:off x="414" y="2861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Line 11"/>
            <p:cNvSpPr>
              <a:spLocks noChangeShapeType="1"/>
            </p:cNvSpPr>
            <p:nvPr/>
          </p:nvSpPr>
          <p:spPr bwMode="auto">
            <a:xfrm>
              <a:off x="414" y="2555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Line 12"/>
            <p:cNvSpPr>
              <a:spLocks noChangeShapeType="1"/>
            </p:cNvSpPr>
            <p:nvPr/>
          </p:nvSpPr>
          <p:spPr bwMode="auto">
            <a:xfrm>
              <a:off x="414" y="2249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Line 13"/>
            <p:cNvSpPr>
              <a:spLocks noChangeShapeType="1"/>
            </p:cNvSpPr>
            <p:nvPr/>
          </p:nvSpPr>
          <p:spPr bwMode="auto">
            <a:xfrm>
              <a:off x="414" y="1943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Line 14"/>
            <p:cNvSpPr>
              <a:spLocks noChangeShapeType="1"/>
            </p:cNvSpPr>
            <p:nvPr/>
          </p:nvSpPr>
          <p:spPr bwMode="auto">
            <a:xfrm>
              <a:off x="414" y="1638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Line 15"/>
            <p:cNvSpPr>
              <a:spLocks noChangeShapeType="1"/>
            </p:cNvSpPr>
            <p:nvPr/>
          </p:nvSpPr>
          <p:spPr bwMode="auto">
            <a:xfrm>
              <a:off x="414" y="1332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Line 16"/>
            <p:cNvSpPr>
              <a:spLocks noChangeShapeType="1"/>
            </p:cNvSpPr>
            <p:nvPr/>
          </p:nvSpPr>
          <p:spPr bwMode="auto">
            <a:xfrm>
              <a:off x="414" y="1026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Line 17"/>
            <p:cNvSpPr>
              <a:spLocks noChangeShapeType="1"/>
            </p:cNvSpPr>
            <p:nvPr/>
          </p:nvSpPr>
          <p:spPr bwMode="auto">
            <a:xfrm>
              <a:off x="414" y="720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Line 18"/>
            <p:cNvSpPr>
              <a:spLocks noChangeShapeType="1"/>
            </p:cNvSpPr>
            <p:nvPr/>
          </p:nvSpPr>
          <p:spPr bwMode="auto">
            <a:xfrm>
              <a:off x="414" y="414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Line 19"/>
            <p:cNvSpPr>
              <a:spLocks noChangeShapeType="1"/>
            </p:cNvSpPr>
            <p:nvPr/>
          </p:nvSpPr>
          <p:spPr bwMode="auto">
            <a:xfrm>
              <a:off x="414" y="109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Line 20"/>
            <p:cNvSpPr>
              <a:spLocks noChangeShapeType="1"/>
            </p:cNvSpPr>
            <p:nvPr/>
          </p:nvSpPr>
          <p:spPr bwMode="auto">
            <a:xfrm rot="-5400000">
              <a:off x="437" y="3190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Line 21"/>
            <p:cNvSpPr>
              <a:spLocks noChangeShapeType="1"/>
            </p:cNvSpPr>
            <p:nvPr/>
          </p:nvSpPr>
          <p:spPr bwMode="auto">
            <a:xfrm rot="-5400000">
              <a:off x="742" y="3190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Line 22"/>
            <p:cNvSpPr>
              <a:spLocks noChangeShapeType="1"/>
            </p:cNvSpPr>
            <p:nvPr/>
          </p:nvSpPr>
          <p:spPr bwMode="auto">
            <a:xfrm rot="-5400000">
              <a:off x="1047" y="3190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Line 23"/>
            <p:cNvSpPr>
              <a:spLocks noChangeShapeType="1"/>
            </p:cNvSpPr>
            <p:nvPr/>
          </p:nvSpPr>
          <p:spPr bwMode="auto">
            <a:xfrm rot="-5400000">
              <a:off x="1353" y="3190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Line 24"/>
            <p:cNvSpPr>
              <a:spLocks noChangeShapeType="1"/>
            </p:cNvSpPr>
            <p:nvPr/>
          </p:nvSpPr>
          <p:spPr bwMode="auto">
            <a:xfrm rot="-5400000">
              <a:off x="1658" y="3190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Line 25"/>
            <p:cNvSpPr>
              <a:spLocks noChangeShapeType="1"/>
            </p:cNvSpPr>
            <p:nvPr/>
          </p:nvSpPr>
          <p:spPr bwMode="auto">
            <a:xfrm rot="-5400000">
              <a:off x="1964" y="3190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Line 26"/>
            <p:cNvSpPr>
              <a:spLocks noChangeShapeType="1"/>
            </p:cNvSpPr>
            <p:nvPr/>
          </p:nvSpPr>
          <p:spPr bwMode="auto">
            <a:xfrm rot="-5400000">
              <a:off x="2269" y="3190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 Box 27"/>
            <p:cNvSpPr txBox="1">
              <a:spLocks noChangeArrowheads="1"/>
            </p:cNvSpPr>
            <p:nvPr/>
          </p:nvSpPr>
          <p:spPr bwMode="auto">
            <a:xfrm>
              <a:off x="322" y="3167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37" name="Text Box 28"/>
            <p:cNvSpPr txBox="1">
              <a:spLocks noChangeArrowheads="1"/>
            </p:cNvSpPr>
            <p:nvPr/>
          </p:nvSpPr>
          <p:spPr bwMode="auto">
            <a:xfrm>
              <a:off x="640" y="3167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400" kern="0" dirty="0">
                  <a:solidFill>
                    <a:srgbClr val="010066"/>
                  </a:solidFill>
                  <a:latin typeface="Calibri" panose="020F0502020204030204"/>
                </a:rPr>
                <a:t>10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 Box 29"/>
            <p:cNvSpPr txBox="1">
              <a:spLocks noChangeArrowheads="1"/>
            </p:cNvSpPr>
            <p:nvPr/>
          </p:nvSpPr>
          <p:spPr bwMode="auto">
            <a:xfrm>
              <a:off x="946" y="3167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400" kern="0" dirty="0">
                  <a:solidFill>
                    <a:srgbClr val="010066"/>
                  </a:solidFill>
                  <a:latin typeface="Calibri" panose="020F0502020204030204"/>
                </a:rPr>
                <a:t>20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 Box 30"/>
            <p:cNvSpPr txBox="1">
              <a:spLocks noChangeArrowheads="1"/>
            </p:cNvSpPr>
            <p:nvPr/>
          </p:nvSpPr>
          <p:spPr bwMode="auto">
            <a:xfrm>
              <a:off x="1251" y="3167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400" kern="0" dirty="0">
                  <a:solidFill>
                    <a:srgbClr val="010066"/>
                  </a:solidFill>
                  <a:latin typeface="Calibri" panose="020F0502020204030204"/>
                </a:rPr>
                <a:t>30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 Box 31"/>
            <p:cNvSpPr txBox="1">
              <a:spLocks noChangeArrowheads="1"/>
            </p:cNvSpPr>
            <p:nvPr/>
          </p:nvSpPr>
          <p:spPr bwMode="auto">
            <a:xfrm>
              <a:off x="1556" y="3167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400" kern="0" dirty="0">
                  <a:solidFill>
                    <a:srgbClr val="010066"/>
                  </a:solidFill>
                  <a:latin typeface="Calibri" panose="020F0502020204030204"/>
                </a:rPr>
                <a:t>40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 Box 32"/>
            <p:cNvSpPr txBox="1">
              <a:spLocks noChangeArrowheads="1"/>
            </p:cNvSpPr>
            <p:nvPr/>
          </p:nvSpPr>
          <p:spPr bwMode="auto">
            <a:xfrm>
              <a:off x="1861" y="3167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400" kern="0" dirty="0">
                  <a:solidFill>
                    <a:srgbClr val="010066"/>
                  </a:solidFill>
                  <a:latin typeface="Calibri" panose="020F0502020204030204"/>
                </a:rPr>
                <a:t>50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Text Box 34"/>
            <p:cNvSpPr txBox="1">
              <a:spLocks noChangeArrowheads="1"/>
            </p:cNvSpPr>
            <p:nvPr/>
          </p:nvSpPr>
          <p:spPr bwMode="auto">
            <a:xfrm>
              <a:off x="200" y="2749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400" kern="0" dirty="0">
                  <a:solidFill>
                    <a:srgbClr val="010066"/>
                  </a:solidFill>
                  <a:latin typeface="Calibri" panose="020F0502020204030204"/>
                </a:rPr>
                <a:t>2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Text Box 35"/>
            <p:cNvSpPr txBox="1">
              <a:spLocks noChangeArrowheads="1"/>
            </p:cNvSpPr>
            <p:nvPr/>
          </p:nvSpPr>
          <p:spPr bwMode="auto">
            <a:xfrm>
              <a:off x="200" y="2443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400" kern="0" dirty="0">
                  <a:solidFill>
                    <a:srgbClr val="010066"/>
                  </a:solidFill>
                  <a:latin typeface="Calibri" panose="020F0502020204030204"/>
                </a:rPr>
                <a:t>4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Text Box 36"/>
            <p:cNvSpPr txBox="1">
              <a:spLocks noChangeArrowheads="1"/>
            </p:cNvSpPr>
            <p:nvPr/>
          </p:nvSpPr>
          <p:spPr bwMode="auto">
            <a:xfrm>
              <a:off x="200" y="2138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400" kern="0" dirty="0">
                  <a:solidFill>
                    <a:srgbClr val="010066"/>
                  </a:solidFill>
                  <a:latin typeface="Calibri" panose="020F0502020204030204"/>
                </a:rPr>
                <a:t>6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Text Box 37"/>
            <p:cNvSpPr txBox="1">
              <a:spLocks noChangeArrowheads="1"/>
            </p:cNvSpPr>
            <p:nvPr/>
          </p:nvSpPr>
          <p:spPr bwMode="auto">
            <a:xfrm>
              <a:off x="200" y="1832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400" kern="0" dirty="0">
                  <a:solidFill>
                    <a:srgbClr val="010066"/>
                  </a:solidFill>
                  <a:latin typeface="Calibri" panose="020F0502020204030204"/>
                </a:rPr>
                <a:t>8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Text Box 38"/>
            <p:cNvSpPr txBox="1">
              <a:spLocks noChangeArrowheads="1"/>
            </p:cNvSpPr>
            <p:nvPr/>
          </p:nvSpPr>
          <p:spPr bwMode="auto">
            <a:xfrm>
              <a:off x="200" y="1527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400" kern="0" dirty="0">
                  <a:solidFill>
                    <a:srgbClr val="010066"/>
                  </a:solidFill>
                  <a:latin typeface="Calibri" panose="020F0502020204030204"/>
                </a:rPr>
                <a:t>10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Text Box 39"/>
            <p:cNvSpPr txBox="1">
              <a:spLocks noChangeArrowheads="1"/>
            </p:cNvSpPr>
            <p:nvPr/>
          </p:nvSpPr>
          <p:spPr bwMode="auto">
            <a:xfrm>
              <a:off x="200" y="1221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400" kern="0" dirty="0">
                  <a:solidFill>
                    <a:srgbClr val="010066"/>
                  </a:solidFill>
                  <a:latin typeface="Calibri" panose="020F0502020204030204"/>
                </a:rPr>
                <a:t>12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Text Box 40"/>
            <p:cNvSpPr txBox="1">
              <a:spLocks noChangeArrowheads="1"/>
            </p:cNvSpPr>
            <p:nvPr/>
          </p:nvSpPr>
          <p:spPr bwMode="auto">
            <a:xfrm>
              <a:off x="200" y="916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400" kern="0" dirty="0">
                  <a:solidFill>
                    <a:srgbClr val="010066"/>
                  </a:solidFill>
                  <a:latin typeface="Calibri" panose="020F0502020204030204"/>
                </a:rPr>
                <a:t>14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Text Box 41"/>
            <p:cNvSpPr txBox="1">
              <a:spLocks noChangeArrowheads="1"/>
            </p:cNvSpPr>
            <p:nvPr/>
          </p:nvSpPr>
          <p:spPr bwMode="auto">
            <a:xfrm>
              <a:off x="200" y="610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400" kern="0" dirty="0">
                  <a:solidFill>
                    <a:srgbClr val="010066"/>
                  </a:solidFill>
                  <a:latin typeface="Calibri" panose="020F0502020204030204"/>
                </a:rPr>
                <a:t>16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Text Box 42"/>
            <p:cNvSpPr txBox="1">
              <a:spLocks noChangeArrowheads="1"/>
            </p:cNvSpPr>
            <p:nvPr/>
          </p:nvSpPr>
          <p:spPr bwMode="auto">
            <a:xfrm>
              <a:off x="200" y="305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400" kern="0" dirty="0">
                  <a:solidFill>
                    <a:srgbClr val="010066"/>
                  </a:solidFill>
                  <a:latin typeface="Calibri" panose="020F0502020204030204"/>
                </a:rPr>
                <a:t>18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Text Box 43"/>
            <p:cNvSpPr txBox="1">
              <a:spLocks noChangeArrowheads="1"/>
            </p:cNvSpPr>
            <p:nvPr/>
          </p:nvSpPr>
          <p:spPr bwMode="auto">
            <a:xfrm>
              <a:off x="129" y="0"/>
              <a:ext cx="32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400" kern="0" dirty="0">
                  <a:solidFill>
                    <a:srgbClr val="010066"/>
                  </a:solidFill>
                  <a:latin typeface="Calibri" panose="020F0502020204030204"/>
                </a:rPr>
                <a:t>20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52"/>
            <p:cNvSpPr>
              <a:spLocks noChangeArrowheads="1"/>
            </p:cNvSpPr>
            <p:nvPr/>
          </p:nvSpPr>
          <p:spPr bwMode="auto">
            <a:xfrm>
              <a:off x="271" y="3053"/>
              <a:ext cx="187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54" name="Line 45"/>
            <p:cNvSpPr>
              <a:spLocks noChangeShapeType="1"/>
            </p:cNvSpPr>
            <p:nvPr/>
          </p:nvSpPr>
          <p:spPr bwMode="auto">
            <a:xfrm>
              <a:off x="414" y="3167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7496893" y="4815402"/>
            <a:ext cx="90069" cy="66816"/>
          </a:xfrm>
          <a:prstGeom prst="ellipse">
            <a:avLst/>
          </a:prstGeom>
          <a:solidFill>
            <a:srgbClr val="FF6600"/>
          </a:solidFill>
          <a:ln w="9525">
            <a:solidFill>
              <a:sysClr val="windowText" lastClr="000000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8098009" y="4378195"/>
            <a:ext cx="90069" cy="66816"/>
          </a:xfrm>
          <a:prstGeom prst="ellipse">
            <a:avLst/>
          </a:prstGeom>
          <a:solidFill>
            <a:srgbClr val="FF6600"/>
          </a:solidFill>
          <a:ln w="9525">
            <a:solidFill>
              <a:sysClr val="windowText" lastClr="000000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8685418" y="2600315"/>
            <a:ext cx="90069" cy="66816"/>
          </a:xfrm>
          <a:prstGeom prst="ellipse">
            <a:avLst/>
          </a:prstGeom>
          <a:solidFill>
            <a:srgbClr val="FF6600"/>
          </a:solidFill>
          <a:ln w="9525">
            <a:solidFill>
              <a:sysClr val="windowText" lastClr="000000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9278702" y="1483330"/>
            <a:ext cx="90069" cy="66816"/>
          </a:xfrm>
          <a:prstGeom prst="ellipse">
            <a:avLst/>
          </a:prstGeom>
          <a:solidFill>
            <a:srgbClr val="FF6600"/>
          </a:solidFill>
          <a:ln w="9525">
            <a:solidFill>
              <a:sysClr val="windowText" lastClr="000000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9883733" y="1264000"/>
            <a:ext cx="90069" cy="66816"/>
          </a:xfrm>
          <a:prstGeom prst="ellipse">
            <a:avLst/>
          </a:prstGeom>
          <a:solidFill>
            <a:srgbClr val="FF6600"/>
          </a:solidFill>
          <a:ln w="9525">
            <a:solidFill>
              <a:sysClr val="windowText" lastClr="000000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6882072" y="5710152"/>
            <a:ext cx="90069" cy="66816"/>
          </a:xfrm>
          <a:prstGeom prst="ellipse">
            <a:avLst/>
          </a:prstGeom>
          <a:solidFill>
            <a:srgbClr val="FF6600"/>
          </a:solidFill>
          <a:ln w="9525">
            <a:solidFill>
              <a:sysClr val="windowText" lastClr="000000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5" name="Table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8484795"/>
              </p:ext>
            </p:extLst>
          </p:nvPr>
        </p:nvGraphicFramePr>
        <p:xfrm>
          <a:off x="634429" y="1027407"/>
          <a:ext cx="4753067" cy="3432895"/>
        </p:xfrm>
        <a:graphic>
          <a:graphicData uri="http://schemas.openxmlformats.org/drawingml/2006/table">
            <a:tbl>
              <a:tblPr/>
              <a:tblGrid>
                <a:gridCol w="23477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52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168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Number of Laps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Cumulative 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1550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 &lt; L </a:t>
                      </a:r>
                      <a:r>
                        <a:rPr lang="en-GB" sz="2800" b="0" i="0" u="sng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5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 &lt; L </a:t>
                      </a:r>
                      <a:r>
                        <a:rPr lang="en-GB" sz="2800" b="0" i="0" u="sng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15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 &lt; L </a:t>
                      </a:r>
                      <a:r>
                        <a:rPr lang="en-GB" sz="2800" b="0" i="0" u="sng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15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 &lt; L </a:t>
                      </a:r>
                      <a:r>
                        <a:rPr lang="en-GB" sz="2800" b="0" i="0" u="sng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3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 &lt; L </a:t>
                      </a:r>
                      <a:r>
                        <a:rPr lang="en-GB" sz="2800" b="0" i="0" u="sng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6" name="Freeform 55"/>
          <p:cNvSpPr/>
          <p:nvPr/>
        </p:nvSpPr>
        <p:spPr>
          <a:xfrm>
            <a:off x="6909484" y="1264000"/>
            <a:ext cx="3083202" cy="4471389"/>
          </a:xfrm>
          <a:custGeom>
            <a:avLst/>
            <a:gdLst>
              <a:gd name="connsiteX0" fmla="*/ 0 w 3083202"/>
              <a:gd name="connsiteY0" fmla="*/ 4471389 h 4471389"/>
              <a:gd name="connsiteX1" fmla="*/ 605307 w 3083202"/>
              <a:gd name="connsiteY1" fmla="*/ 3569868 h 4471389"/>
              <a:gd name="connsiteX2" fmla="*/ 1249250 w 3083202"/>
              <a:gd name="connsiteY2" fmla="*/ 3119107 h 4471389"/>
              <a:gd name="connsiteX3" fmla="*/ 1790163 w 3083202"/>
              <a:gd name="connsiteY3" fmla="*/ 1367580 h 4471389"/>
              <a:gd name="connsiteX4" fmla="*/ 2395470 w 3083202"/>
              <a:gd name="connsiteY4" fmla="*/ 247118 h 4471389"/>
              <a:gd name="connsiteX5" fmla="*/ 3026535 w 3083202"/>
              <a:gd name="connsiteY5" fmla="*/ 15299 h 4471389"/>
              <a:gd name="connsiteX6" fmla="*/ 3013656 w 3083202"/>
              <a:gd name="connsiteY6" fmla="*/ 41057 h 4471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83202" h="4471389">
                <a:moveTo>
                  <a:pt x="0" y="4471389"/>
                </a:moveTo>
                <a:cubicBezTo>
                  <a:pt x="198549" y="4133318"/>
                  <a:pt x="397099" y="3795248"/>
                  <a:pt x="605307" y="3569868"/>
                </a:cubicBezTo>
                <a:cubicBezTo>
                  <a:pt x="813515" y="3344488"/>
                  <a:pt x="1051774" y="3486155"/>
                  <a:pt x="1249250" y="3119107"/>
                </a:cubicBezTo>
                <a:cubicBezTo>
                  <a:pt x="1446726" y="2752059"/>
                  <a:pt x="1599126" y="1846245"/>
                  <a:pt x="1790163" y="1367580"/>
                </a:cubicBezTo>
                <a:cubicBezTo>
                  <a:pt x="1981200" y="888915"/>
                  <a:pt x="2189408" y="472498"/>
                  <a:pt x="2395470" y="247118"/>
                </a:cubicBezTo>
                <a:cubicBezTo>
                  <a:pt x="2601532" y="21738"/>
                  <a:pt x="2923504" y="49642"/>
                  <a:pt x="3026535" y="15299"/>
                </a:cubicBezTo>
                <a:cubicBezTo>
                  <a:pt x="3129566" y="-19045"/>
                  <a:pt x="3071611" y="11006"/>
                  <a:pt x="3013656" y="41057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Line 55"/>
          <p:cNvSpPr>
            <a:spLocks noChangeShapeType="1"/>
          </p:cNvSpPr>
          <p:nvPr/>
        </p:nvSpPr>
        <p:spPr bwMode="auto">
          <a:xfrm>
            <a:off x="6983913" y="4648427"/>
            <a:ext cx="894796" cy="1136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1400"/>
          </a:p>
        </p:txBody>
      </p:sp>
      <p:sp>
        <p:nvSpPr>
          <p:cNvPr id="58" name="Line 56"/>
          <p:cNvSpPr>
            <a:spLocks noChangeShapeType="1"/>
          </p:cNvSpPr>
          <p:nvPr/>
        </p:nvSpPr>
        <p:spPr bwMode="auto">
          <a:xfrm>
            <a:off x="7939409" y="4642553"/>
            <a:ext cx="11748" cy="1092836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1400"/>
          </a:p>
        </p:txBody>
      </p:sp>
      <p:sp>
        <p:nvSpPr>
          <p:cNvPr id="59" name="Line 57"/>
          <p:cNvSpPr>
            <a:spLocks noChangeShapeType="1"/>
          </p:cNvSpPr>
          <p:nvPr/>
        </p:nvSpPr>
        <p:spPr bwMode="auto">
          <a:xfrm>
            <a:off x="6923190" y="2460006"/>
            <a:ext cx="1852297" cy="13939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1400"/>
          </a:p>
        </p:txBody>
      </p:sp>
      <p:sp>
        <p:nvSpPr>
          <p:cNvPr id="60" name="Line 58"/>
          <p:cNvSpPr>
            <a:spLocks noChangeShapeType="1"/>
          </p:cNvSpPr>
          <p:nvPr/>
        </p:nvSpPr>
        <p:spPr bwMode="auto">
          <a:xfrm>
            <a:off x="8788702" y="2460005"/>
            <a:ext cx="22013" cy="3335845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1400"/>
          </a:p>
        </p:txBody>
      </p:sp>
      <p:sp>
        <p:nvSpPr>
          <p:cNvPr id="61" name="Line 64"/>
          <p:cNvSpPr>
            <a:spLocks noChangeShapeType="1"/>
          </p:cNvSpPr>
          <p:nvPr/>
        </p:nvSpPr>
        <p:spPr bwMode="auto">
          <a:xfrm>
            <a:off x="6874802" y="3531492"/>
            <a:ext cx="1610879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1400"/>
          </a:p>
        </p:txBody>
      </p:sp>
      <p:sp>
        <p:nvSpPr>
          <p:cNvPr id="62" name="Line 65"/>
          <p:cNvSpPr>
            <a:spLocks noChangeShapeType="1"/>
          </p:cNvSpPr>
          <p:nvPr/>
        </p:nvSpPr>
        <p:spPr bwMode="auto">
          <a:xfrm>
            <a:off x="8475909" y="3512416"/>
            <a:ext cx="13688" cy="2238406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1400"/>
          </a:p>
        </p:txBody>
      </p:sp>
      <p:sp>
        <p:nvSpPr>
          <p:cNvPr id="63" name="Text Box 25"/>
          <p:cNvSpPr txBox="1">
            <a:spLocks noChangeArrowheads="1"/>
          </p:cNvSpPr>
          <p:nvPr/>
        </p:nvSpPr>
        <p:spPr bwMode="auto">
          <a:xfrm>
            <a:off x="917359" y="5296678"/>
            <a:ext cx="1848735" cy="645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dirty="0">
                <a:solidFill>
                  <a:srgbClr val="FF0000"/>
                </a:solidFill>
              </a:rPr>
              <a:t>LQ = 18 </a:t>
            </a:r>
            <a:r>
              <a:rPr lang="en-US" sz="4000" dirty="0"/>
              <a:t>  </a:t>
            </a:r>
          </a:p>
        </p:txBody>
      </p:sp>
      <p:sp>
        <p:nvSpPr>
          <p:cNvPr id="64" name="Text Box 25"/>
          <p:cNvSpPr txBox="1">
            <a:spLocks noChangeArrowheads="1"/>
          </p:cNvSpPr>
          <p:nvPr/>
        </p:nvSpPr>
        <p:spPr bwMode="auto">
          <a:xfrm>
            <a:off x="1495611" y="4552519"/>
            <a:ext cx="3048113" cy="744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dirty="0">
                <a:solidFill>
                  <a:srgbClr val="FF0000"/>
                </a:solidFill>
              </a:rPr>
              <a:t>Median = 26</a:t>
            </a:r>
          </a:p>
        </p:txBody>
      </p:sp>
      <p:sp>
        <p:nvSpPr>
          <p:cNvPr id="65" name="Text Box 25"/>
          <p:cNvSpPr txBox="1">
            <a:spLocks noChangeArrowheads="1"/>
          </p:cNvSpPr>
          <p:nvPr/>
        </p:nvSpPr>
        <p:spPr bwMode="auto">
          <a:xfrm>
            <a:off x="245972" y="6060230"/>
            <a:ext cx="5560379" cy="733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dirty="0">
                <a:solidFill>
                  <a:srgbClr val="FF0000"/>
                </a:solidFill>
              </a:rPr>
              <a:t>Interquartile Range = 13 </a:t>
            </a:r>
            <a:r>
              <a:rPr lang="en-US" sz="4000" dirty="0"/>
              <a:t> 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85304" y="29109"/>
            <a:ext cx="77033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Plotting and Information.</a:t>
            </a:r>
          </a:p>
        </p:txBody>
      </p:sp>
      <p:sp>
        <p:nvSpPr>
          <p:cNvPr id="66" name="Text Box 25"/>
          <p:cNvSpPr txBox="1">
            <a:spLocks noChangeArrowheads="1"/>
          </p:cNvSpPr>
          <p:nvPr/>
        </p:nvSpPr>
        <p:spPr bwMode="auto">
          <a:xfrm>
            <a:off x="3302983" y="5321915"/>
            <a:ext cx="1848735" cy="645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dirty="0">
                <a:solidFill>
                  <a:srgbClr val="FF0000"/>
                </a:solidFill>
              </a:rPr>
              <a:t>UQ = 31 </a:t>
            </a:r>
            <a:r>
              <a:rPr lang="en-US" sz="40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093621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/>
      <p:bldP spid="64" grpId="0"/>
      <p:bldP spid="65" grpId="0"/>
      <p:bldP spid="6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1896679"/>
              </p:ext>
            </p:extLst>
          </p:nvPr>
        </p:nvGraphicFramePr>
        <p:xfrm>
          <a:off x="293565" y="5827650"/>
          <a:ext cx="11621249" cy="680085"/>
        </p:xfrm>
        <a:graphic>
          <a:graphicData uri="http://schemas.openxmlformats.org/drawingml/2006/table">
            <a:tbl>
              <a:tblPr/>
              <a:tblGrid>
                <a:gridCol w="116212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Inter-quartiles are not affected by</a:t>
                      </a:r>
                      <a:r>
                        <a:rPr lang="en-GB" sz="4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extreme values</a:t>
                      </a:r>
                      <a:r>
                        <a:rPr lang="en-GB" sz="4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endParaRPr lang="en-GB" sz="4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569913" y="4853160"/>
            <a:ext cx="112973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Why use </a:t>
            </a:r>
            <a:r>
              <a:rPr lang="en-GB" sz="4400" b="1" dirty="0">
                <a:solidFill>
                  <a:srgbClr val="FF0000"/>
                </a:solidFill>
              </a:rPr>
              <a:t>inter-quartile range</a:t>
            </a:r>
            <a:r>
              <a:rPr lang="en-GB" sz="4400" dirty="0"/>
              <a:t> instead of </a:t>
            </a:r>
            <a:r>
              <a:rPr lang="en-GB" sz="4400" b="1" dirty="0">
                <a:solidFill>
                  <a:srgbClr val="0000FF"/>
                </a:solidFill>
              </a:rPr>
              <a:t>range</a:t>
            </a:r>
            <a:r>
              <a:rPr lang="en-GB" sz="4400" dirty="0"/>
              <a:t>?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959999" y="3015505"/>
            <a:ext cx="5651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middle 50% of the data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4798" y="2108343"/>
            <a:ext cx="11433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0, 0, 1, 1, 18, </a:t>
            </a:r>
            <a:r>
              <a:rPr lang="en-GB" sz="3200" dirty="0">
                <a:solidFill>
                  <a:srgbClr val="FF0000"/>
                </a:solidFill>
              </a:rPr>
              <a:t>20, 24, 24, 24, 25, 25, 25, 26, 26, 31</a:t>
            </a:r>
            <a:r>
              <a:rPr lang="en-GB" sz="3200" dirty="0"/>
              <a:t>, 31, 32, 32, 38, 49  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848219" y="2825643"/>
            <a:ext cx="5875098" cy="7309"/>
          </a:xfrm>
          <a:prstGeom prst="straightConnector1">
            <a:avLst/>
          </a:prstGeom>
          <a:ln w="539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99217" y="284944"/>
            <a:ext cx="116099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Below is the original data for </a:t>
            </a:r>
          </a:p>
          <a:p>
            <a:pPr algn="ctr"/>
            <a:r>
              <a:rPr lang="en-GB" sz="4800" dirty="0"/>
              <a:t>when the pit stops happened.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681968" y="4138018"/>
            <a:ext cx="620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</a:rPr>
              <a:t>20, 24, 24, 24, 25, 25, 25, 26, 26, 31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79203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5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3244" y="120283"/>
            <a:ext cx="1163579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Cumulative frequency is a </a:t>
            </a:r>
          </a:p>
          <a:p>
            <a:pPr algn="ctr"/>
            <a:r>
              <a:rPr lang="en-GB" sz="6000" dirty="0"/>
              <a:t>running total of the frequencies.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3972340" y="2289983"/>
            <a:ext cx="4334954" cy="4212417"/>
            <a:chOff x="3936482" y="2893606"/>
            <a:chExt cx="3844111" cy="384411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36482" y="2893606"/>
              <a:ext cx="3844111" cy="384411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019105" y="3062177"/>
              <a:ext cx="3189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4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338082" y="3554819"/>
              <a:ext cx="3189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/>
                <a:t>7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715539" y="4038600"/>
              <a:ext cx="59542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12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598039" y="4730600"/>
              <a:ext cx="60605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15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638258" y="5253820"/>
              <a:ext cx="78326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400" dirty="0"/>
                <a:t>19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76240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6312711"/>
              </p:ext>
            </p:extLst>
          </p:nvPr>
        </p:nvGraphicFramePr>
        <p:xfrm>
          <a:off x="833675" y="592665"/>
          <a:ext cx="9798465" cy="5634990"/>
        </p:xfrm>
        <a:graphic>
          <a:graphicData uri="http://schemas.openxmlformats.org/drawingml/2006/table">
            <a:tbl>
              <a:tblPr/>
              <a:tblGrid>
                <a:gridCol w="44318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666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4800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4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4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Cumulative 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0628"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06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06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06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06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7188521" y="1982259"/>
            <a:ext cx="122990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 4</a:t>
            </a:r>
          </a:p>
        </p:txBody>
      </p:sp>
      <p:sp>
        <p:nvSpPr>
          <p:cNvPr id="5" name="Rectangle 4"/>
          <p:cNvSpPr/>
          <p:nvPr/>
        </p:nvSpPr>
        <p:spPr>
          <a:xfrm>
            <a:off x="7573475" y="2814163"/>
            <a:ext cx="98483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7</a:t>
            </a:r>
            <a:endParaRPr lang="en-GB" sz="4000" b="1" dirty="0"/>
          </a:p>
        </p:txBody>
      </p:sp>
      <p:sp>
        <p:nvSpPr>
          <p:cNvPr id="11" name="Rectangle 10"/>
          <p:cNvSpPr/>
          <p:nvPr/>
        </p:nvSpPr>
        <p:spPr>
          <a:xfrm>
            <a:off x="7035819" y="3605445"/>
            <a:ext cx="153531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12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790746" y="4417334"/>
            <a:ext cx="178038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 14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035819" y="5311753"/>
            <a:ext cx="153531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455028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4588202"/>
              </p:ext>
            </p:extLst>
          </p:nvPr>
        </p:nvGraphicFramePr>
        <p:xfrm>
          <a:off x="833675" y="592665"/>
          <a:ext cx="9798465" cy="5634990"/>
        </p:xfrm>
        <a:graphic>
          <a:graphicData uri="http://schemas.openxmlformats.org/drawingml/2006/table">
            <a:tbl>
              <a:tblPr/>
              <a:tblGrid>
                <a:gridCol w="44318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666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4800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4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4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Cumulative 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0628">
                <a:tc>
                  <a:txBody>
                    <a:bodyPr/>
                    <a:lstStyle/>
                    <a:p>
                      <a:pPr algn="ctr" fontAlgn="b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06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06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06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06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5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7188521" y="1982259"/>
            <a:ext cx="122990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 2</a:t>
            </a:r>
          </a:p>
        </p:txBody>
      </p:sp>
      <p:sp>
        <p:nvSpPr>
          <p:cNvPr id="5" name="Rectangle 4"/>
          <p:cNvSpPr/>
          <p:nvPr/>
        </p:nvSpPr>
        <p:spPr>
          <a:xfrm>
            <a:off x="7573475" y="2814163"/>
            <a:ext cx="98483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9</a:t>
            </a:r>
            <a:endParaRPr lang="en-GB" sz="4000" b="1" dirty="0"/>
          </a:p>
        </p:txBody>
      </p:sp>
      <p:sp>
        <p:nvSpPr>
          <p:cNvPr id="11" name="Rectangle 10"/>
          <p:cNvSpPr/>
          <p:nvPr/>
        </p:nvSpPr>
        <p:spPr>
          <a:xfrm>
            <a:off x="7035819" y="3605445"/>
            <a:ext cx="153531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19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790746" y="4417334"/>
            <a:ext cx="178038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 24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035819" y="5311753"/>
            <a:ext cx="153531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6600" b="1" dirty="0">
                <a:solidFill>
                  <a:srgbClr val="000000"/>
                </a:solidFill>
                <a:latin typeface="Calibri" panose="020F0502020204030204" pitchFamily="34" charset="0"/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161056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7842175"/>
              </p:ext>
            </p:extLst>
          </p:nvPr>
        </p:nvGraphicFramePr>
        <p:xfrm>
          <a:off x="302320" y="2309752"/>
          <a:ext cx="5088457" cy="3419070"/>
        </p:xfrm>
        <a:graphic>
          <a:graphicData uri="http://schemas.openxmlformats.org/drawingml/2006/table">
            <a:tbl>
              <a:tblPr/>
              <a:tblGrid>
                <a:gridCol w="3042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6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288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Number </a:t>
                      </a:r>
                    </a:p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of Laps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798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 &lt; L </a:t>
                      </a:r>
                      <a:r>
                        <a:rPr lang="en-GB" sz="2800" b="0" i="0" u="sng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79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 &lt; L </a:t>
                      </a:r>
                      <a:r>
                        <a:rPr lang="en-GB" sz="2800" b="0" i="0" u="sng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79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 &lt; L </a:t>
                      </a:r>
                      <a:r>
                        <a:rPr lang="en-GB" sz="2800" b="0" i="0" u="sng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79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30 &lt; L </a:t>
                      </a:r>
                      <a:r>
                        <a:rPr lang="en-GB" sz="2800" b="0" i="0" u="sng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091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40 &lt; L </a:t>
                      </a:r>
                      <a:r>
                        <a:rPr lang="en-GB" sz="2800" b="0" i="0" u="sng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0475340"/>
              </p:ext>
            </p:extLst>
          </p:nvPr>
        </p:nvGraphicFramePr>
        <p:xfrm>
          <a:off x="5711260" y="2309752"/>
          <a:ext cx="6140413" cy="3434163"/>
        </p:xfrm>
        <a:graphic>
          <a:graphicData uri="http://schemas.openxmlformats.org/drawingml/2006/table">
            <a:tbl>
              <a:tblPr/>
              <a:tblGrid>
                <a:gridCol w="27772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3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491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Number </a:t>
                      </a:r>
                    </a:p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of Laps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Cumulative 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9850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 &lt; L </a:t>
                      </a:r>
                      <a:r>
                        <a:rPr lang="en-GB" sz="2800" b="0" i="0" u="sng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98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 &lt; L </a:t>
                      </a:r>
                      <a:r>
                        <a:rPr lang="en-GB" sz="2800" b="0" i="0" u="sng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98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 &lt; L </a:t>
                      </a:r>
                      <a:r>
                        <a:rPr lang="en-GB" sz="2800" b="0" i="0" u="sng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98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 &lt; L </a:t>
                      </a:r>
                      <a:r>
                        <a:rPr lang="en-GB" sz="2800" b="0" i="0" u="sng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98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 &lt; L </a:t>
                      </a:r>
                      <a:r>
                        <a:rPr lang="en-GB" sz="2800" b="0" i="0" u="sng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139399" y="134451"/>
            <a:ext cx="103629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b="0" i="0" u="none" strike="noStrike" dirty="0">
                <a:solidFill>
                  <a:srgbClr val="000000"/>
                </a:solidFill>
                <a:effectLst/>
              </a:rPr>
              <a:t>The following two tables show when F1 drivers took a pit stop during a race.</a:t>
            </a:r>
            <a:r>
              <a:rPr lang="en-GB" sz="4800" dirty="0"/>
              <a:t> </a:t>
            </a:r>
          </a:p>
        </p:txBody>
      </p:sp>
      <p:pic>
        <p:nvPicPr>
          <p:cNvPr id="1026" name="Picture 2" descr="http://www.inkworm.co.uk/images/cartoons/cartoon-ferrari-f1-ca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59" b="7814"/>
          <a:stretch/>
        </p:blipFill>
        <p:spPr bwMode="auto">
          <a:xfrm>
            <a:off x="9922465" y="978978"/>
            <a:ext cx="1990678" cy="102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77365" y="5874359"/>
            <a:ext cx="96699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are differences in the tables?</a:t>
            </a:r>
          </a:p>
        </p:txBody>
      </p:sp>
    </p:spTree>
    <p:extLst>
      <p:ext uri="{BB962C8B-B14F-4D97-AF65-F5344CB8AC3E}">
        <p14:creationId xmlns:p14="http://schemas.microsoft.com/office/powerpoint/2010/main" val="2767067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7760251"/>
              </p:ext>
            </p:extLst>
          </p:nvPr>
        </p:nvGraphicFramePr>
        <p:xfrm>
          <a:off x="294695" y="2375493"/>
          <a:ext cx="5088457" cy="3419070"/>
        </p:xfrm>
        <a:graphic>
          <a:graphicData uri="http://schemas.openxmlformats.org/drawingml/2006/table">
            <a:tbl>
              <a:tblPr/>
              <a:tblGrid>
                <a:gridCol w="3042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6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288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Number </a:t>
                      </a:r>
                    </a:p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of Laps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798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 &lt; L </a:t>
                      </a:r>
                      <a:r>
                        <a:rPr lang="en-GB" sz="2800" b="0" i="0" u="sng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79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 &lt; L </a:t>
                      </a:r>
                      <a:r>
                        <a:rPr lang="en-GB" sz="2800" b="0" i="0" u="sng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79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 &lt; L </a:t>
                      </a:r>
                      <a:r>
                        <a:rPr lang="en-GB" sz="2800" b="0" i="0" u="sng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79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30 &lt; L </a:t>
                      </a:r>
                      <a:r>
                        <a:rPr lang="en-GB" sz="2800" b="0" i="0" u="sng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091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40 &lt; L </a:t>
                      </a:r>
                      <a:r>
                        <a:rPr lang="en-GB" sz="2800" b="0" i="0" u="sng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814287" y="179055"/>
            <a:ext cx="979394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b="0" i="0" u="none" strike="noStrike" dirty="0">
                <a:solidFill>
                  <a:srgbClr val="000000"/>
                </a:solidFill>
                <a:effectLst/>
              </a:rPr>
              <a:t>The tables show when F1 drivers took </a:t>
            </a:r>
          </a:p>
          <a:p>
            <a:pPr algn="ctr"/>
            <a:r>
              <a:rPr lang="en-GB" sz="4800" b="0" i="0" u="none" strike="noStrike" dirty="0">
                <a:solidFill>
                  <a:srgbClr val="000000"/>
                </a:solidFill>
                <a:effectLst/>
              </a:rPr>
              <a:t>a pit stop during a race.</a:t>
            </a:r>
            <a:r>
              <a:rPr lang="en-GB" sz="4800" dirty="0"/>
              <a:t> </a:t>
            </a:r>
          </a:p>
        </p:txBody>
      </p:sp>
      <p:pic>
        <p:nvPicPr>
          <p:cNvPr id="1026" name="Picture 2" descr="http://www.inkworm.co.uk/images/cartoons/cartoon-ferrari-f1-ca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59" b="7814"/>
          <a:stretch/>
        </p:blipFill>
        <p:spPr bwMode="auto">
          <a:xfrm>
            <a:off x="9137156" y="1174598"/>
            <a:ext cx="1857159" cy="959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90728" y="2179859"/>
            <a:ext cx="65352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can you say about </a:t>
            </a:r>
          </a:p>
          <a:p>
            <a:pPr algn="ctr"/>
            <a:r>
              <a:rPr lang="en-GB" sz="4800" dirty="0"/>
              <a:t>the race from the data?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8229" y="3881835"/>
            <a:ext cx="6180268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Why did pit stops happen between </a:t>
            </a:r>
          </a:p>
          <a:p>
            <a:pPr algn="ctr"/>
            <a:r>
              <a:rPr lang="en-GB" sz="2800" dirty="0"/>
              <a:t>0 and 10 laps?</a:t>
            </a:r>
          </a:p>
          <a:p>
            <a:pPr algn="ctr"/>
            <a:endParaRPr lang="en-GB" sz="1600" dirty="0"/>
          </a:p>
          <a:p>
            <a:pPr algn="ctr"/>
            <a:r>
              <a:rPr lang="en-GB" sz="2800" dirty="0"/>
              <a:t>Why did a pit stop happen between </a:t>
            </a:r>
          </a:p>
          <a:p>
            <a:pPr algn="ctr"/>
            <a:r>
              <a:rPr lang="en-GB" sz="2800" dirty="0"/>
              <a:t>40 and 50 laps?</a:t>
            </a:r>
          </a:p>
          <a:p>
            <a:pPr algn="ctr"/>
            <a:endParaRPr lang="en-GB" sz="1600" dirty="0"/>
          </a:p>
          <a:p>
            <a:pPr algn="ctr"/>
            <a:r>
              <a:rPr lang="en-GB" sz="2800" dirty="0"/>
              <a:t>Which was the modal group and Why?</a:t>
            </a:r>
          </a:p>
        </p:txBody>
      </p:sp>
    </p:spTree>
    <p:extLst>
      <p:ext uri="{BB962C8B-B14F-4D97-AF65-F5344CB8AC3E}">
        <p14:creationId xmlns:p14="http://schemas.microsoft.com/office/powerpoint/2010/main" val="1755475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814287" y="179055"/>
            <a:ext cx="979394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b="0" i="0" u="none" strike="noStrike" dirty="0">
                <a:solidFill>
                  <a:srgbClr val="000000"/>
                </a:solidFill>
                <a:effectLst/>
              </a:rPr>
              <a:t>The tables show when F1 drivers took </a:t>
            </a:r>
          </a:p>
          <a:p>
            <a:pPr algn="ctr"/>
            <a:r>
              <a:rPr lang="en-GB" sz="4800" b="0" i="0" u="none" strike="noStrike" dirty="0">
                <a:solidFill>
                  <a:srgbClr val="000000"/>
                </a:solidFill>
                <a:effectLst/>
              </a:rPr>
              <a:t>a pit stop during a race.</a:t>
            </a:r>
            <a:r>
              <a:rPr lang="en-GB" sz="4800" dirty="0"/>
              <a:t> </a:t>
            </a:r>
          </a:p>
        </p:txBody>
      </p:sp>
      <p:pic>
        <p:nvPicPr>
          <p:cNvPr id="1026" name="Picture 2" descr="http://www.inkworm.co.uk/images/cartoons/cartoon-ferrari-f1-ca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59" b="7814"/>
          <a:stretch/>
        </p:blipFill>
        <p:spPr bwMode="auto">
          <a:xfrm>
            <a:off x="9147914" y="1065621"/>
            <a:ext cx="1990678" cy="102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2222683"/>
              </p:ext>
            </p:extLst>
          </p:nvPr>
        </p:nvGraphicFramePr>
        <p:xfrm>
          <a:off x="251566" y="2490095"/>
          <a:ext cx="5459694" cy="3641762"/>
        </p:xfrm>
        <a:graphic>
          <a:graphicData uri="http://schemas.openxmlformats.org/drawingml/2006/table">
            <a:tbl>
              <a:tblPr/>
              <a:tblGrid>
                <a:gridCol w="24694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902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3840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Number </a:t>
                      </a:r>
                    </a:p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of Laps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Cumulative 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671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 &lt; L </a:t>
                      </a:r>
                      <a:r>
                        <a:rPr lang="en-GB" sz="2800" b="0" i="0" u="sng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67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 &lt; L </a:t>
                      </a:r>
                      <a:r>
                        <a:rPr lang="en-GB" sz="2800" b="0" i="0" u="sng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67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 &lt; L </a:t>
                      </a:r>
                      <a:r>
                        <a:rPr lang="en-GB" sz="2800" b="0" i="0" u="sng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67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 &lt; L </a:t>
                      </a:r>
                      <a:r>
                        <a:rPr lang="en-GB" sz="2800" b="0" i="0" u="sng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067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 &lt; L </a:t>
                      </a:r>
                      <a:r>
                        <a:rPr lang="en-GB" sz="2800" b="0" i="0" u="sng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908111" y="2200307"/>
            <a:ext cx="58101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can you say about </a:t>
            </a:r>
          </a:p>
          <a:p>
            <a:pPr algn="ctr"/>
            <a:r>
              <a:rPr lang="en-GB" sz="4400" dirty="0"/>
              <a:t>the race from the data?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84397" y="3834272"/>
            <a:ext cx="6151211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How many pit stops happen in the race?</a:t>
            </a:r>
          </a:p>
          <a:p>
            <a:pPr algn="ctr"/>
            <a:endParaRPr lang="en-GB" sz="1600" dirty="0"/>
          </a:p>
          <a:p>
            <a:pPr algn="ctr"/>
            <a:r>
              <a:rPr lang="en-GB" sz="2800" dirty="0"/>
              <a:t>When was the biggest increase in the cumulative frequency?</a:t>
            </a:r>
          </a:p>
          <a:p>
            <a:pPr algn="ctr"/>
            <a:endParaRPr lang="en-GB" sz="1600" dirty="0"/>
          </a:p>
          <a:p>
            <a:pPr algn="ctr"/>
            <a:r>
              <a:rPr lang="en-GB" sz="2800" dirty="0"/>
              <a:t>Where were the smallest increases in the cumulative frequency?</a:t>
            </a:r>
          </a:p>
        </p:txBody>
      </p:sp>
    </p:spTree>
    <p:extLst>
      <p:ext uri="{BB962C8B-B14F-4D97-AF65-F5344CB8AC3E}">
        <p14:creationId xmlns:p14="http://schemas.microsoft.com/office/powerpoint/2010/main" val="841152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6201849" y="1409348"/>
            <a:ext cx="5100671" cy="5326377"/>
            <a:chOff x="0" y="0"/>
            <a:chExt cx="2605" cy="3667"/>
          </a:xfrm>
        </p:grpSpPr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" y="109"/>
              <a:ext cx="2145" cy="3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Line 6"/>
            <p:cNvSpPr>
              <a:spLocks noChangeShapeType="1"/>
            </p:cNvSpPr>
            <p:nvPr/>
          </p:nvSpPr>
          <p:spPr bwMode="auto">
            <a:xfrm>
              <a:off x="460" y="110"/>
              <a:ext cx="0" cy="3057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Line 7"/>
            <p:cNvSpPr>
              <a:spLocks noChangeShapeType="1"/>
            </p:cNvSpPr>
            <p:nvPr/>
          </p:nvSpPr>
          <p:spPr bwMode="auto">
            <a:xfrm>
              <a:off x="460" y="3167"/>
              <a:ext cx="2125" cy="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 Box 8"/>
            <p:cNvSpPr txBox="1">
              <a:spLocks noChangeArrowheads="1"/>
            </p:cNvSpPr>
            <p:nvPr/>
          </p:nvSpPr>
          <p:spPr bwMode="auto">
            <a:xfrm>
              <a:off x="853" y="3349"/>
              <a:ext cx="1164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Number</a:t>
              </a:r>
              <a:r>
                <a:rPr kumimoji="0" lang="en-GB" sz="2400" b="0" i="0" u="none" strike="noStrike" kern="0" cap="none" spc="0" normalizeH="0" noProof="0" dirty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of Laps</a:t>
              </a:r>
              <a:endPara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 Box 9"/>
            <p:cNvSpPr txBox="1">
              <a:spLocks noChangeArrowheads="1"/>
            </p:cNvSpPr>
            <p:nvPr/>
          </p:nvSpPr>
          <p:spPr bwMode="auto">
            <a:xfrm rot="16200000">
              <a:off x="-883" y="1460"/>
              <a:ext cx="2049" cy="28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Cumulative frequency</a:t>
              </a:r>
            </a:p>
          </p:txBody>
        </p:sp>
        <p:sp>
          <p:nvSpPr>
            <p:cNvPr id="19" name="Line 10"/>
            <p:cNvSpPr>
              <a:spLocks noChangeShapeType="1"/>
            </p:cNvSpPr>
            <p:nvPr/>
          </p:nvSpPr>
          <p:spPr bwMode="auto">
            <a:xfrm>
              <a:off x="414" y="2861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Line 11"/>
            <p:cNvSpPr>
              <a:spLocks noChangeShapeType="1"/>
            </p:cNvSpPr>
            <p:nvPr/>
          </p:nvSpPr>
          <p:spPr bwMode="auto">
            <a:xfrm>
              <a:off x="414" y="2555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Line 12"/>
            <p:cNvSpPr>
              <a:spLocks noChangeShapeType="1"/>
            </p:cNvSpPr>
            <p:nvPr/>
          </p:nvSpPr>
          <p:spPr bwMode="auto">
            <a:xfrm>
              <a:off x="414" y="2249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Line 13"/>
            <p:cNvSpPr>
              <a:spLocks noChangeShapeType="1"/>
            </p:cNvSpPr>
            <p:nvPr/>
          </p:nvSpPr>
          <p:spPr bwMode="auto">
            <a:xfrm>
              <a:off x="414" y="1943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Line 14"/>
            <p:cNvSpPr>
              <a:spLocks noChangeShapeType="1"/>
            </p:cNvSpPr>
            <p:nvPr/>
          </p:nvSpPr>
          <p:spPr bwMode="auto">
            <a:xfrm>
              <a:off x="414" y="1638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Line 15"/>
            <p:cNvSpPr>
              <a:spLocks noChangeShapeType="1"/>
            </p:cNvSpPr>
            <p:nvPr/>
          </p:nvSpPr>
          <p:spPr bwMode="auto">
            <a:xfrm>
              <a:off x="414" y="1332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Line 16"/>
            <p:cNvSpPr>
              <a:spLocks noChangeShapeType="1"/>
            </p:cNvSpPr>
            <p:nvPr/>
          </p:nvSpPr>
          <p:spPr bwMode="auto">
            <a:xfrm>
              <a:off x="414" y="1026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Line 17"/>
            <p:cNvSpPr>
              <a:spLocks noChangeShapeType="1"/>
            </p:cNvSpPr>
            <p:nvPr/>
          </p:nvSpPr>
          <p:spPr bwMode="auto">
            <a:xfrm>
              <a:off x="414" y="720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Line 18"/>
            <p:cNvSpPr>
              <a:spLocks noChangeShapeType="1"/>
            </p:cNvSpPr>
            <p:nvPr/>
          </p:nvSpPr>
          <p:spPr bwMode="auto">
            <a:xfrm>
              <a:off x="414" y="414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Line 19"/>
            <p:cNvSpPr>
              <a:spLocks noChangeShapeType="1"/>
            </p:cNvSpPr>
            <p:nvPr/>
          </p:nvSpPr>
          <p:spPr bwMode="auto">
            <a:xfrm>
              <a:off x="414" y="109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Line 20"/>
            <p:cNvSpPr>
              <a:spLocks noChangeShapeType="1"/>
            </p:cNvSpPr>
            <p:nvPr/>
          </p:nvSpPr>
          <p:spPr bwMode="auto">
            <a:xfrm rot="-5400000">
              <a:off x="437" y="3190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Line 21"/>
            <p:cNvSpPr>
              <a:spLocks noChangeShapeType="1"/>
            </p:cNvSpPr>
            <p:nvPr/>
          </p:nvSpPr>
          <p:spPr bwMode="auto">
            <a:xfrm rot="-5400000">
              <a:off x="742" y="3190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Line 22"/>
            <p:cNvSpPr>
              <a:spLocks noChangeShapeType="1"/>
            </p:cNvSpPr>
            <p:nvPr/>
          </p:nvSpPr>
          <p:spPr bwMode="auto">
            <a:xfrm rot="-5400000">
              <a:off x="1047" y="3190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Line 23"/>
            <p:cNvSpPr>
              <a:spLocks noChangeShapeType="1"/>
            </p:cNvSpPr>
            <p:nvPr/>
          </p:nvSpPr>
          <p:spPr bwMode="auto">
            <a:xfrm rot="-5400000">
              <a:off x="1353" y="3190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Line 24"/>
            <p:cNvSpPr>
              <a:spLocks noChangeShapeType="1"/>
            </p:cNvSpPr>
            <p:nvPr/>
          </p:nvSpPr>
          <p:spPr bwMode="auto">
            <a:xfrm rot="-5400000">
              <a:off x="1658" y="3190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Line 25"/>
            <p:cNvSpPr>
              <a:spLocks noChangeShapeType="1"/>
            </p:cNvSpPr>
            <p:nvPr/>
          </p:nvSpPr>
          <p:spPr bwMode="auto">
            <a:xfrm rot="-5400000">
              <a:off x="1964" y="3190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Line 26"/>
            <p:cNvSpPr>
              <a:spLocks noChangeShapeType="1"/>
            </p:cNvSpPr>
            <p:nvPr/>
          </p:nvSpPr>
          <p:spPr bwMode="auto">
            <a:xfrm rot="-5400000">
              <a:off x="2269" y="3190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 Box 27"/>
            <p:cNvSpPr txBox="1">
              <a:spLocks noChangeArrowheads="1"/>
            </p:cNvSpPr>
            <p:nvPr/>
          </p:nvSpPr>
          <p:spPr bwMode="auto">
            <a:xfrm>
              <a:off x="322" y="3167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37" name="Text Box 28"/>
            <p:cNvSpPr txBox="1">
              <a:spLocks noChangeArrowheads="1"/>
            </p:cNvSpPr>
            <p:nvPr/>
          </p:nvSpPr>
          <p:spPr bwMode="auto">
            <a:xfrm>
              <a:off x="640" y="3167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400" kern="0" dirty="0">
                  <a:solidFill>
                    <a:srgbClr val="010066"/>
                  </a:solidFill>
                  <a:latin typeface="Calibri" panose="020F0502020204030204"/>
                </a:rPr>
                <a:t>10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 Box 29"/>
            <p:cNvSpPr txBox="1">
              <a:spLocks noChangeArrowheads="1"/>
            </p:cNvSpPr>
            <p:nvPr/>
          </p:nvSpPr>
          <p:spPr bwMode="auto">
            <a:xfrm>
              <a:off x="946" y="3167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400" kern="0" dirty="0">
                  <a:solidFill>
                    <a:srgbClr val="010066"/>
                  </a:solidFill>
                  <a:latin typeface="Calibri" panose="020F0502020204030204"/>
                </a:rPr>
                <a:t>20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 Box 30"/>
            <p:cNvSpPr txBox="1">
              <a:spLocks noChangeArrowheads="1"/>
            </p:cNvSpPr>
            <p:nvPr/>
          </p:nvSpPr>
          <p:spPr bwMode="auto">
            <a:xfrm>
              <a:off x="1251" y="3167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400" kern="0" dirty="0">
                  <a:solidFill>
                    <a:srgbClr val="010066"/>
                  </a:solidFill>
                  <a:latin typeface="Calibri" panose="020F0502020204030204"/>
                </a:rPr>
                <a:t>30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 Box 31"/>
            <p:cNvSpPr txBox="1">
              <a:spLocks noChangeArrowheads="1"/>
            </p:cNvSpPr>
            <p:nvPr/>
          </p:nvSpPr>
          <p:spPr bwMode="auto">
            <a:xfrm>
              <a:off x="1556" y="3167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400" kern="0" dirty="0">
                  <a:solidFill>
                    <a:srgbClr val="010066"/>
                  </a:solidFill>
                  <a:latin typeface="Calibri" panose="020F0502020204030204"/>
                </a:rPr>
                <a:t>40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 Box 32"/>
            <p:cNvSpPr txBox="1">
              <a:spLocks noChangeArrowheads="1"/>
            </p:cNvSpPr>
            <p:nvPr/>
          </p:nvSpPr>
          <p:spPr bwMode="auto">
            <a:xfrm>
              <a:off x="1861" y="3167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400" kern="0" dirty="0">
                  <a:solidFill>
                    <a:srgbClr val="010066"/>
                  </a:solidFill>
                  <a:latin typeface="Calibri" panose="020F0502020204030204"/>
                </a:rPr>
                <a:t>50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Text Box 34"/>
            <p:cNvSpPr txBox="1">
              <a:spLocks noChangeArrowheads="1"/>
            </p:cNvSpPr>
            <p:nvPr/>
          </p:nvSpPr>
          <p:spPr bwMode="auto">
            <a:xfrm>
              <a:off x="200" y="2749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400" kern="0" dirty="0">
                  <a:solidFill>
                    <a:srgbClr val="010066"/>
                  </a:solidFill>
                  <a:latin typeface="Calibri" panose="020F0502020204030204"/>
                </a:rPr>
                <a:t>2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Text Box 35"/>
            <p:cNvSpPr txBox="1">
              <a:spLocks noChangeArrowheads="1"/>
            </p:cNvSpPr>
            <p:nvPr/>
          </p:nvSpPr>
          <p:spPr bwMode="auto">
            <a:xfrm>
              <a:off x="200" y="2443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400" kern="0" dirty="0">
                  <a:solidFill>
                    <a:srgbClr val="010066"/>
                  </a:solidFill>
                  <a:latin typeface="Calibri" panose="020F0502020204030204"/>
                </a:rPr>
                <a:t>4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Text Box 36"/>
            <p:cNvSpPr txBox="1">
              <a:spLocks noChangeArrowheads="1"/>
            </p:cNvSpPr>
            <p:nvPr/>
          </p:nvSpPr>
          <p:spPr bwMode="auto">
            <a:xfrm>
              <a:off x="200" y="2138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400" kern="0" dirty="0">
                  <a:solidFill>
                    <a:srgbClr val="010066"/>
                  </a:solidFill>
                  <a:latin typeface="Calibri" panose="020F0502020204030204"/>
                </a:rPr>
                <a:t>6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Text Box 37"/>
            <p:cNvSpPr txBox="1">
              <a:spLocks noChangeArrowheads="1"/>
            </p:cNvSpPr>
            <p:nvPr/>
          </p:nvSpPr>
          <p:spPr bwMode="auto">
            <a:xfrm>
              <a:off x="200" y="1832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400" kern="0" dirty="0">
                  <a:solidFill>
                    <a:srgbClr val="010066"/>
                  </a:solidFill>
                  <a:latin typeface="Calibri" panose="020F0502020204030204"/>
                </a:rPr>
                <a:t>8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Text Box 38"/>
            <p:cNvSpPr txBox="1">
              <a:spLocks noChangeArrowheads="1"/>
            </p:cNvSpPr>
            <p:nvPr/>
          </p:nvSpPr>
          <p:spPr bwMode="auto">
            <a:xfrm>
              <a:off x="200" y="1527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400" kern="0" dirty="0">
                  <a:solidFill>
                    <a:srgbClr val="010066"/>
                  </a:solidFill>
                  <a:latin typeface="Calibri" panose="020F0502020204030204"/>
                </a:rPr>
                <a:t>10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Text Box 39"/>
            <p:cNvSpPr txBox="1">
              <a:spLocks noChangeArrowheads="1"/>
            </p:cNvSpPr>
            <p:nvPr/>
          </p:nvSpPr>
          <p:spPr bwMode="auto">
            <a:xfrm>
              <a:off x="200" y="1221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400" kern="0" dirty="0">
                  <a:solidFill>
                    <a:srgbClr val="010066"/>
                  </a:solidFill>
                  <a:latin typeface="Calibri" panose="020F0502020204030204"/>
                </a:rPr>
                <a:t>12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Text Box 40"/>
            <p:cNvSpPr txBox="1">
              <a:spLocks noChangeArrowheads="1"/>
            </p:cNvSpPr>
            <p:nvPr/>
          </p:nvSpPr>
          <p:spPr bwMode="auto">
            <a:xfrm>
              <a:off x="200" y="916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400" kern="0" dirty="0">
                  <a:solidFill>
                    <a:srgbClr val="010066"/>
                  </a:solidFill>
                  <a:latin typeface="Calibri" panose="020F0502020204030204"/>
                </a:rPr>
                <a:t>14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Text Box 41"/>
            <p:cNvSpPr txBox="1">
              <a:spLocks noChangeArrowheads="1"/>
            </p:cNvSpPr>
            <p:nvPr/>
          </p:nvSpPr>
          <p:spPr bwMode="auto">
            <a:xfrm>
              <a:off x="200" y="610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400" kern="0" dirty="0">
                  <a:solidFill>
                    <a:srgbClr val="010066"/>
                  </a:solidFill>
                  <a:latin typeface="Calibri" panose="020F0502020204030204"/>
                </a:rPr>
                <a:t>16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Text Box 42"/>
            <p:cNvSpPr txBox="1">
              <a:spLocks noChangeArrowheads="1"/>
            </p:cNvSpPr>
            <p:nvPr/>
          </p:nvSpPr>
          <p:spPr bwMode="auto">
            <a:xfrm>
              <a:off x="200" y="305"/>
              <a:ext cx="2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400" kern="0" dirty="0">
                  <a:solidFill>
                    <a:srgbClr val="010066"/>
                  </a:solidFill>
                  <a:latin typeface="Calibri" panose="020F0502020204030204"/>
                </a:rPr>
                <a:t>18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Text Box 43"/>
            <p:cNvSpPr txBox="1">
              <a:spLocks noChangeArrowheads="1"/>
            </p:cNvSpPr>
            <p:nvPr/>
          </p:nvSpPr>
          <p:spPr bwMode="auto">
            <a:xfrm>
              <a:off x="129" y="0"/>
              <a:ext cx="32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400" kern="0" dirty="0">
                  <a:solidFill>
                    <a:srgbClr val="010066"/>
                  </a:solidFill>
                  <a:latin typeface="Calibri" panose="020F0502020204030204"/>
                </a:rPr>
                <a:t>20</a:t>
              </a: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52"/>
            <p:cNvSpPr>
              <a:spLocks noChangeArrowheads="1"/>
            </p:cNvSpPr>
            <p:nvPr/>
          </p:nvSpPr>
          <p:spPr bwMode="auto">
            <a:xfrm>
              <a:off x="271" y="3053"/>
              <a:ext cx="187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54" name="Line 45"/>
            <p:cNvSpPr>
              <a:spLocks noChangeShapeType="1"/>
            </p:cNvSpPr>
            <p:nvPr/>
          </p:nvSpPr>
          <p:spPr bwMode="auto">
            <a:xfrm>
              <a:off x="414" y="3167"/>
              <a:ext cx="46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7057509" y="5968796"/>
            <a:ext cx="90069" cy="66816"/>
          </a:xfrm>
          <a:prstGeom prst="ellipse">
            <a:avLst/>
          </a:prstGeom>
          <a:solidFill>
            <a:srgbClr val="FF6600"/>
          </a:solidFill>
          <a:ln w="9525">
            <a:solidFill>
              <a:sysClr val="windowText" lastClr="000000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5" name="Table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0512443"/>
              </p:ext>
            </p:extLst>
          </p:nvPr>
        </p:nvGraphicFramePr>
        <p:xfrm>
          <a:off x="822339" y="3081884"/>
          <a:ext cx="4753067" cy="3432895"/>
        </p:xfrm>
        <a:graphic>
          <a:graphicData uri="http://schemas.openxmlformats.org/drawingml/2006/table">
            <a:tbl>
              <a:tblPr/>
              <a:tblGrid>
                <a:gridCol w="23477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52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168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Number of Laps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Cumulative 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1550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 &lt; L </a:t>
                      </a:r>
                      <a:r>
                        <a:rPr lang="en-GB" sz="2800" b="0" i="0" u="sng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5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 &lt; L </a:t>
                      </a:r>
                      <a:r>
                        <a:rPr lang="en-GB" sz="2800" b="0" i="0" u="sng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15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 &lt; L </a:t>
                      </a:r>
                      <a:r>
                        <a:rPr lang="en-GB" sz="2800" b="0" i="0" u="sng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15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 &lt; L </a:t>
                      </a:r>
                      <a:r>
                        <a:rPr lang="en-GB" sz="2800" b="0" i="0" u="sng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3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 &lt; L </a:t>
                      </a:r>
                      <a:r>
                        <a:rPr lang="en-GB" sz="2800" b="0" i="0" u="sng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03026" y="229204"/>
            <a:ext cx="113662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You are going to plot a cumulative frequency graph.</a:t>
            </a:r>
          </a:p>
        </p:txBody>
      </p:sp>
      <p:sp>
        <p:nvSpPr>
          <p:cNvPr id="3" name="Oval 2"/>
          <p:cNvSpPr/>
          <p:nvPr/>
        </p:nvSpPr>
        <p:spPr>
          <a:xfrm>
            <a:off x="7644809" y="5063605"/>
            <a:ext cx="116958" cy="9285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7572575" y="4537638"/>
            <a:ext cx="11963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(10, 4)</a:t>
            </a:r>
          </a:p>
        </p:txBody>
      </p:sp>
      <p:sp>
        <p:nvSpPr>
          <p:cNvPr id="6" name="Rectangle 5"/>
          <p:cNvSpPr/>
          <p:nvPr/>
        </p:nvSpPr>
        <p:spPr>
          <a:xfrm>
            <a:off x="867387" y="1177399"/>
            <a:ext cx="47080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dirty="0"/>
              <a:t>What is the co-ordinate </a:t>
            </a:r>
          </a:p>
          <a:p>
            <a:pPr algn="ctr"/>
            <a:r>
              <a:rPr lang="en-GB" sz="3600" dirty="0"/>
              <a:t>of the first point </a:t>
            </a:r>
          </a:p>
          <a:p>
            <a:pPr algn="ctr"/>
            <a:r>
              <a:rPr lang="en-GB" sz="3600" dirty="0"/>
              <a:t>you are going to plot?</a:t>
            </a:r>
          </a:p>
        </p:txBody>
      </p:sp>
    </p:spTree>
    <p:extLst>
      <p:ext uri="{BB962C8B-B14F-4D97-AF65-F5344CB8AC3E}">
        <p14:creationId xmlns:p14="http://schemas.microsoft.com/office/powerpoint/2010/main" val="154770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able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764391"/>
              </p:ext>
            </p:extLst>
          </p:nvPr>
        </p:nvGraphicFramePr>
        <p:xfrm>
          <a:off x="779809" y="1497632"/>
          <a:ext cx="10028187" cy="4472548"/>
        </p:xfrm>
        <a:graphic>
          <a:graphicData uri="http://schemas.openxmlformats.org/drawingml/2006/table">
            <a:tbl>
              <a:tblPr/>
              <a:tblGrid>
                <a:gridCol w="24618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2124">
                  <a:extLst>
                    <a:ext uri="{9D8B030D-6E8A-4147-A177-3AD203B41FA5}">
                      <a16:colId xmlns:a16="http://schemas.microsoft.com/office/drawing/2014/main" val="3995574676"/>
                    </a:ext>
                  </a:extLst>
                </a:gridCol>
                <a:gridCol w="2522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2124">
                  <a:extLst>
                    <a:ext uri="{9D8B030D-6E8A-4147-A177-3AD203B41FA5}">
                      <a16:colId xmlns:a16="http://schemas.microsoft.com/office/drawing/2014/main" val="3951790395"/>
                    </a:ext>
                  </a:extLst>
                </a:gridCol>
              </a:tblGrid>
              <a:tr h="112431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Number of Laps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Cumulative 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Co-ordinates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6473">
                <a:tc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 &lt; L </a:t>
                      </a:r>
                      <a:r>
                        <a:rPr lang="en-GB" sz="3200" b="0" i="0" u="sng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(10, 4)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47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 &lt; L </a:t>
                      </a:r>
                      <a:r>
                        <a:rPr lang="en-GB" sz="3200" b="0" i="0" u="sng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47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 &lt; L </a:t>
                      </a:r>
                      <a:r>
                        <a:rPr lang="en-GB" sz="3200" b="0" i="0" u="sng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647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 &lt; L </a:t>
                      </a:r>
                      <a:r>
                        <a:rPr lang="en-GB" sz="3200" b="0" i="0" u="sng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234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 &lt; L </a:t>
                      </a:r>
                      <a:r>
                        <a:rPr lang="en-GB" sz="3200" b="0" i="0" u="sng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&lt;</a:t>
                      </a:r>
                      <a:r>
                        <a:rPr lang="en-GB" sz="3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5693" y="340970"/>
            <a:ext cx="120466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are the other </a:t>
            </a:r>
            <a:r>
              <a:rPr lang="en-GB" sz="4400" b="1" dirty="0"/>
              <a:t>co-ordinates</a:t>
            </a:r>
            <a:r>
              <a:rPr lang="en-GB" sz="4400" dirty="0"/>
              <a:t> you need to plot?</a:t>
            </a:r>
          </a:p>
        </p:txBody>
      </p:sp>
      <p:sp>
        <p:nvSpPr>
          <p:cNvPr id="42" name="Rectangle 41"/>
          <p:cNvSpPr/>
          <p:nvPr/>
        </p:nvSpPr>
        <p:spPr>
          <a:xfrm>
            <a:off x="8820612" y="3267563"/>
            <a:ext cx="13981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3600" b="1" dirty="0">
                <a:solidFill>
                  <a:srgbClr val="FF0000"/>
                </a:solidFill>
                <a:latin typeface="Calibri" panose="020F0502020204030204" pitchFamily="34" charset="0"/>
              </a:rPr>
              <a:t>(20, 6)</a:t>
            </a:r>
          </a:p>
        </p:txBody>
      </p:sp>
      <p:sp>
        <p:nvSpPr>
          <p:cNvPr id="67" name="Rectangle 66"/>
          <p:cNvSpPr/>
          <p:nvPr/>
        </p:nvSpPr>
        <p:spPr>
          <a:xfrm>
            <a:off x="8751441" y="3963996"/>
            <a:ext cx="16321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3600" b="1" dirty="0">
                <a:solidFill>
                  <a:srgbClr val="FF0000"/>
                </a:solidFill>
                <a:latin typeface="Calibri" panose="020F0502020204030204" pitchFamily="34" charset="0"/>
              </a:rPr>
              <a:t>(30, 14)</a:t>
            </a:r>
          </a:p>
        </p:txBody>
      </p:sp>
      <p:sp>
        <p:nvSpPr>
          <p:cNvPr id="69" name="Rectangle 68"/>
          <p:cNvSpPr/>
          <p:nvPr/>
        </p:nvSpPr>
        <p:spPr>
          <a:xfrm>
            <a:off x="8751440" y="4631052"/>
            <a:ext cx="16321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3600" b="1" dirty="0">
                <a:solidFill>
                  <a:srgbClr val="FF0000"/>
                </a:solidFill>
                <a:latin typeface="Calibri" panose="020F0502020204030204" pitchFamily="34" charset="0"/>
              </a:rPr>
              <a:t>(40, 19)</a:t>
            </a:r>
          </a:p>
        </p:txBody>
      </p:sp>
      <p:sp>
        <p:nvSpPr>
          <p:cNvPr id="70" name="Rectangle 69"/>
          <p:cNvSpPr/>
          <p:nvPr/>
        </p:nvSpPr>
        <p:spPr>
          <a:xfrm>
            <a:off x="8751440" y="5297536"/>
            <a:ext cx="16321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3600" b="1" dirty="0">
                <a:solidFill>
                  <a:srgbClr val="FF0000"/>
                </a:solidFill>
                <a:latin typeface="Calibri" panose="020F0502020204030204" pitchFamily="34" charset="0"/>
              </a:rPr>
              <a:t>(50, 20)</a:t>
            </a:r>
          </a:p>
        </p:txBody>
      </p:sp>
    </p:spTree>
    <p:extLst>
      <p:ext uri="{BB962C8B-B14F-4D97-AF65-F5344CB8AC3E}">
        <p14:creationId xmlns:p14="http://schemas.microsoft.com/office/powerpoint/2010/main" val="1096408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67" grpId="0"/>
      <p:bldP spid="69" grpId="0"/>
      <p:bldP spid="7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1052</TotalTime>
  <Words>679</Words>
  <Application>Microsoft Office PowerPoint</Application>
  <PresentationFormat>Widescreen</PresentationFormat>
  <Paragraphs>214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27</cp:revision>
  <dcterms:created xsi:type="dcterms:W3CDTF">2015-11-06T19:53:34Z</dcterms:created>
  <dcterms:modified xsi:type="dcterms:W3CDTF">2021-11-09T10:29:55Z</dcterms:modified>
</cp:coreProperties>
</file>