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0" autoAdjust="0"/>
    <p:restoredTop sz="94660"/>
  </p:normalViewPr>
  <p:slideViewPr>
    <p:cSldViewPr snapToGrid="0">
      <p:cViewPr>
        <p:scale>
          <a:sx n="60" d="100"/>
          <a:sy n="60" d="100"/>
        </p:scale>
        <p:origin x="417" y="7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9233" y="934400"/>
            <a:ext cx="573605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0000FF"/>
                </a:solidFill>
              </a:rPr>
              <a:t>Senior Challenge </a:t>
            </a:r>
            <a:r>
              <a:rPr lang="en-GB" sz="8000" b="1" dirty="0" smtClean="0">
                <a:solidFill>
                  <a:srgbClr val="0000FF"/>
                </a:solidFill>
              </a:rPr>
              <a:t>4</a:t>
            </a:r>
            <a:endParaRPr lang="en-GB" sz="8000" b="1" dirty="0" smtClean="0">
              <a:solidFill>
                <a:srgbClr val="0000FF"/>
              </a:solidFill>
            </a:endParaRPr>
          </a:p>
          <a:p>
            <a:pPr algn="ctr"/>
            <a:endParaRPr lang="en-GB" sz="4000" b="1" dirty="0">
              <a:solidFill>
                <a:srgbClr val="0000FF"/>
              </a:solidFill>
            </a:endParaRPr>
          </a:p>
          <a:p>
            <a:pPr algn="ctr"/>
            <a:r>
              <a:rPr lang="en-GB" sz="9600" b="1" dirty="0" smtClean="0">
                <a:solidFill>
                  <a:srgbClr val="0000FF"/>
                </a:solidFill>
              </a:rPr>
              <a:t>SILVER</a:t>
            </a:r>
            <a:endParaRPr lang="en-GB" sz="9600" b="1" dirty="0">
              <a:solidFill>
                <a:srgbClr val="00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335" y="43645"/>
            <a:ext cx="12052570" cy="6721813"/>
          </a:xfrm>
          <a:prstGeom prst="rect">
            <a:avLst/>
          </a:prstGeom>
          <a:noFill/>
          <a:ln w="1397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62712bf7-42ac-4ee1-a49a-ae72085604c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913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074841" y="2039900"/>
            <a:ext cx="2257316" cy="64333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1850803" y="2898940"/>
                <a:ext cx="8597341" cy="18256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00FF"/>
                    </a:solidFill>
                    <a:latin typeface="robotolight"/>
                  </a:rPr>
                  <a:t>Divisible by 9 means the sum of all the numbers is divisible by 9. The sum of each number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GB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𝟐𝟎𝟏𝟒</m:t>
                        </m:r>
                      </m:sup>
                    </m:sSup>
                  </m:oMath>
                </a14:m>
                <a:r>
                  <a:rPr lang="en-US" sz="2800" b="1" dirty="0" smtClean="0">
                    <a:solidFill>
                      <a:srgbClr val="0000FF"/>
                    </a:solidFill>
                    <a:latin typeface="robotolight"/>
                  </a:rPr>
                  <a:t> </a:t>
                </a:r>
                <a:r>
                  <a:rPr lang="en-US" sz="2800" b="1" dirty="0">
                    <a:solidFill>
                      <a:srgbClr val="0000FF"/>
                    </a:solidFill>
                    <a:latin typeface="robotolight"/>
                  </a:rPr>
                  <a:t>is </a:t>
                </a:r>
                <a:r>
                  <a:rPr lang="en-US" sz="2800" b="1" dirty="0" smtClean="0">
                    <a:solidFill>
                      <a:srgbClr val="0000FF"/>
                    </a:solidFill>
                    <a:latin typeface="robotolight"/>
                  </a:rPr>
                  <a:t>10000000…….+ 8 = 9,</a:t>
                </a:r>
              </a:p>
              <a:p>
                <a:r>
                  <a:rPr lang="en-US" sz="2800" b="1" dirty="0" smtClean="0">
                    <a:solidFill>
                      <a:srgbClr val="0000FF"/>
                    </a:solidFill>
                    <a:latin typeface="robotolight"/>
                  </a:rPr>
                  <a:t>which </a:t>
                </a:r>
                <a:r>
                  <a:rPr lang="en-US" sz="2800" b="1" dirty="0">
                    <a:solidFill>
                      <a:srgbClr val="0000FF"/>
                    </a:solidFill>
                    <a:latin typeface="robotolight"/>
                  </a:rPr>
                  <a:t>is divisible by 9.</a:t>
                </a:r>
                <a:endParaRPr lang="en-GB" sz="28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0803" y="2898940"/>
                <a:ext cx="8597341" cy="1825628"/>
              </a:xfrm>
              <a:prstGeom prst="rect">
                <a:avLst/>
              </a:prstGeom>
              <a:blipFill>
                <a:blip r:embed="rId3"/>
                <a:stretch>
                  <a:fillRect l="-1489" t="-3679" b="-802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c2bdbddb-5452-440f-a9a8-ca02d42005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66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2145476" y="2668726"/>
                <a:ext cx="7604290" cy="20719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0000FF"/>
                    </a:solidFill>
                  </a:rPr>
                  <a:t>8 – 9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GB" sz="32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3200" b="1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dirty="0">
                    <a:solidFill>
                      <a:srgbClr val="0000FF"/>
                    </a:solidFill>
                  </a:rPr>
                  <a:t>–</a:t>
                </a:r>
                <a:r>
                  <a:rPr lang="en-US" sz="3200" b="1" dirty="0" smtClean="0">
                    <a:solidFill>
                      <a:srgbClr val="0000FF"/>
                    </a:solidFill>
                    <a:latin typeface="robotolight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GB" sz="32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200" b="1" dirty="0">
                    <a:solidFill>
                      <a:srgbClr val="0000FF"/>
                    </a:solidFill>
                    <a:latin typeface="robotolight"/>
                  </a:rPr>
                  <a:t> </a:t>
                </a:r>
                <a:r>
                  <a:rPr lang="en-US" sz="3200" b="1" dirty="0" smtClean="0">
                    <a:solidFill>
                      <a:srgbClr val="0000FF"/>
                    </a:solidFill>
                    <a:latin typeface="robotolight"/>
                  </a:rPr>
                  <a:t>= </a:t>
                </a:r>
                <a:r>
                  <a:rPr lang="en-GB" sz="3200" b="1" dirty="0" smtClean="0">
                    <a:solidFill>
                      <a:srgbClr val="0000FF"/>
                    </a:solidFill>
                    <a:latin typeface="robotolight"/>
                  </a:rPr>
                  <a:t>-1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dirty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1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3200" b="1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a:rPr lang="en-GB" sz="3200" b="1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  <m:sup>
                          <m:r>
                            <a:rPr lang="en-GB" sz="3200" b="1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b="1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GB" sz="3200" b="1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box>
                        <m:boxPr>
                          <m:ctrlPr>
                            <a:rPr lang="en-GB" sz="3200" b="1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r>
                            <a:rPr lang="en-GB" sz="3200" b="1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3200" b="1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− </m:t>
                          </m:r>
                          <m:f>
                            <m:fPr>
                              <m:ctrlPr>
                                <a:rPr lang="en-GB" sz="3200" b="1" i="1" dirty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1" i="1" dirty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3200" b="1" i="1" dirty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  <m:r>
                            <a:rPr lang="en-GB" sz="3200" b="1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= </m:t>
                          </m:r>
                          <m:box>
                            <m:boxPr>
                              <m:ctrlPr>
                                <a:rPr lang="en-GB" sz="3200" b="1" i="1" dirty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f>
                                <m:fPr>
                                  <m:ctrlPr>
                                    <a:rPr lang="en-GB" sz="3200" b="1" i="1" dirty="0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200" b="1" i="1" dirty="0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GB" sz="3200" b="1" i="1" dirty="0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den>
                              </m:f>
                            </m:e>
                          </m:box>
                        </m:e>
                      </m:box>
                    </m:oMath>
                  </m:oMathPara>
                </a14:m>
                <a:endParaRPr lang="en-GB" sz="3200" dirty="0" smtClean="0"/>
              </a:p>
              <a:p>
                <a:pPr/>
                <a:r>
                  <a:rPr lang="en-US" dirty="0"/>
                  <a:t>The brackets equal minus one. Minus one to the fourth equals positive 1 and 4 to the minus 1 equals 1 over 4 subtract to get C</a:t>
                </a:r>
                <a:endParaRPr lang="en-GB" sz="3200" dirty="0" smtClean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5476" y="2668726"/>
                <a:ext cx="7604290" cy="2071914"/>
              </a:xfrm>
              <a:prstGeom prst="rect">
                <a:avLst/>
              </a:prstGeom>
              <a:blipFill>
                <a:blip r:embed="rId3"/>
                <a:stretch>
                  <a:fillRect l="-2085" t="-3824" b="-38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6204538" y="1558879"/>
            <a:ext cx="1305535" cy="106440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2bab4994-f65c-42f2-aa3b-d3f4cd9418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65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2005944" y="2396160"/>
                <a:ext cx="8481361" cy="23551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00FF"/>
                    </a:solidFill>
                    <a:latin typeface="robotolight"/>
                  </a:rPr>
                  <a:t>Two different sides of the rectangle are A and  B </a:t>
                </a:r>
              </a:p>
              <a:p>
                <a:r>
                  <a:rPr lang="en-US" sz="2800" b="1" dirty="0" smtClean="0">
                    <a:solidFill>
                      <a:srgbClr val="0000FF"/>
                    </a:solidFill>
                    <a:latin typeface="robotolight"/>
                  </a:rPr>
                  <a:t>A + B </a:t>
                </a:r>
                <a:r>
                  <a:rPr lang="en-US" sz="2800" b="1" dirty="0">
                    <a:solidFill>
                      <a:srgbClr val="0000FF"/>
                    </a:solidFill>
                    <a:latin typeface="robotolight"/>
                  </a:rPr>
                  <a:t>= 23 </a:t>
                </a:r>
                <a:endParaRPr lang="en-US" sz="2800" b="1" dirty="0" smtClean="0">
                  <a:solidFill>
                    <a:srgbClr val="0000FF"/>
                  </a:solidFill>
                  <a:latin typeface="robotolight"/>
                </a:endParaRPr>
              </a:p>
              <a:p>
                <a:r>
                  <a:rPr lang="en-US" sz="2800" b="1" dirty="0" smtClean="0">
                    <a:solidFill>
                      <a:srgbClr val="0000FF"/>
                    </a:solidFill>
                    <a:latin typeface="robotolight"/>
                  </a:rPr>
                  <a:t>A x</a:t>
                </a:r>
                <a:r>
                  <a:rPr lang="en-US" sz="2800" b="1" dirty="0">
                    <a:solidFill>
                      <a:srgbClr val="0000FF"/>
                    </a:solidFill>
                    <a:latin typeface="robotolight"/>
                  </a:rPr>
                  <a:t> </a:t>
                </a:r>
                <a:r>
                  <a:rPr lang="en-US" sz="2800" b="1" dirty="0" smtClean="0">
                    <a:solidFill>
                      <a:srgbClr val="0000FF"/>
                    </a:solidFill>
                    <a:latin typeface="robotolight"/>
                  </a:rPr>
                  <a:t>B </a:t>
                </a:r>
                <a:r>
                  <a:rPr lang="en-US" sz="2800" b="1" dirty="0">
                    <a:solidFill>
                      <a:srgbClr val="0000FF"/>
                    </a:solidFill>
                    <a:latin typeface="robotolight"/>
                  </a:rPr>
                  <a:t>= 120 </a:t>
                </a:r>
                <a:endParaRPr lang="en-US" sz="2800" b="1" dirty="0" smtClean="0">
                  <a:solidFill>
                    <a:srgbClr val="0000FF"/>
                  </a:solidFill>
                  <a:latin typeface="robotolight"/>
                </a:endParaRPr>
              </a:p>
              <a:p>
                <a:r>
                  <a:rPr lang="en-US" sz="2800" b="1" dirty="0" smtClean="0">
                    <a:solidFill>
                      <a:srgbClr val="0000FF"/>
                    </a:solidFill>
                    <a:latin typeface="robotolight"/>
                  </a:rPr>
                  <a:t>then A </a:t>
                </a:r>
                <a:r>
                  <a:rPr lang="en-US" sz="2800" b="1" dirty="0">
                    <a:solidFill>
                      <a:srgbClr val="0000FF"/>
                    </a:solidFill>
                    <a:latin typeface="robotolight"/>
                  </a:rPr>
                  <a:t>= 8 </a:t>
                </a:r>
                <a:r>
                  <a:rPr lang="en-US" sz="2800" b="1" dirty="0" smtClean="0">
                    <a:solidFill>
                      <a:srgbClr val="0000FF"/>
                    </a:solidFill>
                    <a:latin typeface="robotolight"/>
                  </a:rPr>
                  <a:t>and B = 15</a:t>
                </a:r>
              </a:p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800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8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𝟖</m:t>
                            </m:r>
                          </m:e>
                          <m:sup>
                            <m:r>
                              <a:rPr lang="en-GB" sz="28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GB" sz="2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800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8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𝟏𝟓</m:t>
                            </m:r>
                          </m:e>
                          <m:sup>
                            <m:r>
                              <a:rPr lang="en-GB" sz="28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  <m:r>
                      <a:rPr lang="en-GB" sz="28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2800" b="1" dirty="0" smtClean="0">
                    <a:solidFill>
                      <a:srgbClr val="0000FF"/>
                    </a:solidFill>
                    <a:latin typeface="robotolight"/>
                  </a:rPr>
                  <a:t>17</a:t>
                </a:r>
                <a:endParaRPr lang="en-GB" sz="28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5944" y="2396160"/>
                <a:ext cx="8481361" cy="2355132"/>
              </a:xfrm>
              <a:prstGeom prst="rect">
                <a:avLst/>
              </a:prstGeom>
              <a:blipFill>
                <a:blip r:embed="rId3"/>
                <a:stretch>
                  <a:fillRect l="-1438" t="-2591" r="-575" b="-595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6347554" y="1632854"/>
            <a:ext cx="1666146" cy="64900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b3e35cb9-1f25-440e-acc5-bfc06f81fb0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533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8384766" y="3429001"/>
            <a:ext cx="1318033" cy="110489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5122" name="Picture 2" descr="https://images.diagnosticquestions.com/uploads/questions/442164a1-f745-4ef5-85ea-601eae49f4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248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000952" y="3268581"/>
            <a:ext cx="1041520" cy="66634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4000952" y="4450807"/>
            <a:ext cx="58976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robotolight"/>
              </a:rPr>
              <a:t>(</a:t>
            </a:r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sin a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)(</a:t>
            </a:r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sin b) = (cos a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)(</a:t>
            </a:r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cos b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) </a:t>
            </a:r>
            <a:endParaRPr lang="en-US" sz="32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So 3</a:t>
            </a:r>
            <a:endParaRPr lang="en-GB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84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22</cp:revision>
  <dcterms:created xsi:type="dcterms:W3CDTF">2020-06-11T04:03:37Z</dcterms:created>
  <dcterms:modified xsi:type="dcterms:W3CDTF">2020-06-14T10:27:26Z</dcterms:modified>
</cp:coreProperties>
</file>