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8" r:id="rId5"/>
    <p:sldId id="260" r:id="rId6"/>
    <p:sldId id="269" r:id="rId7"/>
    <p:sldId id="274" r:id="rId8"/>
    <p:sldId id="271" r:id="rId9"/>
    <p:sldId id="273" r:id="rId10"/>
    <p:sldId id="2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0E78D2-A225-48ED-B1C4-072BC7B0F1F9}" v="28" dt="2024-12-09T04:13:18.4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03" autoAdjust="0"/>
    <p:restoredTop sz="94660"/>
  </p:normalViewPr>
  <p:slideViewPr>
    <p:cSldViewPr snapToGrid="0">
      <p:cViewPr>
        <p:scale>
          <a:sx n="70" d="100"/>
          <a:sy n="70" d="100"/>
        </p:scale>
        <p:origin x="681" y="5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00E78D2-A225-48ED-B1C4-072BC7B0F1F9}"/>
    <pc:docChg chg="undo custSel delSld modSld">
      <pc:chgData name="Stewart Gale" userId="3647ddd2-6040-41ae-a96d-232c23482af8" providerId="ADAL" clId="{300E78D2-A225-48ED-B1C4-072BC7B0F1F9}" dt="2024-12-09T04:13:28.475" v="63" actId="1076"/>
      <pc:docMkLst>
        <pc:docMk/>
      </pc:docMkLst>
      <pc:sldChg chg="addSp delSp modSp mod">
        <pc:chgData name="Stewart Gale" userId="3647ddd2-6040-41ae-a96d-232c23482af8" providerId="ADAL" clId="{300E78D2-A225-48ED-B1C4-072BC7B0F1F9}" dt="2024-12-09T04:13:28.475" v="63" actId="1076"/>
        <pc:sldMkLst>
          <pc:docMk/>
          <pc:sldMk cId="331331303" sldId="256"/>
        </pc:sldMkLst>
        <pc:spChg chg="add mod">
          <ac:chgData name="Stewart Gale" userId="3647ddd2-6040-41ae-a96d-232c23482af8" providerId="ADAL" clId="{300E78D2-A225-48ED-B1C4-072BC7B0F1F9}" dt="2024-12-09T04:13:28.475" v="63" actId="1076"/>
          <ac:spMkLst>
            <pc:docMk/>
            <pc:sldMk cId="331331303" sldId="256"/>
            <ac:spMk id="8" creationId="{96618CAD-0062-4115-AF0A-30F37EE529B8}"/>
          </ac:spMkLst>
        </pc:spChg>
        <pc:picChg chg="del">
          <ac:chgData name="Stewart Gale" userId="3647ddd2-6040-41ae-a96d-232c23482af8" providerId="ADAL" clId="{300E78D2-A225-48ED-B1C4-072BC7B0F1F9}" dt="2024-12-09T04:09:53.266" v="0" actId="478"/>
          <ac:picMkLst>
            <pc:docMk/>
            <pc:sldMk cId="331331303" sldId="256"/>
            <ac:picMk id="3" creationId="{67F7501C-31A7-45D7-8C20-0EDAB0AC4992}"/>
          </ac:picMkLst>
        </pc:picChg>
        <pc:picChg chg="add mod modCrop">
          <ac:chgData name="Stewart Gale" userId="3647ddd2-6040-41ae-a96d-232c23482af8" providerId="ADAL" clId="{300E78D2-A225-48ED-B1C4-072BC7B0F1F9}" dt="2024-12-09T04:11:01.477" v="14" actId="1076"/>
          <ac:picMkLst>
            <pc:docMk/>
            <pc:sldMk cId="331331303" sldId="256"/>
            <ac:picMk id="4" creationId="{459D9835-ABAE-264A-BE2A-54FD4C9B1F6C}"/>
          </ac:picMkLst>
        </pc:picChg>
        <pc:picChg chg="add del mod modCrop">
          <ac:chgData name="Stewart Gale" userId="3647ddd2-6040-41ae-a96d-232c23482af8" providerId="ADAL" clId="{300E78D2-A225-48ED-B1C4-072BC7B0F1F9}" dt="2024-12-09T04:11:24.232" v="20" actId="478"/>
          <ac:picMkLst>
            <pc:docMk/>
            <pc:sldMk cId="331331303" sldId="256"/>
            <ac:picMk id="6" creationId="{C26BD427-36EA-7DD7-B589-E1423B771FD9}"/>
          </ac:picMkLst>
        </pc:picChg>
      </pc:sldChg>
      <pc:sldChg chg="del">
        <pc:chgData name="Stewart Gale" userId="3647ddd2-6040-41ae-a96d-232c23482af8" providerId="ADAL" clId="{300E78D2-A225-48ED-B1C4-072BC7B0F1F9}" dt="2024-12-09T04:09:57.876" v="1" actId="47"/>
        <pc:sldMkLst>
          <pc:docMk/>
          <pc:sldMk cId="82170078" sldId="261"/>
        </pc:sldMkLst>
      </pc:sldChg>
      <pc:sldChg chg="del">
        <pc:chgData name="Stewart Gale" userId="3647ddd2-6040-41ae-a96d-232c23482af8" providerId="ADAL" clId="{300E78D2-A225-48ED-B1C4-072BC7B0F1F9}" dt="2024-12-09T04:09:59.677" v="2" actId="47"/>
        <pc:sldMkLst>
          <pc:docMk/>
          <pc:sldMk cId="1247476528" sldId="270"/>
        </pc:sldMkLst>
      </pc:sldChg>
      <pc:sldChg chg="modSp mod">
        <pc:chgData name="Stewart Gale" userId="3647ddd2-6040-41ae-a96d-232c23482af8" providerId="ADAL" clId="{300E78D2-A225-48ED-B1C4-072BC7B0F1F9}" dt="2024-12-09T04:10:25.039" v="8" actId="20577"/>
        <pc:sldMkLst>
          <pc:docMk/>
          <pc:sldMk cId="3527967908" sldId="272"/>
        </pc:sldMkLst>
        <pc:spChg chg="mod">
          <ac:chgData name="Stewart Gale" userId="3647ddd2-6040-41ae-a96d-232c23482af8" providerId="ADAL" clId="{300E78D2-A225-48ED-B1C4-072BC7B0F1F9}" dt="2024-12-09T04:10:25.039" v="8" actId="20577"/>
          <ac:spMkLst>
            <pc:docMk/>
            <pc:sldMk cId="3527967908" sldId="272"/>
            <ac:spMk id="5" creationId="{F3D8FC65-0052-4D52-802E-46C33C0E74D0}"/>
          </ac:spMkLst>
        </pc:spChg>
      </pc:sldChg>
      <pc:sldChg chg="del">
        <pc:chgData name="Stewart Gale" userId="3647ddd2-6040-41ae-a96d-232c23482af8" providerId="ADAL" clId="{300E78D2-A225-48ED-B1C4-072BC7B0F1F9}" dt="2024-12-09T04:10:14.259" v="3" actId="47"/>
        <pc:sldMkLst>
          <pc:docMk/>
          <pc:sldMk cId="2434636734" sldId="275"/>
        </pc:sldMkLst>
      </pc:sldChg>
      <pc:sldChg chg="del">
        <pc:chgData name="Stewart Gale" userId="3647ddd2-6040-41ae-a96d-232c23482af8" providerId="ADAL" clId="{300E78D2-A225-48ED-B1C4-072BC7B0F1F9}" dt="2024-12-09T04:10:15.720" v="4" actId="47"/>
        <pc:sldMkLst>
          <pc:docMk/>
          <pc:sldMk cId="3769769858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667ED-14E3-4BF5-95DD-2E208CCD3BCD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1F221-465B-4074-88FB-34CBDFEE1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258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667ED-14E3-4BF5-95DD-2E208CCD3BCD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1F221-465B-4074-88FB-34CBDFEE1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073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667ED-14E3-4BF5-95DD-2E208CCD3BCD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1F221-465B-4074-88FB-34CBDFEE1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382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667ED-14E3-4BF5-95DD-2E208CCD3BCD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1F221-465B-4074-88FB-34CBDFEE1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708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667ED-14E3-4BF5-95DD-2E208CCD3BCD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1F221-465B-4074-88FB-34CBDFEE1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258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667ED-14E3-4BF5-95DD-2E208CCD3BCD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1F221-465B-4074-88FB-34CBDFEE1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499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667ED-14E3-4BF5-95DD-2E208CCD3BCD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1F221-465B-4074-88FB-34CBDFEE1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457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667ED-14E3-4BF5-95DD-2E208CCD3BCD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1F221-465B-4074-88FB-34CBDFEE1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8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667ED-14E3-4BF5-95DD-2E208CCD3BCD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1F221-465B-4074-88FB-34CBDFEE1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510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667ED-14E3-4BF5-95DD-2E208CCD3BCD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1F221-465B-4074-88FB-34CBDFEE1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371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667ED-14E3-4BF5-95DD-2E208CCD3BCD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1F221-465B-4074-88FB-34CBDFEE1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300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667ED-14E3-4BF5-95DD-2E208CCD3BCD}" type="datetimeFigureOut">
              <a:rPr lang="en-GB" smtClean="0"/>
              <a:t>09/12/2024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1F221-465B-4074-88FB-34CBDFEE1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794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9D9835-ABAE-264A-BE2A-54FD4C9B1F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49" t="28197" r="55489" b="20765"/>
          <a:stretch/>
        </p:blipFill>
        <p:spPr>
          <a:xfrm>
            <a:off x="82445" y="187376"/>
            <a:ext cx="6460262" cy="63783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618CAD-0062-4115-AF0A-30F37EE529B8}"/>
                  </a:ext>
                </a:extLst>
              </p:cNvPr>
              <p:cNvSpPr txBox="1"/>
              <p:nvPr/>
            </p:nvSpPr>
            <p:spPr>
              <a:xfrm>
                <a:off x="6626034" y="187376"/>
                <a:ext cx="5381163" cy="5139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2)</a:t>
                </a:r>
                <a:r>
                  <a:rPr lang="en-GB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Find the equation of the tangent passing through the following points on the circles below: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lang="en-GB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</a:t>
                </a:r>
                <a:r>
                  <a:rPr lang="en-GB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=17</m:t>
                    </m:r>
                  </m:oMath>
                </a14:m>
                <a:r>
                  <a:rPr lang="en-GB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	at the point (4, -1)</a:t>
                </a:r>
              </a:p>
              <a:p>
                <a:endParaRPr lang="en-GB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</a:p>
              <a:p>
                <a:endParaRPr lang="en-GB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b)</a:t>
                </a:r>
                <a:r>
                  <a:rPr lang="en-GB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=164</m:t>
                    </m:r>
                  </m:oMath>
                </a14:m>
                <a:r>
                  <a:rPr lang="en-GB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	at the point (8, 10)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</a:p>
              <a:p>
                <a:endParaRPr lang="en-GB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GB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c)</a:t>
                </a:r>
                <a:r>
                  <a:rPr lang="en-GB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=80</m:t>
                    </m:r>
                  </m:oMath>
                </a14:m>
                <a:r>
                  <a:rPr lang="en-GB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 at the point (-4, -8)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</a:p>
              <a:p>
                <a:endParaRPr lang="en-GB" sz="16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GB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d)</a:t>
                </a:r>
                <a:r>
                  <a:rPr lang="en-GB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=100</m:t>
                    </m:r>
                  </m:oMath>
                </a14:m>
                <a:r>
                  <a:rPr lang="en-GB" sz="24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	at the point (6, 8)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6618CAD-0062-4115-AF0A-30F37EE52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034" y="187376"/>
                <a:ext cx="5381163" cy="5139869"/>
              </a:xfrm>
              <a:prstGeom prst="rect">
                <a:avLst/>
              </a:prstGeom>
              <a:blipFill>
                <a:blip r:embed="rId3"/>
                <a:stretch>
                  <a:fillRect l="-2378" t="-1186" r="-1246" b="-17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331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28305" y="2128058"/>
            <a:ext cx="82517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999159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370" t="25514" r="70323" b="54580"/>
          <a:stretch/>
        </p:blipFill>
        <p:spPr>
          <a:xfrm>
            <a:off x="277091" y="217516"/>
            <a:ext cx="6238258" cy="64229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C6F6D5A-2D91-493F-AD05-29C9D8094381}"/>
                  </a:ext>
                </a:extLst>
              </p:cNvPr>
              <p:cNvSpPr txBox="1"/>
              <p:nvPr/>
            </p:nvSpPr>
            <p:spPr>
              <a:xfrm>
                <a:off x="6799812" y="2033847"/>
                <a:ext cx="5004261" cy="803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Gradient of radius 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 1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C6F6D5A-2D91-493F-AD05-29C9D80943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812" y="2033847"/>
                <a:ext cx="5004261" cy="803682"/>
              </a:xfrm>
              <a:prstGeom prst="rect">
                <a:avLst/>
              </a:prstGeom>
              <a:blipFill>
                <a:blip r:embed="rId3"/>
                <a:stretch>
                  <a:fillRect l="-3045" r="-1583" b="-129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AA4ABDF-0950-42F3-8114-E3C3B8F55CD2}"/>
                  </a:ext>
                </a:extLst>
              </p:cNvPr>
              <p:cNvSpPr txBox="1"/>
              <p:nvPr/>
            </p:nvSpPr>
            <p:spPr>
              <a:xfrm>
                <a:off x="6799811" y="3316778"/>
                <a:ext cx="474385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Gradient of tangent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AA4ABDF-0950-42F3-8114-E3C3B8F55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811" y="3316778"/>
                <a:ext cx="4743859" cy="584775"/>
              </a:xfrm>
              <a:prstGeom prst="rect">
                <a:avLst/>
              </a:prstGeom>
              <a:blipFill>
                <a:blip r:embed="rId4"/>
                <a:stretch>
                  <a:fillRect l="-3209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5133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017" t="25467" r="55416" b="54580"/>
          <a:stretch/>
        </p:blipFill>
        <p:spPr>
          <a:xfrm>
            <a:off x="149628" y="365759"/>
            <a:ext cx="6794269" cy="63607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D1D09BC-2746-499C-9DB4-00D354C25C57}"/>
                  </a:ext>
                </a:extLst>
              </p:cNvPr>
              <p:cNvSpPr txBox="1"/>
              <p:nvPr/>
            </p:nvSpPr>
            <p:spPr>
              <a:xfrm>
                <a:off x="6943897" y="1945178"/>
                <a:ext cx="4898967" cy="791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Gradient of radius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D1D09BC-2746-499C-9DB4-00D354C25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3897" y="1945178"/>
                <a:ext cx="4898967" cy="791242"/>
              </a:xfrm>
              <a:prstGeom prst="rect">
                <a:avLst/>
              </a:prstGeom>
              <a:blipFill>
                <a:blip r:embed="rId3"/>
                <a:stretch>
                  <a:fillRect l="-3109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DAC664-C54B-41DF-AD08-8252306206E0}"/>
                  </a:ext>
                </a:extLst>
              </p:cNvPr>
              <p:cNvSpPr txBox="1"/>
              <p:nvPr/>
            </p:nvSpPr>
            <p:spPr>
              <a:xfrm>
                <a:off x="6943897" y="3228109"/>
                <a:ext cx="4644044" cy="788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Gradient of tangent</a:t>
                </a:r>
                <a14:m>
                  <m:oMath xmlns:m="http://schemas.openxmlformats.org/officeDocument/2006/math">
                    <m:r>
                      <a:rPr lang="en-US" sz="32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DAC664-C54B-41DF-AD08-8252306206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3897" y="3228109"/>
                <a:ext cx="4644044" cy="788742"/>
              </a:xfrm>
              <a:prstGeom prst="rect">
                <a:avLst/>
              </a:prstGeom>
              <a:blipFill>
                <a:blip r:embed="rId4"/>
                <a:stretch>
                  <a:fillRect l="-3281" b="-13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8295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705" t="45700" r="69278" b="32550"/>
          <a:stretch/>
        </p:blipFill>
        <p:spPr>
          <a:xfrm>
            <a:off x="227215" y="135566"/>
            <a:ext cx="6201294" cy="65868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AB42082-DF0D-4E32-BFC9-690E4A2E5B2F}"/>
                  </a:ext>
                </a:extLst>
              </p:cNvPr>
              <p:cNvSpPr txBox="1"/>
              <p:nvPr/>
            </p:nvSpPr>
            <p:spPr>
              <a:xfrm>
                <a:off x="6943897" y="1945178"/>
                <a:ext cx="4898967" cy="803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Gradient of radius 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AB42082-DF0D-4E32-BFC9-690E4A2E5B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3897" y="1945178"/>
                <a:ext cx="4898967" cy="803682"/>
              </a:xfrm>
              <a:prstGeom prst="rect">
                <a:avLst/>
              </a:prstGeom>
              <a:blipFill>
                <a:blip r:embed="rId3"/>
                <a:stretch>
                  <a:fillRect l="-3109" b="-121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661D5EE-EFD9-44A9-B770-137A17756605}"/>
                  </a:ext>
                </a:extLst>
              </p:cNvPr>
              <p:cNvSpPr txBox="1"/>
              <p:nvPr/>
            </p:nvSpPr>
            <p:spPr>
              <a:xfrm>
                <a:off x="6943897" y="3228109"/>
                <a:ext cx="46440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Gradient of tangent </a:t>
                </a:r>
                <a14:m>
                  <m:oMath xmlns:m="http://schemas.openxmlformats.org/officeDocument/2006/math">
                    <m:r>
                      <a:rPr lang="en-US" sz="3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661D5EE-EFD9-44A9-B770-137A17756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3897" y="3228109"/>
                <a:ext cx="4644044" cy="584775"/>
              </a:xfrm>
              <a:prstGeom prst="rect">
                <a:avLst/>
              </a:prstGeom>
              <a:blipFill>
                <a:blip r:embed="rId4"/>
                <a:stretch>
                  <a:fillRect l="-3281" t="-12632" b="-35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3721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037" t="46150" r="55025" b="32550"/>
          <a:stretch/>
        </p:blipFill>
        <p:spPr>
          <a:xfrm>
            <a:off x="105296" y="150244"/>
            <a:ext cx="6749933" cy="65575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DE1926-57D1-494B-9DC7-39A220857BB0}"/>
                  </a:ext>
                </a:extLst>
              </p:cNvPr>
              <p:cNvSpPr txBox="1"/>
              <p:nvPr/>
            </p:nvSpPr>
            <p:spPr>
              <a:xfrm>
                <a:off x="7187737" y="2028305"/>
                <a:ext cx="4898967" cy="803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Gradient of radius 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DE1926-57D1-494B-9DC7-39A220857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7737" y="2028305"/>
                <a:ext cx="4898967" cy="803682"/>
              </a:xfrm>
              <a:prstGeom prst="rect">
                <a:avLst/>
              </a:prstGeom>
              <a:blipFill>
                <a:blip r:embed="rId3"/>
                <a:stretch>
                  <a:fillRect l="-3109" b="-121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9D1D19-4647-4223-BACB-8117DFDE4919}"/>
                  </a:ext>
                </a:extLst>
              </p:cNvPr>
              <p:cNvSpPr txBox="1"/>
              <p:nvPr/>
            </p:nvSpPr>
            <p:spPr>
              <a:xfrm>
                <a:off x="7187737" y="3311236"/>
                <a:ext cx="4644044" cy="8086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</a:rPr>
                  <a:t>Gradient of tangent </a:t>
                </a:r>
                <a14:m>
                  <m:oMath xmlns:m="http://schemas.openxmlformats.org/officeDocument/2006/math">
                    <m:r>
                      <a:rPr lang="en-US" sz="3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9D1D19-4647-4223-BACB-8117DFDE4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7737" y="3311236"/>
                <a:ext cx="4644044" cy="808619"/>
              </a:xfrm>
              <a:prstGeom prst="rect">
                <a:avLst/>
              </a:prstGeom>
              <a:blipFill>
                <a:blip r:embed="rId4"/>
                <a:stretch>
                  <a:fillRect l="-3281" b="-12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5777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B430C8-825C-4AF5-8D60-554E331C6958}"/>
                  </a:ext>
                </a:extLst>
              </p:cNvPr>
              <p:cNvSpPr txBox="1"/>
              <p:nvPr/>
            </p:nvSpPr>
            <p:spPr>
              <a:xfrm>
                <a:off x="160713" y="95588"/>
                <a:ext cx="11748654" cy="20928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2)</a:t>
                </a:r>
                <a:r>
                  <a:rPr lang="en-GB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Find the equation of the tangent passing through the following points on the circles below: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=17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	at the point (4, -1)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B430C8-825C-4AF5-8D60-554E331C6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713" y="95588"/>
                <a:ext cx="11748654" cy="2092881"/>
              </a:xfrm>
              <a:prstGeom prst="rect">
                <a:avLst/>
              </a:prstGeom>
              <a:blipFill>
                <a:blip r:embed="rId2"/>
                <a:stretch>
                  <a:fillRect l="-1297" t="-2915" r="-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595A89A-FFAE-441A-9599-7691487BB473}"/>
              </a:ext>
            </a:extLst>
          </p:cNvPr>
          <p:cNvSpPr txBox="1"/>
          <p:nvPr/>
        </p:nvSpPr>
        <p:spPr>
          <a:xfrm>
            <a:off x="7980218" y="1227239"/>
            <a:ext cx="3463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800" dirty="0">
                <a:solidFill>
                  <a:srgbClr val="FF0000"/>
                </a:solidFill>
              </a:rPr>
              <a:t> = m</a:t>
            </a:r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800" dirty="0">
                <a:solidFill>
                  <a:srgbClr val="FF0000"/>
                </a:solidFill>
              </a:rPr>
              <a:t> + c </a:t>
            </a:r>
            <a:endParaRPr lang="en-GB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1166F4-169E-4363-B672-7A318A098656}"/>
                  </a:ext>
                </a:extLst>
              </p:cNvPr>
              <p:cNvSpPr txBox="1"/>
              <p:nvPr/>
            </p:nvSpPr>
            <p:spPr>
              <a:xfrm>
                <a:off x="958734" y="2643010"/>
                <a:ext cx="5358937" cy="961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Gradient of radius </a:t>
                </a:r>
                <a14:m>
                  <m:oMath xmlns:m="http://schemas.openxmlformats.org/officeDocument/2006/math"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1166F4-169E-4363-B672-7A318A098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734" y="2643010"/>
                <a:ext cx="5358937" cy="961545"/>
              </a:xfrm>
              <a:prstGeom prst="rect">
                <a:avLst/>
              </a:prstGeom>
              <a:blipFill>
                <a:blip r:embed="rId3"/>
                <a:stretch>
                  <a:fillRect l="-3982" b="-14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7C7E7FA-A40F-4B74-B3D7-2E330EFD622B}"/>
                  </a:ext>
                </a:extLst>
              </p:cNvPr>
              <p:cNvSpPr txBox="1"/>
              <p:nvPr/>
            </p:nvSpPr>
            <p:spPr>
              <a:xfrm>
                <a:off x="1003068" y="4428668"/>
                <a:ext cx="53589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Gradient of tangent </a:t>
                </a:r>
                <a14:m>
                  <m:oMath xmlns:m="http://schemas.openxmlformats.org/officeDocument/2006/math">
                    <m:r>
                      <a:rPr lang="en-US" sz="4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7C7E7FA-A40F-4B74-B3D7-2E330EFD62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068" y="4428668"/>
                <a:ext cx="5358937" cy="707886"/>
              </a:xfrm>
              <a:prstGeom prst="rect">
                <a:avLst/>
              </a:prstGeom>
              <a:blipFill>
                <a:blip r:embed="rId4"/>
                <a:stretch>
                  <a:fillRect l="-4096" t="-15385" b="-35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CDA9413-68C1-4891-8D31-E5743E41FE49}"/>
              </a:ext>
            </a:extLst>
          </p:cNvPr>
          <p:cNvSpPr txBox="1"/>
          <p:nvPr/>
        </p:nvSpPr>
        <p:spPr>
          <a:xfrm>
            <a:off x="7980218" y="2227512"/>
            <a:ext cx="3463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800" dirty="0">
                <a:solidFill>
                  <a:srgbClr val="FF0000"/>
                </a:solidFill>
              </a:rPr>
              <a:t> = 4</a:t>
            </a:r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800" dirty="0">
                <a:solidFill>
                  <a:srgbClr val="FF0000"/>
                </a:solidFill>
              </a:rPr>
              <a:t> + c </a:t>
            </a:r>
            <a:endParaRPr lang="en-GB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0B63E6-B14E-48B6-B0A0-8021BA4325D2}"/>
                  </a:ext>
                </a:extLst>
              </p:cNvPr>
              <p:cNvSpPr txBox="1"/>
              <p:nvPr/>
            </p:nvSpPr>
            <p:spPr>
              <a:xfrm>
                <a:off x="7761315" y="3275773"/>
                <a:ext cx="356062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4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4800" dirty="0">
                    <a:solidFill>
                      <a:srgbClr val="FF0000"/>
                    </a:solidFill>
                  </a:rPr>
                  <a:t> = 4</a:t>
                </a:r>
                <a:r>
                  <a:rPr lang="en-US" sz="4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(4)</a:t>
                </a:r>
                <a:r>
                  <a:rPr lang="en-US" sz="4800" dirty="0">
                    <a:solidFill>
                      <a:srgbClr val="FF0000"/>
                    </a:solidFill>
                  </a:rPr>
                  <a:t> + c</a:t>
                </a:r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0B63E6-B14E-48B6-B0A0-8021BA4325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315" y="3275773"/>
                <a:ext cx="3560620" cy="830997"/>
              </a:xfrm>
              <a:prstGeom prst="rect">
                <a:avLst/>
              </a:prstGeom>
              <a:blipFill>
                <a:blip r:embed="rId5"/>
                <a:stretch>
                  <a:fillRect t="-18248" r="-2911" b="-37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FD20E5-B48E-4FF4-954B-D918AC0193E8}"/>
                  </a:ext>
                </a:extLst>
              </p:cNvPr>
              <p:cNvSpPr txBox="1"/>
              <p:nvPr/>
            </p:nvSpPr>
            <p:spPr>
              <a:xfrm>
                <a:off x="8041179" y="4305557"/>
                <a:ext cx="227214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48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4800" dirty="0">
                    <a:solidFill>
                      <a:srgbClr val="FF0000"/>
                    </a:solidFill>
                  </a:rPr>
                  <a:t>17</a:t>
                </a:r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FD20E5-B48E-4FF4-954B-D918AC019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1179" y="4305557"/>
                <a:ext cx="2272146" cy="830997"/>
              </a:xfrm>
              <a:prstGeom prst="rect">
                <a:avLst/>
              </a:prstGeom>
              <a:blipFill>
                <a:blip r:embed="rId6"/>
                <a:stretch>
                  <a:fillRect l="-12064" t="-18248" r="-5094" b="-37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1334351-636B-4D5B-B73B-7BD39D08BF0F}"/>
              </a:ext>
            </a:extLst>
          </p:cNvPr>
          <p:cNvSpPr txBox="1"/>
          <p:nvPr/>
        </p:nvSpPr>
        <p:spPr>
          <a:xfrm>
            <a:off x="8041179" y="5442349"/>
            <a:ext cx="3463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800" b="1" dirty="0">
                <a:solidFill>
                  <a:srgbClr val="FF0000"/>
                </a:solidFill>
              </a:rPr>
              <a:t> = 4</a:t>
            </a:r>
            <a:r>
              <a:rPr lang="en-US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800" b="1" dirty="0">
                <a:solidFill>
                  <a:srgbClr val="FF0000"/>
                </a:solidFill>
              </a:rPr>
              <a:t> – 17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91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B430C8-825C-4AF5-8D60-554E331C6958}"/>
                  </a:ext>
                </a:extLst>
              </p:cNvPr>
              <p:cNvSpPr txBox="1"/>
              <p:nvPr/>
            </p:nvSpPr>
            <p:spPr>
              <a:xfrm>
                <a:off x="160712" y="95588"/>
                <a:ext cx="11787447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2)</a:t>
                </a:r>
                <a:r>
                  <a:rPr lang="en-GB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Find the equation of the tangent passing through the following points on the circles below: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endParaRPr lang="en-GB" sz="32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r>
                  <a:rPr lang="en-GB" sz="32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=164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at the point (8, </a:t>
                </a:r>
                <a:r>
                  <a:rPr lang="en-GB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8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B430C8-825C-4AF5-8D60-554E331C6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712" y="95588"/>
                <a:ext cx="11787447" cy="1938992"/>
              </a:xfrm>
              <a:prstGeom prst="rect">
                <a:avLst/>
              </a:prstGeom>
              <a:blipFill>
                <a:blip r:embed="rId2"/>
                <a:stretch>
                  <a:fillRect l="-1293" t="-3145" r="-155" b="-97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E8ECEB-A574-49A3-B891-C82DDF0A66D8}"/>
                  </a:ext>
                </a:extLst>
              </p:cNvPr>
              <p:cNvSpPr txBox="1"/>
              <p:nvPr/>
            </p:nvSpPr>
            <p:spPr>
              <a:xfrm>
                <a:off x="7980218" y="894185"/>
                <a:ext cx="310341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48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4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4800" dirty="0">
                    <a:solidFill>
                      <a:srgbClr val="FF0000"/>
                    </a:solidFill>
                  </a:rPr>
                  <a:t> + c </a:t>
                </a:r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E8ECEB-A574-49A3-B891-C82DDF0A6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218" y="894185"/>
                <a:ext cx="3103418" cy="830997"/>
              </a:xfrm>
              <a:prstGeom prst="rect">
                <a:avLst/>
              </a:prstGeom>
              <a:blipFill>
                <a:blip r:embed="rId3"/>
                <a:stretch>
                  <a:fillRect l="-8841" t="-18382" r="-7859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F6718F9-C0D2-4CF3-8938-C6B4E6AEAB9D}"/>
                  </a:ext>
                </a:extLst>
              </p:cNvPr>
              <p:cNvSpPr txBox="1"/>
              <p:nvPr/>
            </p:nvSpPr>
            <p:spPr>
              <a:xfrm>
                <a:off x="958734" y="2643010"/>
                <a:ext cx="5719157" cy="966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Gradient of radius </a:t>
                </a:r>
                <a14:m>
                  <m:oMath xmlns:m="http://schemas.openxmlformats.org/officeDocument/2006/math"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F6718F9-C0D2-4CF3-8938-C6B4E6AEAB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734" y="2643010"/>
                <a:ext cx="5719157" cy="966996"/>
              </a:xfrm>
              <a:prstGeom prst="rect">
                <a:avLst/>
              </a:prstGeom>
              <a:blipFill>
                <a:blip r:embed="rId4"/>
                <a:stretch>
                  <a:fillRect l="-3731" b="-139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DEFDEE-2ACF-45A9-9504-4186A32D6988}"/>
                  </a:ext>
                </a:extLst>
              </p:cNvPr>
              <p:cNvSpPr txBox="1"/>
              <p:nvPr/>
            </p:nvSpPr>
            <p:spPr>
              <a:xfrm>
                <a:off x="1003068" y="4428668"/>
                <a:ext cx="567482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Gradient of tangent </a:t>
                </a:r>
                <a14:m>
                  <m:oMath xmlns:m="http://schemas.openxmlformats.org/officeDocument/2006/math">
                    <m:r>
                      <a:rPr lang="en-US" sz="4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DEFDEE-2ACF-45A9-9504-4186A32D6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068" y="4428668"/>
                <a:ext cx="5674823" cy="707886"/>
              </a:xfrm>
              <a:prstGeom prst="rect">
                <a:avLst/>
              </a:prstGeom>
              <a:blipFill>
                <a:blip r:embed="rId5"/>
                <a:stretch>
                  <a:fillRect l="-3871" t="-15385" b="-35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DAE865C-C197-4E9E-A7DA-81CF57F43DCC}"/>
                  </a:ext>
                </a:extLst>
              </p:cNvPr>
              <p:cNvSpPr txBox="1"/>
              <p:nvPr/>
            </p:nvSpPr>
            <p:spPr>
              <a:xfrm>
                <a:off x="7930342" y="2101945"/>
                <a:ext cx="346363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r>
                  <a:rPr lang="en-US" sz="48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4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4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(8)</a:t>
                </a:r>
                <a:r>
                  <a:rPr lang="en-US" sz="4800" dirty="0">
                    <a:solidFill>
                      <a:srgbClr val="FF0000"/>
                    </a:solidFill>
                  </a:rPr>
                  <a:t> + c </a:t>
                </a:r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DAE865C-C197-4E9E-A7DA-81CF57F43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342" y="2101945"/>
                <a:ext cx="3463636" cy="830997"/>
              </a:xfrm>
              <a:prstGeom prst="rect">
                <a:avLst/>
              </a:prstGeom>
              <a:blipFill>
                <a:blip r:embed="rId6"/>
                <a:stretch>
                  <a:fillRect l="-8099" t="-18382" r="-10387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C2FD7DF-5972-4D33-A50F-55591AD5EAC0}"/>
                  </a:ext>
                </a:extLst>
              </p:cNvPr>
              <p:cNvSpPr txBox="1"/>
              <p:nvPr/>
            </p:nvSpPr>
            <p:spPr>
              <a:xfrm>
                <a:off x="7930342" y="3322966"/>
                <a:ext cx="390975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r>
                  <a:rPr lang="en-US" sz="48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48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800" dirty="0">
                    <a:solidFill>
                      <a:srgbClr val="FF0000"/>
                    </a:solidFill>
                  </a:rPr>
                  <a:t>8 + c</a:t>
                </a:r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C2FD7DF-5972-4D33-A50F-55591AD5E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342" y="3322966"/>
                <a:ext cx="3909754" cy="830997"/>
              </a:xfrm>
              <a:prstGeom prst="rect">
                <a:avLst/>
              </a:prstGeom>
              <a:blipFill>
                <a:blip r:embed="rId7"/>
                <a:stretch>
                  <a:fillRect l="-7176" t="-18382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D768C001-3F83-4703-A3C9-BCE44B49E09E}"/>
              </a:ext>
            </a:extLst>
          </p:cNvPr>
          <p:cNvSpPr txBox="1"/>
          <p:nvPr/>
        </p:nvSpPr>
        <p:spPr>
          <a:xfrm>
            <a:off x="7980218" y="4428668"/>
            <a:ext cx="2272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4800" dirty="0">
                <a:solidFill>
                  <a:srgbClr val="FF0000"/>
                </a:solidFill>
              </a:rPr>
              <a:t> = 16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D3C602-6EDF-4D1F-88D3-4DBCC7482EB5}"/>
              </a:ext>
            </a:extLst>
          </p:cNvPr>
          <p:cNvSpPr txBox="1"/>
          <p:nvPr/>
        </p:nvSpPr>
        <p:spPr>
          <a:xfrm>
            <a:off x="7980218" y="5548316"/>
            <a:ext cx="2809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800" b="1" dirty="0">
                <a:solidFill>
                  <a:srgbClr val="FF0000"/>
                </a:solidFill>
              </a:rPr>
              <a:t> = </a:t>
            </a:r>
            <a:r>
              <a:rPr lang="en-US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800" b="1" dirty="0">
                <a:solidFill>
                  <a:srgbClr val="FF0000"/>
                </a:solidFill>
              </a:rPr>
              <a:t> + 16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51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B430C8-825C-4AF5-8D60-554E331C6958}"/>
                  </a:ext>
                </a:extLst>
              </p:cNvPr>
              <p:cNvSpPr txBox="1"/>
              <p:nvPr/>
            </p:nvSpPr>
            <p:spPr>
              <a:xfrm>
                <a:off x="160713" y="95588"/>
                <a:ext cx="11698778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2)</a:t>
                </a:r>
                <a:r>
                  <a:rPr lang="en-GB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Find the equation of the tangent passing through the following points on the circles below: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32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=80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at the point (-4, -8) 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B430C8-825C-4AF5-8D60-554E331C6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713" y="95588"/>
                <a:ext cx="11698778" cy="1815882"/>
              </a:xfrm>
              <a:prstGeom prst="rect">
                <a:avLst/>
              </a:prstGeom>
              <a:blipFill>
                <a:blip r:embed="rId2"/>
                <a:stretch>
                  <a:fillRect l="-1303" t="-3356" r="-938" b="-10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C962ED3-40C6-4C8B-A6A4-17237AE9A5AB}"/>
              </a:ext>
            </a:extLst>
          </p:cNvPr>
          <p:cNvSpPr txBox="1"/>
          <p:nvPr/>
        </p:nvSpPr>
        <p:spPr>
          <a:xfrm>
            <a:off x="7980218" y="1227239"/>
            <a:ext cx="3463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800" dirty="0">
                <a:solidFill>
                  <a:srgbClr val="FF0000"/>
                </a:solidFill>
              </a:rPr>
              <a:t> = m</a:t>
            </a:r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800" dirty="0">
                <a:solidFill>
                  <a:srgbClr val="FF0000"/>
                </a:solidFill>
              </a:rPr>
              <a:t> + c </a:t>
            </a:r>
            <a:endParaRPr lang="en-GB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54B1D2-6E0F-41B6-8E28-EBE0375A45A1}"/>
                  </a:ext>
                </a:extLst>
              </p:cNvPr>
              <p:cNvSpPr txBox="1"/>
              <p:nvPr/>
            </p:nvSpPr>
            <p:spPr>
              <a:xfrm>
                <a:off x="958734" y="2643010"/>
                <a:ext cx="6223462" cy="962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Gradient of radius </a:t>
                </a:r>
                <a14:m>
                  <m:oMath xmlns:m="http://schemas.openxmlformats.org/officeDocument/2006/math"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−8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den>
                    </m:f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54B1D2-6E0F-41B6-8E28-EBE0375A4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734" y="2643010"/>
                <a:ext cx="6223462" cy="962828"/>
              </a:xfrm>
              <a:prstGeom prst="rect">
                <a:avLst/>
              </a:prstGeom>
              <a:blipFill>
                <a:blip r:embed="rId3"/>
                <a:stretch>
                  <a:fillRect l="-3428" b="-139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1B747C-A38E-4B10-A615-D9F529E52872}"/>
                  </a:ext>
                </a:extLst>
              </p:cNvPr>
              <p:cNvSpPr txBox="1"/>
              <p:nvPr/>
            </p:nvSpPr>
            <p:spPr>
              <a:xfrm>
                <a:off x="1003068" y="4428668"/>
                <a:ext cx="573578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Gradient of tangent </a:t>
                </a:r>
                <a14:m>
                  <m:oMath xmlns:m="http://schemas.openxmlformats.org/officeDocument/2006/math">
                    <m:r>
                      <a:rPr lang="en-US" sz="4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1B747C-A38E-4B10-A615-D9F529E52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068" y="4428668"/>
                <a:ext cx="5735782" cy="707886"/>
              </a:xfrm>
              <a:prstGeom prst="rect">
                <a:avLst/>
              </a:prstGeom>
              <a:blipFill>
                <a:blip r:embed="rId4"/>
                <a:stretch>
                  <a:fillRect l="-3830" t="-15385" b="-35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D8AB7E2-690F-4586-BD87-28FE01050B65}"/>
                  </a:ext>
                </a:extLst>
              </p:cNvPr>
              <p:cNvSpPr txBox="1"/>
              <p:nvPr/>
            </p:nvSpPr>
            <p:spPr>
              <a:xfrm>
                <a:off x="7980218" y="2227512"/>
                <a:ext cx="346363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48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4800" dirty="0">
                    <a:solidFill>
                      <a:srgbClr val="FF0000"/>
                    </a:solidFill>
                  </a:rPr>
                  <a:t>2</a:t>
                </a:r>
                <a:r>
                  <a:rPr lang="en-US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4800" dirty="0">
                    <a:solidFill>
                      <a:srgbClr val="FF0000"/>
                    </a:solidFill>
                  </a:rPr>
                  <a:t> + c </a:t>
                </a:r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D8AB7E2-690F-4586-BD87-28FE01050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218" y="2227512"/>
                <a:ext cx="3463636" cy="830997"/>
              </a:xfrm>
              <a:prstGeom prst="rect">
                <a:avLst/>
              </a:prstGeom>
              <a:blipFill>
                <a:blip r:embed="rId5"/>
                <a:stretch>
                  <a:fillRect l="-7923" t="-18248" b="-37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2610011-1F49-44A1-8D3D-8AB2277BE3B6}"/>
                  </a:ext>
                </a:extLst>
              </p:cNvPr>
              <p:cNvSpPr txBox="1"/>
              <p:nvPr/>
            </p:nvSpPr>
            <p:spPr>
              <a:xfrm>
                <a:off x="7478682" y="3293286"/>
                <a:ext cx="446393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48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4800" dirty="0">
                    <a:solidFill>
                      <a:srgbClr val="FF0000"/>
                    </a:solidFill>
                  </a:rPr>
                  <a:t>2</a:t>
                </a:r>
                <a:r>
                  <a:rPr lang="en-US" sz="4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4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4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4)</a:t>
                </a:r>
                <a:r>
                  <a:rPr lang="en-US" sz="4800" dirty="0">
                    <a:solidFill>
                      <a:srgbClr val="FF0000"/>
                    </a:solidFill>
                  </a:rPr>
                  <a:t> + c</a:t>
                </a:r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2610011-1F49-44A1-8D3D-8AB2277BE3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8682" y="3293286"/>
                <a:ext cx="4463936" cy="830997"/>
              </a:xfrm>
              <a:prstGeom prst="rect">
                <a:avLst/>
              </a:prstGeom>
              <a:blipFill>
                <a:blip r:embed="rId6"/>
                <a:stretch>
                  <a:fillRect t="-18248" r="-3142" b="-37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ECDA6A-98FD-4B24-BB3B-CB0D7B85C32E}"/>
                  </a:ext>
                </a:extLst>
              </p:cNvPr>
              <p:cNvSpPr txBox="1"/>
              <p:nvPr/>
            </p:nvSpPr>
            <p:spPr>
              <a:xfrm>
                <a:off x="8002386" y="4376574"/>
                <a:ext cx="227214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48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−16</m:t>
                    </m:r>
                  </m:oMath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ECDA6A-98FD-4B24-BB3B-CB0D7B85C3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2386" y="4376574"/>
                <a:ext cx="2272146" cy="830997"/>
              </a:xfrm>
              <a:prstGeom prst="rect">
                <a:avLst/>
              </a:prstGeom>
              <a:blipFill>
                <a:blip r:embed="rId7"/>
                <a:stretch>
                  <a:fillRect l="-12366" t="-18382" b="-38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30F84F1-036D-401F-B783-77EB62C415BA}"/>
              </a:ext>
            </a:extLst>
          </p:cNvPr>
          <p:cNvSpPr txBox="1"/>
          <p:nvPr/>
        </p:nvSpPr>
        <p:spPr>
          <a:xfrm>
            <a:off x="8046720" y="5459862"/>
            <a:ext cx="3280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800" b="1" dirty="0">
                <a:solidFill>
                  <a:srgbClr val="FF0000"/>
                </a:solidFill>
              </a:rPr>
              <a:t> = –2</a:t>
            </a:r>
            <a:r>
              <a:rPr lang="en-US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800" b="1" dirty="0">
                <a:solidFill>
                  <a:srgbClr val="FF0000"/>
                </a:solidFill>
              </a:rPr>
              <a:t> – 16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98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3D8FC65-0052-4D52-802E-46C33C0E74D0}"/>
                  </a:ext>
                </a:extLst>
              </p:cNvPr>
              <p:cNvSpPr txBox="1"/>
              <p:nvPr/>
            </p:nvSpPr>
            <p:spPr>
              <a:xfrm>
                <a:off x="155171" y="127603"/>
                <a:ext cx="11837324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800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2</a:t>
                </a:r>
                <a:r>
                  <a:rPr lang="en-GB" sz="2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</a:t>
                </a:r>
                <a:r>
                  <a:rPr lang="en-GB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For each of the following circles, state its centre and radius and find the equation of the tangent at the given point. Simplify surds where possible.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r>
                  <a:rPr lang="en-GB" sz="3200" b="1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</a:t>
                </a:r>
                <a:r>
                  <a:rPr lang="en-GB" sz="32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=100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	 at the point (6, 8)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3D8FC65-0052-4D52-802E-46C33C0E7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71" y="127603"/>
                <a:ext cx="11837324" cy="1815882"/>
              </a:xfrm>
              <a:prstGeom prst="rect">
                <a:avLst/>
              </a:prstGeom>
              <a:blipFill>
                <a:blip r:embed="rId2"/>
                <a:stretch>
                  <a:fillRect l="-1287" t="-3356" b="-10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0769FD7-8227-4D3D-99E9-E22161E547C8}"/>
              </a:ext>
            </a:extLst>
          </p:cNvPr>
          <p:cNvSpPr txBox="1"/>
          <p:nvPr/>
        </p:nvSpPr>
        <p:spPr>
          <a:xfrm>
            <a:off x="7886007" y="1142616"/>
            <a:ext cx="34636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400" dirty="0">
                <a:solidFill>
                  <a:srgbClr val="FF0000"/>
                </a:solidFill>
              </a:rPr>
              <a:t> = m</a:t>
            </a:r>
            <a:r>
              <a:rPr lang="en-US" sz="4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dirty="0">
                <a:solidFill>
                  <a:srgbClr val="FF0000"/>
                </a:solidFill>
              </a:rPr>
              <a:t> + c </a:t>
            </a:r>
            <a:endParaRPr lang="en-GB" sz="4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F347A5-100E-49E1-B83F-EA48C91D6F75}"/>
                  </a:ext>
                </a:extLst>
              </p:cNvPr>
              <p:cNvSpPr txBox="1"/>
              <p:nvPr/>
            </p:nvSpPr>
            <p:spPr>
              <a:xfrm>
                <a:off x="903316" y="3952971"/>
                <a:ext cx="5358937" cy="960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Gradient of radius </a:t>
                </a:r>
                <a14:m>
                  <m:oMath xmlns:m="http://schemas.openxmlformats.org/officeDocument/2006/math"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F347A5-100E-49E1-B83F-EA48C91D6F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316" y="3952971"/>
                <a:ext cx="5358937" cy="960263"/>
              </a:xfrm>
              <a:prstGeom prst="rect">
                <a:avLst/>
              </a:prstGeom>
              <a:blipFill>
                <a:blip r:embed="rId3"/>
                <a:stretch>
                  <a:fillRect l="-3982" b="-13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409A60-19A6-4318-910C-8DDAE6D1D502}"/>
                  </a:ext>
                </a:extLst>
              </p:cNvPr>
              <p:cNvSpPr txBox="1"/>
              <p:nvPr/>
            </p:nvSpPr>
            <p:spPr>
              <a:xfrm>
                <a:off x="1005840" y="5481521"/>
                <a:ext cx="5724699" cy="965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Gradient of tangent </a:t>
                </a:r>
                <a14:m>
                  <m:oMath xmlns:m="http://schemas.openxmlformats.org/officeDocument/2006/math">
                    <m:r>
                      <a:rPr lang="en-US" sz="4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5409A60-19A6-4318-910C-8DDAE6D1D5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840" y="5481521"/>
                <a:ext cx="5724699" cy="965905"/>
              </a:xfrm>
              <a:prstGeom prst="rect">
                <a:avLst/>
              </a:prstGeom>
              <a:blipFill>
                <a:blip r:embed="rId4"/>
                <a:stretch>
                  <a:fillRect l="-3727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6E37236-AA6A-4675-893E-8E7CB8E4D4FE}"/>
                  </a:ext>
                </a:extLst>
              </p:cNvPr>
              <p:cNvSpPr txBox="1"/>
              <p:nvPr/>
            </p:nvSpPr>
            <p:spPr>
              <a:xfrm>
                <a:off x="7886007" y="2062896"/>
                <a:ext cx="3463636" cy="10498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4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4400" dirty="0">
                    <a:solidFill>
                      <a:srgbClr val="FF0000"/>
                    </a:solidFill>
                  </a:rPr>
                  <a:t> + c </a:t>
                </a:r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6E37236-AA6A-4675-893E-8E7CB8E4D4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6007" y="2062896"/>
                <a:ext cx="3463636" cy="1049839"/>
              </a:xfrm>
              <a:prstGeom prst="rect">
                <a:avLst/>
              </a:prstGeom>
              <a:blipFill>
                <a:blip r:embed="rId5"/>
                <a:stretch>
                  <a:fillRect l="-7218" b="-132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4D3D0D-6665-4912-A142-DC2DF3D50484}"/>
                  </a:ext>
                </a:extLst>
              </p:cNvPr>
              <p:cNvSpPr txBox="1"/>
              <p:nvPr/>
            </p:nvSpPr>
            <p:spPr>
              <a:xfrm>
                <a:off x="7809806" y="3317543"/>
                <a:ext cx="3865420" cy="10498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 </a:t>
                </a:r>
                <a:r>
                  <a:rPr lang="en-US" sz="4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4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(6)</a:t>
                </a:r>
                <a:r>
                  <a:rPr lang="en-US" sz="4400" dirty="0">
                    <a:solidFill>
                      <a:srgbClr val="FF0000"/>
                    </a:solidFill>
                  </a:rPr>
                  <a:t> + c</a:t>
                </a:r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4D3D0D-6665-4912-A142-DC2DF3D50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9806" y="3317543"/>
                <a:ext cx="3865420" cy="1049839"/>
              </a:xfrm>
              <a:prstGeom prst="rect">
                <a:avLst/>
              </a:prstGeom>
              <a:blipFill>
                <a:blip r:embed="rId6"/>
                <a:stretch>
                  <a:fillRect l="-6309" b="-139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A455299-F371-4409-ACE4-176E32D99C55}"/>
                  </a:ext>
                </a:extLst>
              </p:cNvPr>
              <p:cNvSpPr txBox="1"/>
              <p:nvPr/>
            </p:nvSpPr>
            <p:spPr>
              <a:xfrm>
                <a:off x="7886007" y="4635148"/>
                <a:ext cx="227214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4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48</m:t>
                    </m:r>
                  </m:oMath>
                </a14:m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A455299-F371-4409-ACE4-176E32D99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6007" y="4635148"/>
                <a:ext cx="2272146" cy="769441"/>
              </a:xfrm>
              <a:prstGeom prst="rect">
                <a:avLst/>
              </a:prstGeom>
              <a:blipFill>
                <a:blip r:embed="rId7"/>
                <a:stretch>
                  <a:fillRect l="-11022" t="-17323" b="-36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77DA7F5-DC33-4EF3-863C-05E4D94995EC}"/>
                  </a:ext>
                </a:extLst>
              </p:cNvPr>
              <p:cNvSpPr txBox="1"/>
              <p:nvPr/>
            </p:nvSpPr>
            <p:spPr>
              <a:xfrm>
                <a:off x="7886007" y="5597396"/>
                <a:ext cx="3713018" cy="10498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44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4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4400" b="1" dirty="0">
                    <a:solidFill>
                      <a:srgbClr val="FF0000"/>
                    </a:solidFill>
                  </a:rPr>
                  <a:t> – 49</a:t>
                </a:r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77DA7F5-DC33-4EF3-863C-05E4D9499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6007" y="5597396"/>
                <a:ext cx="3713018" cy="1049839"/>
              </a:xfrm>
              <a:prstGeom prst="rect">
                <a:avLst/>
              </a:prstGeom>
              <a:blipFill>
                <a:blip r:embed="rId8"/>
                <a:stretch>
                  <a:fillRect l="-6732" b="-139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DC801A7-2B4D-43DD-9396-3C01A15E9E49}"/>
              </a:ext>
            </a:extLst>
          </p:cNvPr>
          <p:cNvSpPr txBox="1"/>
          <p:nvPr/>
        </p:nvSpPr>
        <p:spPr>
          <a:xfrm>
            <a:off x="980901" y="2278896"/>
            <a:ext cx="28872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Centre (0, 0) </a:t>
            </a:r>
          </a:p>
          <a:p>
            <a:r>
              <a:rPr lang="en-US" sz="4000" dirty="0">
                <a:solidFill>
                  <a:srgbClr val="FF0000"/>
                </a:solidFill>
              </a:rPr>
              <a:t>Radius = 10</a:t>
            </a:r>
            <a:endParaRPr lang="en-GB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96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459</Words>
  <Application>Microsoft Office PowerPoint</Application>
  <PresentationFormat>Widescreen</PresentationFormat>
  <Paragraphs>66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2020-05-25T16:17:28Z</dcterms:created>
  <dcterms:modified xsi:type="dcterms:W3CDTF">2024-12-09T04:13:37Z</dcterms:modified>
</cp:coreProperties>
</file>