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  <p:sldId id="263" r:id="rId3"/>
    <p:sldId id="264" r:id="rId4"/>
    <p:sldId id="265" r:id="rId5"/>
    <p:sldId id="273" r:id="rId6"/>
    <p:sldId id="266" r:id="rId7"/>
    <p:sldId id="274" r:id="rId8"/>
    <p:sldId id="257" r:id="rId9"/>
    <p:sldId id="268" r:id="rId10"/>
    <p:sldId id="269" r:id="rId11"/>
    <p:sldId id="270" r:id="rId12"/>
    <p:sldId id="272" r:id="rId13"/>
    <p:sldId id="271" r:id="rId14"/>
    <p:sldId id="258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6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11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5CCD4-F261-4BC9-A39A-BDED3579400E}" type="datetimeFigureOut">
              <a:rPr lang="en-GB" smtClean="0"/>
              <a:t>12/11/2021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80D08-0D70-4FB9-B17E-5E9F3F0E41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12837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5CCD4-F261-4BC9-A39A-BDED3579400E}" type="datetimeFigureOut">
              <a:rPr lang="en-GB" smtClean="0"/>
              <a:t>12/11/2021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80D08-0D70-4FB9-B17E-5E9F3F0E41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9838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5CCD4-F261-4BC9-A39A-BDED3579400E}" type="datetimeFigureOut">
              <a:rPr lang="en-GB" smtClean="0"/>
              <a:t>12/11/2021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80D08-0D70-4FB9-B17E-5E9F3F0E41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3772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5CCD4-F261-4BC9-A39A-BDED3579400E}" type="datetimeFigureOut">
              <a:rPr lang="en-GB" smtClean="0"/>
              <a:t>12/11/2021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80D08-0D70-4FB9-B17E-5E9F3F0E41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53719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5CCD4-F261-4BC9-A39A-BDED3579400E}" type="datetimeFigureOut">
              <a:rPr lang="en-GB" smtClean="0"/>
              <a:t>12/11/2021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80D08-0D70-4FB9-B17E-5E9F3F0E41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51561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5CCD4-F261-4BC9-A39A-BDED3579400E}" type="datetimeFigureOut">
              <a:rPr lang="en-GB" smtClean="0"/>
              <a:t>12/11/2021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80D08-0D70-4FB9-B17E-5E9F3F0E41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6652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5CCD4-F261-4BC9-A39A-BDED3579400E}" type="datetimeFigureOut">
              <a:rPr lang="en-GB" smtClean="0"/>
              <a:t>12/11/2021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80D08-0D70-4FB9-B17E-5E9F3F0E41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51897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5CCD4-F261-4BC9-A39A-BDED3579400E}" type="datetimeFigureOut">
              <a:rPr lang="en-GB" smtClean="0"/>
              <a:t>12/11/2021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80D08-0D70-4FB9-B17E-5E9F3F0E41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7032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5CCD4-F261-4BC9-A39A-BDED3579400E}" type="datetimeFigureOut">
              <a:rPr lang="en-GB" smtClean="0"/>
              <a:t>12/11/2021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80D08-0D70-4FB9-B17E-5E9F3F0E41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40007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5CCD4-F261-4BC9-A39A-BDED3579400E}" type="datetimeFigureOut">
              <a:rPr lang="en-GB" smtClean="0"/>
              <a:t>12/11/2021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80D08-0D70-4FB9-B17E-5E9F3F0E41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12247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5CCD4-F261-4BC9-A39A-BDED3579400E}" type="datetimeFigureOut">
              <a:rPr lang="en-GB" smtClean="0"/>
              <a:t>12/11/2021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80D08-0D70-4FB9-B17E-5E9F3F0E41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0905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C5CCD4-F261-4BC9-A39A-BDED3579400E}" type="datetimeFigureOut">
              <a:rPr lang="en-GB" smtClean="0"/>
              <a:t>12/11/2021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780D08-0D70-4FB9-B17E-5E9F3F0E41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6266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BD34236-72FD-4BEE-9C99-1A2750C5A8E1}"/>
              </a:ext>
            </a:extLst>
          </p:cNvPr>
          <p:cNvSpPr txBox="1"/>
          <p:nvPr/>
        </p:nvSpPr>
        <p:spPr>
          <a:xfrm>
            <a:off x="834043" y="1064030"/>
            <a:ext cx="10523913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800" b="1" u="sng" dirty="0"/>
              <a:t>LO: Surds</a:t>
            </a:r>
          </a:p>
          <a:p>
            <a:pPr algn="ctr"/>
            <a:r>
              <a:rPr lang="en-US" sz="9600" b="1" dirty="0"/>
              <a:t>(Surds and Brackets)</a:t>
            </a:r>
            <a:endParaRPr lang="en-GB" sz="9600" b="1" dirty="0"/>
          </a:p>
        </p:txBody>
      </p:sp>
    </p:spTree>
    <p:extLst>
      <p:ext uri="{BB962C8B-B14F-4D97-AF65-F5344CB8AC3E}">
        <p14:creationId xmlns:p14="http://schemas.microsoft.com/office/powerpoint/2010/main" val="6369794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11778" y="83128"/>
            <a:ext cx="1008610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Expand and Simplify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860625" y="1406567"/>
                <a:ext cx="8245431" cy="19348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8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degHide m:val="on"/>
                              <m:ctrlPr>
                                <a:rPr lang="en-GB" sz="80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8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rad>
                          <m:r>
                            <a:rPr lang="en-GB" sz="8000" i="1"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d>
                        <m:dPr>
                          <m:ctrlPr>
                            <a:rPr lang="en-GB" sz="8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degHide m:val="on"/>
                              <m:ctrlPr>
                                <a:rPr lang="en-GB" sz="80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8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rad>
                          <m:r>
                            <a:rPr lang="en-GB" sz="8000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</m:oMath>
                  </m:oMathPara>
                </a14:m>
                <a:endParaRPr lang="en-GB" sz="80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0625" y="1406567"/>
                <a:ext cx="8245431" cy="193482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1951980" y="3610945"/>
                <a:ext cx="8062720" cy="133074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7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72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7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ad>
                        <m:radPr>
                          <m:degHide m:val="on"/>
                          <m:ctrlPr>
                            <a:rPr lang="en-GB" sz="7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7200" b="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rad>
                      <m:r>
                        <a:rPr lang="en-GB" sz="7200" b="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ad>
                        <m:radPr>
                          <m:degHide m:val="on"/>
                          <m:ctrlPr>
                            <a:rPr lang="en-GB" sz="7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7200" b="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rad>
                      <m:r>
                        <a:rPr lang="en-GB" sz="72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en-GB" sz="7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1980" y="3610945"/>
                <a:ext cx="8062720" cy="133074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2096074" y="5224733"/>
                <a:ext cx="1891864" cy="12003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7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7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GB" sz="72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6074" y="5224733"/>
                <a:ext cx="1891864" cy="120032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82006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64523" y="71051"/>
            <a:ext cx="1008610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Expand and Simplify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739832" y="1268977"/>
                <a:ext cx="10335490" cy="19348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8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degHide m:val="on"/>
                              <m:ctrlPr>
                                <a:rPr lang="en-GB" sz="80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80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a:rPr lang="en-GB" sz="8000" i="1">
                              <a:latin typeface="Cambria Math" panose="02040503050406030204" pitchFamily="18" charset="0"/>
                            </a:rPr>
                            <m:t>+</m:t>
                          </m:r>
                          <m:rad>
                            <m:radPr>
                              <m:degHide m:val="on"/>
                              <m:ctrlPr>
                                <a:rPr lang="en-GB" sz="80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80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</m:rad>
                        </m:e>
                      </m:d>
                      <m:d>
                        <m:dPr>
                          <m:ctrlPr>
                            <a:rPr lang="en-GB" sz="8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degHide m:val="on"/>
                              <m:ctrlPr>
                                <a:rPr lang="en-GB" sz="80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80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a:rPr lang="en-GB" sz="80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ad>
                            <m:radPr>
                              <m:degHide m:val="on"/>
                              <m:ctrlPr>
                                <a:rPr lang="en-GB" sz="80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80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</m:rad>
                        </m:e>
                      </m:d>
                    </m:oMath>
                  </m:oMathPara>
                </a14:m>
                <a:endParaRPr lang="en-GB" sz="80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832" y="1268977"/>
                <a:ext cx="10335490" cy="193482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1584961" y="3410130"/>
                <a:ext cx="8883534" cy="135338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7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7200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7200" b="0" i="1">
                          <a:latin typeface="Cambria Math" panose="02040503050406030204" pitchFamily="18" charset="0"/>
                        </a:rPr>
                        <m:t>+</m:t>
                      </m:r>
                      <m:rad>
                        <m:radPr>
                          <m:degHide m:val="on"/>
                          <m:ctrlPr>
                            <a:rPr lang="en-GB" sz="72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72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  <m:t>15</m:t>
                          </m:r>
                        </m:e>
                      </m:rad>
                      <m:r>
                        <a:rPr lang="en-GB" sz="7200" b="0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ad>
                        <m:radPr>
                          <m:degHide m:val="on"/>
                          <m:ctrlPr>
                            <a:rPr lang="en-GB" sz="72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72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  <m:t>15</m:t>
                          </m:r>
                        </m:e>
                      </m:rad>
                      <m:r>
                        <a:rPr lang="en-GB" sz="7200" b="0" i="1">
                          <a:latin typeface="Cambria Math" panose="02040503050406030204" pitchFamily="18" charset="0"/>
                        </a:rPr>
                        <m:t>+5</m:t>
                      </m:r>
                    </m:oMath>
                  </m:oMathPara>
                </a14:m>
                <a:br>
                  <a:rPr lang="en-GB" sz="7200" i="1" dirty="0">
                    <a:latin typeface="Cambria Math" panose="02040503050406030204" pitchFamily="18" charset="0"/>
                  </a:rPr>
                </a:br>
                <a:endParaRPr lang="en-GB" sz="7200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4961" y="3410130"/>
                <a:ext cx="8883534" cy="135338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1640379" y="5176169"/>
                <a:ext cx="5253643" cy="13533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72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72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GB" sz="7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72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GB" sz="7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72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𝟏𝟓</m:t>
                          </m:r>
                        </m:e>
                      </m:rad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0379" y="5176169"/>
                <a:ext cx="5253643" cy="135331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43100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08858" y="55419"/>
            <a:ext cx="1008610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Expand and Simplify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608517" y="1074027"/>
                <a:ext cx="4920341" cy="21779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8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8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en-GB" sz="8000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GB" sz="8000" i="1"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</m:e>
                              </m:rad>
                              <m:r>
                                <a:rPr lang="en-GB" sz="8000" i="1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e>
                          </m:d>
                        </m:e>
                        <m:sup>
                          <m:r>
                            <a:rPr lang="en-GB" sz="80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80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8517" y="1074027"/>
                <a:ext cx="4920341" cy="217796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760238" y="3385000"/>
                <a:ext cx="6616897" cy="13360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5400" b="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5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degHide m:val="on"/>
                              <m:ctrlPr>
                                <a:rPr lang="en-GB" sz="54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5400" b="0" i="1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</m:rad>
                          <m:r>
                            <a:rPr lang="en-GB" sz="5400" b="0" i="1">
                              <a:latin typeface="Cambria Math" panose="02040503050406030204" pitchFamily="18" charset="0"/>
                            </a:rPr>
                            <m:t>−2</m:t>
                          </m:r>
                        </m:e>
                      </m:d>
                      <m:d>
                        <m:dPr>
                          <m:ctrlPr>
                            <a:rPr lang="en-GB" sz="5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degHide m:val="on"/>
                              <m:ctrlPr>
                                <a:rPr lang="en-GB" sz="54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5400" b="0" i="1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</m:rad>
                          <m:r>
                            <a:rPr lang="en-GB" sz="5400" b="0" i="1">
                              <a:latin typeface="Cambria Math" panose="02040503050406030204" pitchFamily="18" charset="0"/>
                            </a:rPr>
                            <m:t>−2</m:t>
                          </m:r>
                        </m:e>
                      </m:d>
                    </m:oMath>
                  </m:oMathPara>
                </a14:m>
                <a:br>
                  <a:rPr lang="en-GB" sz="5400" i="1" dirty="0">
                    <a:latin typeface="Cambria Math" panose="02040503050406030204" pitchFamily="18" charset="0"/>
                  </a:rPr>
                </a:br>
                <a:endParaRPr lang="en-GB" sz="54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0238" y="3385000"/>
                <a:ext cx="6616897" cy="133607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2652892" y="5730798"/>
                <a:ext cx="3572965" cy="10379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5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en-GB" sz="5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5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rad>
                        <m:radPr>
                          <m:degHide m:val="on"/>
                          <m:ctrlP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e>
                      </m:ra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2892" y="5730798"/>
                <a:ext cx="3572965" cy="103797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2571781" y="4762688"/>
                <a:ext cx="7027025" cy="10379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=5</m:t>
                      </m:r>
                      <m:r>
                        <a:rPr lang="en-GB" sz="5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−2</m:t>
                      </m:r>
                      <m:rad>
                        <m:radPr>
                          <m:degHide m:val="on"/>
                          <m:ctrlPr>
                            <a:rPr lang="en-GB" sz="5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5400" b="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</m:rad>
                      <m:r>
                        <a:rPr lang="en-GB" sz="5400" b="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−2</m:t>
                      </m:r>
                      <m:rad>
                        <m:radPr>
                          <m:degHide m:val="on"/>
                          <m:ctrlPr>
                            <a:rPr lang="en-GB" sz="5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5400" b="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</m:rad>
                      <m:r>
                        <a:rPr lang="en-GB" sz="5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54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1781" y="4762688"/>
                <a:ext cx="7027025" cy="103797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82513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08858" y="55419"/>
            <a:ext cx="100861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Expand and Simplify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143003" y="945184"/>
                <a:ext cx="5768618" cy="19693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7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7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7200" i="1">
                                  <a:latin typeface="Cambria Math" panose="02040503050406030204" pitchFamily="18" charset="0"/>
                                </a:rPr>
                                <m:t>3−2</m:t>
                              </m:r>
                              <m:rad>
                                <m:radPr>
                                  <m:degHide m:val="on"/>
                                  <m:ctrlPr>
                                    <a:rPr lang="en-GB" sz="7200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GB" sz="7200" i="1"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GB" sz="7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72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3003" y="945184"/>
                <a:ext cx="5768618" cy="196938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504224" y="2746722"/>
                <a:ext cx="8672533" cy="11978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8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48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3−2</m:t>
                          </m:r>
                          <m:rad>
                            <m:radPr>
                              <m:degHide m:val="on"/>
                              <m:ctrlPr>
                                <a:rPr lang="en-GB" sz="48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4800" i="1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</m:rad>
                        </m:e>
                      </m:d>
                      <m:d>
                        <m:dPr>
                          <m:ctrlPr>
                            <a:rPr lang="en-GB" sz="48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3−2</m:t>
                          </m:r>
                          <m:rad>
                            <m:radPr>
                              <m:degHide m:val="on"/>
                              <m:ctrlPr>
                                <a:rPr lang="en-GB" sz="48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4800" i="1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</m:rad>
                        </m:e>
                      </m:d>
                    </m:oMath>
                  </m:oMathPara>
                </a14:m>
                <a:br>
                  <a:rPr lang="en-GB" sz="4800" b="1" i="1" dirty="0">
                    <a:latin typeface="Cambria Math" panose="02040503050406030204" pitchFamily="18" charset="0"/>
                  </a:rPr>
                </a:br>
                <a:endParaRPr lang="en-GB" sz="48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4224" y="2746722"/>
                <a:ext cx="8672533" cy="119782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2504224" y="5820024"/>
                <a:ext cx="4958420" cy="10379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54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54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𝟐𝟗</m:t>
                      </m:r>
                      <m:r>
                        <a:rPr lang="en-GB" sz="5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54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𝟏𝟐</m:t>
                      </m:r>
                      <m:rad>
                        <m:radPr>
                          <m:degHide m:val="on"/>
                          <m:ctrlP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e>
                      </m:ra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4224" y="5820024"/>
                <a:ext cx="4958420" cy="103797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2504224" y="3913610"/>
                <a:ext cx="8567274" cy="10379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5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=9</m:t>
                      </m:r>
                      <m:r>
                        <a:rPr lang="en-GB" sz="5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−6</m:t>
                      </m:r>
                      <m:rad>
                        <m:radPr>
                          <m:degHide m:val="on"/>
                          <m:ctrlPr>
                            <a:rPr lang="en-GB" sz="5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5400" b="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</m:rad>
                      <m:r>
                        <a:rPr lang="en-GB" sz="5400" b="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5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  <m:rad>
                        <m:radPr>
                          <m:degHide m:val="on"/>
                          <m:ctrlPr>
                            <a:rPr lang="en-GB" sz="5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5400" b="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</m:rad>
                      <m:r>
                        <a:rPr lang="en-GB" sz="5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5400" b="0" i="1" smtClean="0">
                          <a:latin typeface="Cambria Math" panose="02040503050406030204" pitchFamily="18" charset="0"/>
                        </a:rPr>
                        <m:t>4</m:t>
                      </m:r>
                      <m:rad>
                        <m:radPr>
                          <m:degHide m:val="on"/>
                          <m:ctrlPr>
                            <a:rPr lang="en-GB" sz="54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5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</m:ra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4224" y="3913610"/>
                <a:ext cx="8567274" cy="103797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2504224" y="4908523"/>
                <a:ext cx="5402861" cy="10379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5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=9</m:t>
                      </m:r>
                      <m:r>
                        <a:rPr lang="en-GB" sz="5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−12</m:t>
                      </m:r>
                      <m:rad>
                        <m:radPr>
                          <m:degHide m:val="on"/>
                          <m:ctrlPr>
                            <a:rPr lang="en-GB" sz="5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5400" b="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</m:rad>
                      <m:r>
                        <a:rPr lang="en-GB" sz="5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5400" b="0" i="1" smtClean="0">
                          <a:latin typeface="Cambria Math" panose="02040503050406030204" pitchFamily="18" charset="0"/>
                        </a:rPr>
                        <m:t>20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4224" y="4908523"/>
                <a:ext cx="5402861" cy="103797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97812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" grpId="0"/>
      <p:bldP spid="5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ight Triangle 5"/>
          <p:cNvSpPr/>
          <p:nvPr/>
        </p:nvSpPr>
        <p:spPr>
          <a:xfrm>
            <a:off x="2279220" y="2108448"/>
            <a:ext cx="2880320" cy="2376264"/>
          </a:xfrm>
          <a:prstGeom prst="rtTriangle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2279220" y="4246418"/>
            <a:ext cx="227102" cy="238293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4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52399" y="2968228"/>
                <a:ext cx="2230791" cy="8490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3+</m:t>
                      </m:r>
                      <m:rad>
                        <m:radPr>
                          <m:degHide m:val="on"/>
                          <m:ctrlPr>
                            <a:rPr lang="en-GB" sz="4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4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399" y="2968228"/>
                <a:ext cx="2230791" cy="84907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438190" y="4484711"/>
                <a:ext cx="2230791" cy="8490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</a:rPr>
                        <m:t>1+3</m:t>
                      </m:r>
                      <m:rad>
                        <m:radPr>
                          <m:degHide m:val="on"/>
                          <m:ctrlPr>
                            <a:rPr lang="en-GB" sz="44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44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8190" y="4484711"/>
                <a:ext cx="2230791" cy="84907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375697" y="5532305"/>
                <a:ext cx="6151061" cy="11243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i="1">
                          <a:latin typeface="Cambria Math" panose="02040503050406030204" pitchFamily="18" charset="0"/>
                        </a:rPr>
                        <m:t>𝐴𝑟𝑒𝑎</m:t>
                      </m:r>
                      <m:r>
                        <a:rPr lang="en-GB" sz="6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6000" b="1" i="1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GB" sz="60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6000" b="1" i="1">
                          <a:latin typeface="Cambria Math" panose="02040503050406030204" pitchFamily="18" charset="0"/>
                        </a:rPr>
                        <m:t>𝟓</m:t>
                      </m:r>
                      <m:rad>
                        <m:radPr>
                          <m:degHide m:val="on"/>
                          <m:ctrlPr>
                            <a:rPr lang="en-GB" sz="6000" b="1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6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en-GB" sz="60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5697" y="5532305"/>
                <a:ext cx="6151061" cy="112434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1399309" y="82185"/>
            <a:ext cx="97743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Calculate the Area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5897589" y="1187587"/>
                <a:ext cx="5373084" cy="12448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0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4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en-GB" sz="4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3+ </m:t>
                          </m:r>
                          <m:rad>
                            <m:radPr>
                              <m:degHide m:val="on"/>
                              <m:ctrlPr>
                                <a:rPr lang="en-GB" sz="4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4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e>
                      </m:d>
                      <m:d>
                        <m:d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  <m:t>1+3</m:t>
                          </m:r>
                          <m:rad>
                            <m:radPr>
                              <m:degHide m:val="on"/>
                              <m:ctrlPr>
                                <a:rPr lang="en-GB" sz="40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4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e>
                      </m:d>
                    </m:oMath>
                  </m:oMathPara>
                </a14:m>
                <a:endParaRPr lang="en-GB" sz="40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7589" y="1187587"/>
                <a:ext cx="5373084" cy="124482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5375697" y="2682760"/>
                <a:ext cx="6416867" cy="12448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0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40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GB" sz="4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3+9</m:t>
                      </m:r>
                      <m:rad>
                        <m:radPr>
                          <m:degHide m:val="on"/>
                          <m:ctrlPr>
                            <a:rPr lang="en-GB" sz="4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4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  <m:r>
                        <a:rPr lang="en-GB" sz="4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ad>
                        <m:radPr>
                          <m:degHide m:val="on"/>
                          <m:ctrlPr>
                            <a:rPr lang="en-GB" sz="4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4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  <m:r>
                        <a:rPr lang="en-GB" sz="4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+3</m:t>
                      </m:r>
                      <m:rad>
                        <m:radPr>
                          <m:degHide m:val="on"/>
                          <m:ctrlPr>
                            <a:rPr lang="en-GB" sz="4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4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e>
                      </m:rad>
                      <m:r>
                        <a:rPr lang="en-GB" sz="4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GB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5697" y="2682760"/>
                <a:ext cx="6416867" cy="124482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5671802" y="4177934"/>
                <a:ext cx="3846272" cy="12448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0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40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[12</m:t>
                      </m:r>
                      <m:r>
                        <a:rPr lang="en-GB" sz="4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+10</m:t>
                      </m:r>
                      <m:rad>
                        <m:radPr>
                          <m:degHide m:val="on"/>
                          <m:ctrlPr>
                            <a:rPr lang="en-GB" sz="4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4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  <m:r>
                        <a:rPr lang="en-GB" sz="4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GB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71802" y="4177934"/>
                <a:ext cx="3846272" cy="124482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40046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50111" y="1627225"/>
            <a:ext cx="8645316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ctr"/>
            <a:r>
              <a:rPr lang="en-GB" sz="11500" dirty="0">
                <a:solidFill>
                  <a:srgbClr val="000000"/>
                </a:solidFill>
                <a:latin typeface="Calibri" panose="020F0502020204030204" pitchFamily="34" charset="0"/>
              </a:rPr>
              <a:t>(</a:t>
            </a:r>
            <a:r>
              <a:rPr lang="en-GB" sz="115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>
                <a:solidFill>
                  <a:srgbClr val="000000"/>
                </a:solidFill>
                <a:latin typeface="Calibri" panose="020F0502020204030204" pitchFamily="34" charset="0"/>
              </a:rPr>
              <a:t> – </a:t>
            </a:r>
            <a:r>
              <a:rPr lang="en-GB" sz="11500" dirty="0">
                <a:solidFill>
                  <a:srgbClr val="FF0000"/>
                </a:solidFill>
                <a:latin typeface="Calibri" panose="020F0502020204030204" pitchFamily="34" charset="0"/>
              </a:rPr>
              <a:t>2</a:t>
            </a:r>
            <a:r>
              <a:rPr lang="en-GB" sz="11500" dirty="0">
                <a:solidFill>
                  <a:srgbClr val="000000"/>
                </a:solidFill>
                <a:latin typeface="Calibri" panose="020F0502020204030204" pitchFamily="34" charset="0"/>
              </a:rPr>
              <a:t>)(</a:t>
            </a:r>
            <a:r>
              <a:rPr lang="en-GB" sz="115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>
                <a:solidFill>
                  <a:srgbClr val="000000"/>
                </a:solidFill>
                <a:latin typeface="Calibri" panose="020F0502020204030204" pitchFamily="34" charset="0"/>
              </a:rPr>
              <a:t> – </a:t>
            </a:r>
            <a:r>
              <a:rPr lang="en-GB" sz="11500" dirty="0">
                <a:solidFill>
                  <a:srgbClr val="0000FF"/>
                </a:solidFill>
                <a:latin typeface="Calibri" panose="020F0502020204030204" pitchFamily="34" charset="0"/>
              </a:rPr>
              <a:t>7</a:t>
            </a:r>
            <a:r>
              <a:rPr lang="en-GB" sz="11500" dirty="0">
                <a:solidFill>
                  <a:srgbClr val="000000"/>
                </a:solidFill>
                <a:latin typeface="Calibri" panose="020F0502020204030204" pitchFamily="34" charset="0"/>
              </a:rPr>
              <a:t>) =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150254" y="3953906"/>
            <a:ext cx="7445026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ctr"/>
            <a:r>
              <a:rPr lang="en-GB" sz="1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baseline="30000" dirty="0">
                <a:latin typeface="Calibri" panose="020F0502020204030204" pitchFamily="34" charset="0"/>
              </a:rPr>
              <a:t>2</a:t>
            </a:r>
            <a:r>
              <a:rPr lang="en-GB" sz="11500" dirty="0">
                <a:solidFill>
                  <a:srgbClr val="000000"/>
                </a:solidFill>
                <a:latin typeface="Calibri" panose="020F0502020204030204" pitchFamily="34" charset="0"/>
              </a:rPr>
              <a:t> – 9</a:t>
            </a:r>
            <a:r>
              <a:rPr lang="en-GB" sz="115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>
                <a:solidFill>
                  <a:srgbClr val="000000"/>
                </a:solidFill>
                <a:latin typeface="Calibri" panose="020F0502020204030204" pitchFamily="34" charset="0"/>
              </a:rPr>
              <a:t> + 14</a:t>
            </a:r>
          </a:p>
        </p:txBody>
      </p:sp>
      <p:sp>
        <p:nvSpPr>
          <p:cNvPr id="3" name="Rectangle 2"/>
          <p:cNvSpPr/>
          <p:nvPr/>
        </p:nvSpPr>
        <p:spPr>
          <a:xfrm>
            <a:off x="2083910" y="265265"/>
            <a:ext cx="792370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7200" dirty="0"/>
              <a:t>Expand and Simplify.</a:t>
            </a:r>
          </a:p>
        </p:txBody>
      </p:sp>
    </p:spTree>
    <p:extLst>
      <p:ext uri="{BB962C8B-B14F-4D97-AF65-F5344CB8AC3E}">
        <p14:creationId xmlns:p14="http://schemas.microsoft.com/office/powerpoint/2010/main" val="3176399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94325" y="1371411"/>
            <a:ext cx="9392316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ctr"/>
            <a:r>
              <a:rPr lang="en-GB" sz="11500" dirty="0">
                <a:solidFill>
                  <a:srgbClr val="000000"/>
                </a:solidFill>
                <a:latin typeface="Calibri" panose="020F0502020204030204" pitchFamily="34" charset="0"/>
              </a:rPr>
              <a:t>(</a:t>
            </a:r>
            <a:r>
              <a:rPr lang="en-GB" sz="11500" dirty="0">
                <a:solidFill>
                  <a:srgbClr val="FF0000"/>
                </a:solidFill>
                <a:latin typeface="Calibri" panose="020F0502020204030204" pitchFamily="34" charset="0"/>
              </a:rPr>
              <a:t>2</a:t>
            </a:r>
            <a:r>
              <a:rPr lang="en-GB" sz="115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>
                <a:solidFill>
                  <a:srgbClr val="000000"/>
                </a:solidFill>
                <a:latin typeface="Calibri" panose="020F0502020204030204" pitchFamily="34" charset="0"/>
              </a:rPr>
              <a:t> – </a:t>
            </a:r>
            <a:r>
              <a:rPr lang="en-GB" sz="11500" dirty="0">
                <a:solidFill>
                  <a:srgbClr val="FF0000"/>
                </a:solidFill>
                <a:latin typeface="Calibri" panose="020F0502020204030204" pitchFamily="34" charset="0"/>
              </a:rPr>
              <a:t>2</a:t>
            </a:r>
            <a:r>
              <a:rPr lang="en-GB" sz="11500" dirty="0">
                <a:solidFill>
                  <a:srgbClr val="000000"/>
                </a:solidFill>
                <a:latin typeface="Calibri" panose="020F0502020204030204" pitchFamily="34" charset="0"/>
              </a:rPr>
              <a:t>)(</a:t>
            </a:r>
            <a:r>
              <a:rPr lang="en-GB" sz="115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>
                <a:solidFill>
                  <a:srgbClr val="000000"/>
                </a:solidFill>
                <a:latin typeface="Calibri" panose="020F0502020204030204" pitchFamily="34" charset="0"/>
              </a:rPr>
              <a:t> – </a:t>
            </a:r>
            <a:r>
              <a:rPr lang="en-GB" sz="11500" dirty="0">
                <a:solidFill>
                  <a:srgbClr val="0000FF"/>
                </a:solidFill>
                <a:latin typeface="Calibri" panose="020F0502020204030204" pitchFamily="34" charset="0"/>
              </a:rPr>
              <a:t>7</a:t>
            </a:r>
            <a:r>
              <a:rPr lang="en-GB" sz="11500" dirty="0">
                <a:solidFill>
                  <a:srgbClr val="000000"/>
                </a:solidFill>
                <a:latin typeface="Calibri" panose="020F0502020204030204" pitchFamily="34" charset="0"/>
              </a:rPr>
              <a:t>) =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109242" y="5088409"/>
            <a:ext cx="955765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ctr"/>
            <a:r>
              <a:rPr lang="en-GB" sz="9600" b="1" dirty="0">
                <a:cs typeface="Times New Roman" panose="02020603050405020304" pitchFamily="18" charset="0"/>
              </a:rPr>
              <a:t>2</a:t>
            </a:r>
            <a:r>
              <a:rPr lang="en-GB" sz="9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b="1" baseline="30000" dirty="0">
                <a:latin typeface="Calibri" panose="020F0502020204030204" pitchFamily="34" charset="0"/>
              </a:rPr>
              <a:t>2</a:t>
            </a:r>
            <a:r>
              <a:rPr lang="en-GB" sz="9600" b="1" dirty="0">
                <a:solidFill>
                  <a:srgbClr val="000000"/>
                </a:solidFill>
                <a:latin typeface="Calibri" panose="020F0502020204030204" pitchFamily="34" charset="0"/>
              </a:rPr>
              <a:t> – 16</a:t>
            </a:r>
            <a:r>
              <a:rPr lang="en-GB" sz="96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b="1" dirty="0">
                <a:solidFill>
                  <a:srgbClr val="000000"/>
                </a:solidFill>
                <a:latin typeface="Calibri" panose="020F0502020204030204" pitchFamily="34" charset="0"/>
              </a:rPr>
              <a:t> + 14</a:t>
            </a:r>
          </a:p>
        </p:txBody>
      </p:sp>
      <p:sp>
        <p:nvSpPr>
          <p:cNvPr id="3" name="Rectangle 2"/>
          <p:cNvSpPr/>
          <p:nvPr/>
        </p:nvSpPr>
        <p:spPr>
          <a:xfrm>
            <a:off x="2083910" y="265265"/>
            <a:ext cx="792370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7200" dirty="0"/>
              <a:t>Expand and Simplify.</a:t>
            </a:r>
          </a:p>
        </p:txBody>
      </p:sp>
      <p:sp>
        <p:nvSpPr>
          <p:cNvPr id="5" name="Rectangle 4"/>
          <p:cNvSpPr/>
          <p:nvPr/>
        </p:nvSpPr>
        <p:spPr>
          <a:xfrm>
            <a:off x="621439" y="3376104"/>
            <a:ext cx="1107526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ctr"/>
            <a:r>
              <a:rPr lang="en-GB" sz="9600" dirty="0">
                <a:cs typeface="Times New Roman" panose="02020603050405020304" pitchFamily="18" charset="0"/>
              </a:rPr>
              <a:t>2</a:t>
            </a:r>
            <a:r>
              <a:rPr lang="en-GB" sz="9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baseline="30000" dirty="0">
                <a:latin typeface="Calibri" panose="020F0502020204030204" pitchFamily="34" charset="0"/>
              </a:rPr>
              <a:t>2</a:t>
            </a:r>
            <a:r>
              <a:rPr lang="en-GB" sz="9600" dirty="0">
                <a:solidFill>
                  <a:srgbClr val="000000"/>
                </a:solidFill>
                <a:latin typeface="Calibri" panose="020F0502020204030204" pitchFamily="34" charset="0"/>
              </a:rPr>
              <a:t> – 14</a:t>
            </a:r>
            <a:r>
              <a:rPr lang="en-GB" sz="96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dirty="0">
                <a:solidFill>
                  <a:srgbClr val="000000"/>
                </a:solidFill>
                <a:latin typeface="Calibri" panose="020F0502020204030204" pitchFamily="34" charset="0"/>
              </a:rPr>
              <a:t> – 2</a:t>
            </a:r>
            <a:r>
              <a:rPr lang="en-GB" sz="96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dirty="0">
                <a:solidFill>
                  <a:srgbClr val="000000"/>
                </a:solidFill>
                <a:latin typeface="Calibri" panose="020F0502020204030204" pitchFamily="34" charset="0"/>
              </a:rPr>
              <a:t> + 14 =</a:t>
            </a:r>
          </a:p>
        </p:txBody>
      </p:sp>
    </p:spTree>
    <p:extLst>
      <p:ext uri="{BB962C8B-B14F-4D97-AF65-F5344CB8AC3E}">
        <p14:creationId xmlns:p14="http://schemas.microsoft.com/office/powerpoint/2010/main" val="527888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33032" y="1219011"/>
            <a:ext cx="8485015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ctr"/>
            <a:r>
              <a:rPr lang="en-GB" sz="11500" dirty="0">
                <a:solidFill>
                  <a:srgbClr val="000000"/>
                </a:solidFill>
                <a:latin typeface="Calibri" panose="020F0502020204030204" pitchFamily="34" charset="0"/>
              </a:rPr>
              <a:t>(</a:t>
            </a:r>
            <a:r>
              <a:rPr lang="en-GB" sz="115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>
                <a:solidFill>
                  <a:srgbClr val="000000"/>
                </a:solidFill>
                <a:latin typeface="Calibri" panose="020F0502020204030204" pitchFamily="34" charset="0"/>
              </a:rPr>
              <a:t> – </a:t>
            </a:r>
            <a:r>
              <a:rPr lang="en-GB" sz="115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11500" dirty="0">
                <a:solidFill>
                  <a:srgbClr val="000000"/>
                </a:solidFill>
                <a:latin typeface="Calibri" panose="020F0502020204030204" pitchFamily="34" charset="0"/>
              </a:rPr>
              <a:t>)(</a:t>
            </a:r>
            <a:r>
              <a:rPr lang="en-GB" sz="115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>
                <a:solidFill>
                  <a:srgbClr val="000000"/>
                </a:solidFill>
                <a:latin typeface="Calibri" panose="020F0502020204030204" pitchFamily="34" charset="0"/>
              </a:rPr>
              <a:t> – </a:t>
            </a:r>
            <a:r>
              <a:rPr lang="en-GB" sz="115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11500" dirty="0">
                <a:solidFill>
                  <a:srgbClr val="000000"/>
                </a:solidFill>
                <a:latin typeface="Calibri" panose="020F0502020204030204" pitchFamily="34" charset="0"/>
              </a:rPr>
              <a:t>) =</a:t>
            </a:r>
          </a:p>
        </p:txBody>
      </p:sp>
      <p:sp>
        <p:nvSpPr>
          <p:cNvPr id="3" name="Rectangle 2"/>
          <p:cNvSpPr/>
          <p:nvPr/>
        </p:nvSpPr>
        <p:spPr>
          <a:xfrm>
            <a:off x="2083910" y="265265"/>
            <a:ext cx="792370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7200" dirty="0"/>
              <a:t>Expand and Simplify.</a:t>
            </a:r>
          </a:p>
        </p:txBody>
      </p:sp>
      <p:sp>
        <p:nvSpPr>
          <p:cNvPr id="5" name="Rectangle 4"/>
          <p:cNvSpPr/>
          <p:nvPr/>
        </p:nvSpPr>
        <p:spPr>
          <a:xfrm>
            <a:off x="621439" y="3376104"/>
            <a:ext cx="1107526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ctr"/>
            <a:r>
              <a:rPr lang="en-GB" sz="9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baseline="30000" dirty="0">
                <a:latin typeface="Calibri" panose="020F0502020204030204" pitchFamily="34" charset="0"/>
              </a:rPr>
              <a:t>2</a:t>
            </a:r>
            <a:r>
              <a:rPr lang="en-GB" sz="9600" dirty="0">
                <a:solidFill>
                  <a:srgbClr val="000000"/>
                </a:solidFill>
                <a:latin typeface="Calibri" panose="020F0502020204030204" pitchFamily="34" charset="0"/>
              </a:rPr>
              <a:t> – </a:t>
            </a:r>
            <a:r>
              <a:rPr lang="en-GB" sz="96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xy</a:t>
            </a:r>
            <a:r>
              <a:rPr lang="en-GB" sz="9600" dirty="0">
                <a:solidFill>
                  <a:srgbClr val="000000"/>
                </a:solidFill>
                <a:latin typeface="Calibri" panose="020F0502020204030204" pitchFamily="34" charset="0"/>
              </a:rPr>
              <a:t> – </a:t>
            </a:r>
            <a:r>
              <a:rPr lang="en-GB" sz="96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xy</a:t>
            </a:r>
            <a:r>
              <a:rPr lang="en-GB" sz="9600" dirty="0">
                <a:solidFill>
                  <a:srgbClr val="000000"/>
                </a:solidFill>
                <a:latin typeface="Calibri" panose="020F0502020204030204" pitchFamily="34" charset="0"/>
              </a:rPr>
              <a:t> +</a:t>
            </a:r>
            <a:r>
              <a:rPr lang="en-GB" sz="96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</a:t>
            </a:r>
            <a:r>
              <a:rPr lang="en-GB" sz="9600" baseline="30000" dirty="0">
                <a:solidFill>
                  <a:prstClr val="black"/>
                </a:solidFill>
                <a:latin typeface="Calibri" panose="020F0502020204030204" pitchFamily="34" charset="0"/>
              </a:rPr>
              <a:t>2</a:t>
            </a:r>
            <a:r>
              <a:rPr lang="en-GB" sz="9600" dirty="0">
                <a:solidFill>
                  <a:srgbClr val="000000"/>
                </a:solidFill>
                <a:latin typeface="Calibri" panose="020F0502020204030204" pitchFamily="34" charset="0"/>
              </a:rPr>
              <a:t> =</a:t>
            </a:r>
          </a:p>
        </p:txBody>
      </p:sp>
      <p:sp>
        <p:nvSpPr>
          <p:cNvPr id="6" name="Rectangle 5"/>
          <p:cNvSpPr/>
          <p:nvPr/>
        </p:nvSpPr>
        <p:spPr>
          <a:xfrm>
            <a:off x="2077186" y="5088409"/>
            <a:ext cx="728703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ctr"/>
            <a:r>
              <a:rPr lang="en-GB" sz="9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b="1" baseline="30000" dirty="0">
                <a:latin typeface="Calibri" panose="020F0502020204030204" pitchFamily="34" charset="0"/>
              </a:rPr>
              <a:t>2</a:t>
            </a:r>
            <a:r>
              <a:rPr lang="en-GB" sz="9600" b="1" dirty="0">
                <a:solidFill>
                  <a:srgbClr val="000000"/>
                </a:solidFill>
                <a:latin typeface="Calibri" panose="020F0502020204030204" pitchFamily="34" charset="0"/>
              </a:rPr>
              <a:t> – 2</a:t>
            </a:r>
            <a:r>
              <a:rPr lang="en-GB" sz="96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xy</a:t>
            </a:r>
            <a:r>
              <a:rPr lang="en-GB" sz="9600" b="1" dirty="0">
                <a:solidFill>
                  <a:srgbClr val="000000"/>
                </a:solidFill>
                <a:latin typeface="Calibri" panose="020F0502020204030204" pitchFamily="34" charset="0"/>
              </a:rPr>
              <a:t> +</a:t>
            </a:r>
            <a:r>
              <a:rPr lang="en-GB" sz="96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</a:t>
            </a:r>
            <a:r>
              <a:rPr lang="en-GB" sz="9600" b="1" baseline="30000" dirty="0">
                <a:solidFill>
                  <a:prstClr val="black"/>
                </a:solidFill>
                <a:latin typeface="Calibri" panose="020F0502020204030204" pitchFamily="34" charset="0"/>
              </a:rPr>
              <a:t>2</a:t>
            </a:r>
            <a:r>
              <a:rPr lang="en-GB" sz="96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88477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6722" y="342967"/>
            <a:ext cx="112665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u="sng" dirty="0"/>
              <a:t>LO: Surds and Expanding Brackets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1234446" y="1813584"/>
                <a:ext cx="5859080" cy="171361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96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9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en-GB" sz="7200" dirty="0"/>
                  <a:t> x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9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9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  <m:r>
                      <a:rPr lang="en-GB" sz="9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9600" dirty="0"/>
                  <a:t>  </a:t>
                </a: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4446" y="1813584"/>
                <a:ext cx="5859080" cy="1713611"/>
              </a:xfrm>
              <a:prstGeom prst="rect">
                <a:avLst/>
              </a:prstGeom>
              <a:blipFill>
                <a:blip r:embed="rId2"/>
                <a:stretch>
                  <a:fillRect b="-2419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6449358" y="1836911"/>
                <a:ext cx="3215432" cy="17382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96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9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</m:rad>
                      <m:r>
                        <a:rPr lang="en-GB" sz="9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9358" y="1836911"/>
                <a:ext cx="3215432" cy="173829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9588479" y="1980862"/>
                <a:ext cx="1199366" cy="15696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96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88479" y="1980862"/>
                <a:ext cx="1199366" cy="156966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1378534" y="4172326"/>
                <a:ext cx="3525976" cy="201561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sz="9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ad>
                          <m:radPr>
                            <m:degHide m:val="on"/>
                            <m:ctrlPr>
                              <a:rPr lang="en-GB" sz="9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GB" sz="9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5</m:t>
                            </m:r>
                          </m:e>
                        </m:rad>
                      </m:e>
                      <m:sup>
                        <m:r>
                          <a:rPr lang="en-US" sz="9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9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9600" dirty="0"/>
                  <a:t>  </a:t>
                </a: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8534" y="4172326"/>
                <a:ext cx="3525976" cy="201561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5141639" y="4575427"/>
                <a:ext cx="1199366" cy="15696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96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1639" y="4575427"/>
                <a:ext cx="1199366" cy="156966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47681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1014153" y="309440"/>
                <a:ext cx="9958646" cy="24189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3800" b="0" dirty="0">
                    <a:solidFill>
                      <a:prstClr val="black"/>
                    </a:solidFill>
                  </a:rPr>
                  <a:t>Evaluate </a:t>
                </a:r>
                <a14:m>
                  <m:oMath xmlns:m="http://schemas.openxmlformats.org/officeDocument/2006/math">
                    <m:r>
                      <a:rPr lang="en-US" sz="138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2</m:t>
                    </m:r>
                    <m:rad>
                      <m:radPr>
                        <m:degHide m:val="on"/>
                        <m:ctrlPr>
                          <a:rPr lang="en-GB" sz="138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13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e>
                    </m:rad>
                  </m:oMath>
                </a14:m>
                <a:endParaRPr lang="en-GB" sz="138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4153" y="309440"/>
                <a:ext cx="9958646" cy="2418932"/>
              </a:xfrm>
              <a:prstGeom prst="rect">
                <a:avLst/>
              </a:prstGeom>
              <a:blipFill>
                <a:blip r:embed="rId2"/>
                <a:stretch>
                  <a:fillRect l="-8262" t="-11587" b="-4131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2056142" y="3286457"/>
                <a:ext cx="5826723" cy="22159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3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13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(2)</m:t>
                      </m:r>
                      <m:r>
                        <a:rPr lang="en-GB" sz="13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138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6142" y="3286457"/>
                <a:ext cx="5826723" cy="221599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8163750" y="3357831"/>
                <a:ext cx="1643399" cy="22159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38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en-GB" sz="13800" b="1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63750" y="3357831"/>
                <a:ext cx="1643399" cy="221599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26465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496485" y="514489"/>
                <a:ext cx="11130249" cy="172387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9600" b="0" dirty="0">
                    <a:solidFill>
                      <a:prstClr val="black"/>
                    </a:solidFill>
                  </a:rPr>
                  <a:t>Simplify </a:t>
                </a:r>
                <a14:m>
                  <m:oMath xmlns:m="http://schemas.openxmlformats.org/officeDocument/2006/math">
                    <m:r>
                      <a:rPr lang="en-US" sz="9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7</m:t>
                    </m:r>
                    <m:rad>
                      <m:radPr>
                        <m:degHide m:val="on"/>
                        <m:ctrlPr>
                          <a:rPr lang="en-GB" sz="96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9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e>
                    </m:rad>
                    <m:r>
                      <a:rPr lang="en-US" sz="9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+2</m:t>
                    </m:r>
                    <m:rad>
                      <m:radPr>
                        <m:degHide m:val="on"/>
                        <m:ctrlPr>
                          <a:rPr lang="en-GB" sz="9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9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e>
                    </m:rad>
                  </m:oMath>
                </a14:m>
                <a:endParaRPr lang="en-GB" sz="9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485" y="514489"/>
                <a:ext cx="11130249" cy="1723870"/>
              </a:xfrm>
              <a:prstGeom prst="rect">
                <a:avLst/>
              </a:prstGeom>
              <a:blipFill>
                <a:blip r:embed="rId2"/>
                <a:stretch>
                  <a:fillRect l="-1369" t="-9187" b="-3957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4208345" y="3064785"/>
                <a:ext cx="3706527" cy="25092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3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9</m:t>
                      </m:r>
                      <m:rad>
                        <m:radPr>
                          <m:degHide m:val="on"/>
                          <m:ctrlPr>
                            <a:rPr lang="en-GB" sz="13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13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</m:rad>
                    </m:oMath>
                  </m:oMathPara>
                </a14:m>
                <a:endParaRPr lang="en-GB" sz="138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8345" y="3064785"/>
                <a:ext cx="3706527" cy="250921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34903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557251" y="1642349"/>
                <a:ext cx="8163097" cy="23033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96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9600" i="1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rad>
                      <m:d>
                        <m:dPr>
                          <m:ctrlPr>
                            <a:rPr lang="en-GB" sz="9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96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9600" i="1">
                              <a:latin typeface="Cambria Math" panose="02040503050406030204" pitchFamily="18" charset="0"/>
                            </a:rPr>
                            <m:t>+</m:t>
                          </m:r>
                          <m:rad>
                            <m:radPr>
                              <m:degHide m:val="on"/>
                              <m:ctrlPr>
                                <a:rPr lang="en-GB" sz="960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96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rad>
                        </m:e>
                      </m:d>
                    </m:oMath>
                  </m:oMathPara>
                </a14:m>
                <a:endParaRPr lang="en-GB" sz="96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7251" y="1642349"/>
                <a:ext cx="8163097" cy="230332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842356" y="271550"/>
            <a:ext cx="1008610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Expand and Simplify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1557251" y="4200790"/>
                <a:ext cx="6208816" cy="17436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9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9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ad>
                        <m:radPr>
                          <m:degHide m:val="on"/>
                          <m:ctrlPr>
                            <a:rPr lang="en-GB" sz="9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9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rad>
                      <m:r>
                        <a:rPr lang="en-GB" sz="96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9600" b="1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GB" sz="9600" b="1" dirty="0">
                  <a:solidFill>
                    <a:srgbClr val="0033CC"/>
                  </a:solidFill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7251" y="4200790"/>
                <a:ext cx="6208816" cy="174368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51720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241367" y="1702809"/>
                <a:ext cx="9260378" cy="23033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960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9600" i="1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rad>
                      <m:d>
                        <m:dPr>
                          <m:ctrlPr>
                            <a:rPr lang="en-GB" sz="9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degHide m:val="on"/>
                              <m:ctrlPr>
                                <a:rPr lang="en-GB" sz="96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96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a:rPr lang="en-GB" sz="9600" i="1">
                              <a:latin typeface="Cambria Math" panose="02040503050406030204" pitchFamily="18" charset="0"/>
                            </a:rPr>
                            <m:t>+</m:t>
                          </m:r>
                          <m:rad>
                            <m:radPr>
                              <m:degHide m:val="on"/>
                              <m:ctrlPr>
                                <a:rPr lang="en-GB" sz="960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96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rad>
                        </m:e>
                      </m:d>
                    </m:oMath>
                  </m:oMathPara>
                </a14:m>
                <a:endParaRPr lang="en-GB" sz="96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1367" y="1702809"/>
                <a:ext cx="9260378" cy="230332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881149" y="249383"/>
            <a:ext cx="1008610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Expand and Simplify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2909455" y="4241413"/>
                <a:ext cx="5473037" cy="17436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9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9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9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e>
                      </m:rad>
                      <m:r>
                        <a:rPr lang="en-GB" sz="96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9600" b="1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GB" sz="9600" b="1" dirty="0">
                  <a:solidFill>
                    <a:srgbClr val="0033CC"/>
                  </a:solidFill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9455" y="4241413"/>
                <a:ext cx="5473037" cy="174368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0562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253</Words>
  <Application>Microsoft Office PowerPoint</Application>
  <PresentationFormat>Widescreen</PresentationFormat>
  <Paragraphs>56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12</cp:revision>
  <dcterms:created xsi:type="dcterms:W3CDTF">2020-05-11T08:45:38Z</dcterms:created>
  <dcterms:modified xsi:type="dcterms:W3CDTF">2021-11-12T18:43:52Z</dcterms:modified>
</cp:coreProperties>
</file>