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3" r:id="rId27"/>
    <p:sldId id="299" r:id="rId28"/>
    <p:sldId id="281" r:id="rId29"/>
    <p:sldId id="29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3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5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F3BF1E6-CDF6-4E74-9048-66C34C11F0A1}"/>
    <pc:docChg chg="modSld">
      <pc:chgData name="Stewart Gale" userId="3647ddd2-6040-41ae-a96d-232c23482af8" providerId="ADAL" clId="{FF3BF1E6-CDF6-4E74-9048-66C34C11F0A1}" dt="2022-08-22T17:59:22.084" v="13" actId="20577"/>
      <pc:docMkLst>
        <pc:docMk/>
      </pc:docMkLst>
      <pc:sldChg chg="modSp mod">
        <pc:chgData name="Stewart Gale" userId="3647ddd2-6040-41ae-a96d-232c23482af8" providerId="ADAL" clId="{FF3BF1E6-CDF6-4E74-9048-66C34C11F0A1}" dt="2022-08-22T17:59:22.084" v="13" actId="20577"/>
        <pc:sldMkLst>
          <pc:docMk/>
          <pc:sldMk cId="3220382278" sldId="272"/>
        </pc:sldMkLst>
        <pc:spChg chg="mod">
          <ac:chgData name="Stewart Gale" userId="3647ddd2-6040-41ae-a96d-232c23482af8" providerId="ADAL" clId="{FF3BF1E6-CDF6-4E74-9048-66C34C11F0A1}" dt="2022-08-22T17:59:22.084" v="13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 </a:t>
            </a:r>
            <a:endParaRPr lang="en-GB" sz="11500" dirty="0"/>
          </a:p>
          <a:p>
            <a:pPr algn="ctr"/>
            <a:r>
              <a:rPr lang="en-GB" sz="11500" dirty="0"/>
              <a:t> Unit 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520727"/>
            <a:ext cx="276513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Simultaneous Equations by </a:t>
            </a:r>
          </a:p>
          <a:p>
            <a:pPr algn="ctr"/>
            <a:r>
              <a:rPr lang="en-GB" sz="1700" b="1" dirty="0"/>
              <a:t>Eliminations</a:t>
            </a:r>
          </a:p>
          <a:p>
            <a:pPr algn="ctr"/>
            <a:r>
              <a:rPr lang="en-GB" sz="1700" b="1" dirty="0"/>
              <a:t>Substitution</a:t>
            </a:r>
          </a:p>
          <a:p>
            <a:pPr algn="ctr"/>
            <a:r>
              <a:rPr lang="en-GB" sz="1700" b="1" dirty="0"/>
              <a:t>Graphically </a:t>
            </a:r>
          </a:p>
          <a:p>
            <a:pPr algn="ctr"/>
            <a:r>
              <a:rPr lang="en-GB" sz="1700" b="1" dirty="0"/>
              <a:t>Equations of Linear Graphs</a:t>
            </a:r>
          </a:p>
          <a:p>
            <a:pPr algn="ctr"/>
            <a:r>
              <a:rPr lang="en-GB" sz="1700" b="1" dirty="0"/>
              <a:t>Graphing Inequalities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Question 5 – Simultaneous Equations by Substitution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0770" y="1031492"/>
            <a:ext cx="1024288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Solve the following simultaneous equations </a:t>
            </a:r>
          </a:p>
          <a:p>
            <a:pPr algn="ctr"/>
            <a:endParaRPr lang="en-GB" sz="1100" dirty="0"/>
          </a:p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7200" dirty="0"/>
              <a:t>= 2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+ 2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15</a:t>
            </a:r>
          </a:p>
        </p:txBody>
      </p:sp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5 – Simultaneous Equations by Substitution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974173"/>
              </p:ext>
            </p:extLst>
          </p:nvPr>
        </p:nvGraphicFramePr>
        <p:xfrm>
          <a:off x="211786" y="3540480"/>
          <a:ext cx="11798244" cy="2992150"/>
        </p:xfrm>
        <a:graphic>
          <a:graphicData uri="http://schemas.openxmlformats.org/drawingml/2006/table">
            <a:tbl>
              <a:tblPr/>
              <a:tblGrid>
                <a:gridCol w="283879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59453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x + 2(2x) = 15 hence x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+ 4x = 15 therefore 5x = 15 </a:t>
                      </a:r>
                    </a:p>
                    <a:p>
                      <a:pPr fontAlgn="ctr"/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If x = 3 then y = 2(3) = 6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worked out </a:t>
                      </a:r>
                      <a:r>
                        <a:rPr lang="en-US" sz="2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correctly but calculate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incorrectly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7.5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substituted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2</a:t>
                      </a:r>
                      <a:r>
                        <a:rPr lang="en-US" sz="24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instead of 2</a:t>
                      </a:r>
                      <a:r>
                        <a:rPr lang="en-US" sz="24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08277" y="948595"/>
            <a:ext cx="68816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Solve the following simultaneous equations </a:t>
            </a:r>
          </a:p>
          <a:p>
            <a:pPr algn="ctr"/>
            <a:endParaRPr lang="en-GB" sz="800" dirty="0"/>
          </a:p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4800" dirty="0"/>
              <a:t>= 2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15</a:t>
            </a:r>
          </a:p>
        </p:txBody>
      </p:sp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Question 6 – Simultaneous Equations by Graphically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48" t="13806" r="60133" b="34104"/>
          <a:stretch/>
        </p:blipFill>
        <p:spPr>
          <a:xfrm>
            <a:off x="846162" y="1050877"/>
            <a:ext cx="4920017" cy="5206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9891" r="652" b="40129"/>
          <a:stretch/>
        </p:blipFill>
        <p:spPr>
          <a:xfrm>
            <a:off x="6489509" y="2465114"/>
            <a:ext cx="4810837" cy="199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6 – Simultaneous Equations by Graphically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745976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Intersection is when x = 3 and y =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You got your x and y coordinates mixed up.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(3,</a:t>
                      </a:r>
                      <a:r>
                        <a:rPr lang="en-GB" sz="3600" b="0" i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2)</a:t>
                      </a:r>
                      <a:endParaRPr lang="en-GB" sz="3600" b="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While this is correct in that the point of intersection of the lines is (3,2), we want to know what each of the VARIABLES is;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ie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x = 3, y =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You've found the x and y intercepts of each line. This is not where the lines meet.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60201"/>
          <a:stretch/>
        </p:blipFill>
        <p:spPr>
          <a:xfrm>
            <a:off x="3701355" y="701406"/>
            <a:ext cx="2228597" cy="2300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9119" b="39460"/>
          <a:stretch/>
        </p:blipFill>
        <p:spPr>
          <a:xfrm>
            <a:off x="6220352" y="1189965"/>
            <a:ext cx="3410955" cy="1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Question 7 – Simultaneous Equations by Graphically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48" t="17086" r="51652" b="1870"/>
          <a:stretch/>
        </p:blipFill>
        <p:spPr>
          <a:xfrm>
            <a:off x="2671638" y="644055"/>
            <a:ext cx="4277802" cy="57781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6910" y="2108799"/>
            <a:ext cx="3587619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Solve the following </a:t>
            </a:r>
          </a:p>
          <a:p>
            <a:pPr algn="ctr"/>
            <a:r>
              <a:rPr lang="en-GB" sz="2400" dirty="0"/>
              <a:t>simultaneous equations </a:t>
            </a:r>
          </a:p>
          <a:p>
            <a:pPr algn="ctr"/>
            <a:endParaRPr lang="en-GB" sz="700" dirty="0"/>
          </a:p>
          <a:p>
            <a:pPr algn="ctr"/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4400" dirty="0"/>
              <a:t>= 2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4400" dirty="0">
                <a:cs typeface="Times New Roman" panose="02020603050405020304" pitchFamily="18" charset="0"/>
              </a:rPr>
              <a:t>+ 2</a:t>
            </a:r>
          </a:p>
          <a:p>
            <a:pPr algn="ctr"/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400" dirty="0"/>
              <a:t> = 6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- 2</a:t>
            </a:r>
          </a:p>
        </p:txBody>
      </p:sp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Answer 7 – Simultaneous Equations by Graphically </a:t>
            </a:r>
            <a:endParaRPr lang="en-GB" sz="54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935575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= 1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The co-ordinate</a:t>
                      </a:r>
                      <a:r>
                        <a:rPr lang="en-US" sz="2800" baseline="0" dirty="0"/>
                        <a:t> where the graphs intersect is (1, 4)</a:t>
                      </a:r>
                      <a:endParaRPr lang="en-US" sz="28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= 4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dirty="0"/>
                        <a:t>misreading the coordinates of the crossing point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= 0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y-axis intersect i.e. the value of y when x is equal to 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= 0.25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x-axis intersect </a:t>
                      </a:r>
                      <a:r>
                        <a:rPr lang="en-US" sz="2400" dirty="0" err="1"/>
                        <a:t>i.e</a:t>
                      </a:r>
                      <a:r>
                        <a:rPr lang="en-US" sz="2400" dirty="0"/>
                        <a:t>, the value of x when y is equal to 0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348" t="17086" r="51652" b="1870"/>
          <a:stretch/>
        </p:blipFill>
        <p:spPr>
          <a:xfrm>
            <a:off x="3458817" y="604300"/>
            <a:ext cx="1733385" cy="23413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8597" y="752527"/>
            <a:ext cx="3587619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Solve the following </a:t>
            </a:r>
          </a:p>
          <a:p>
            <a:pPr algn="ctr"/>
            <a:r>
              <a:rPr lang="en-GB" dirty="0"/>
              <a:t>simultaneous equations </a:t>
            </a:r>
          </a:p>
          <a:p>
            <a:pPr algn="ctr"/>
            <a:endParaRPr lang="en-GB" sz="500" dirty="0"/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3600" dirty="0"/>
              <a:t>= 2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3600" dirty="0">
                <a:cs typeface="Times New Roman" panose="02020603050405020304" pitchFamily="18" charset="0"/>
              </a:rPr>
              <a:t>+ 2</a:t>
            </a:r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 = 6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 - 2</a:t>
            </a:r>
          </a:p>
        </p:txBody>
      </p:sp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Equations of Linear Graphs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9356" y="1645920"/>
            <a:ext cx="10893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equation of the line that passes through the points (0,4) and (2,-6)?</a:t>
            </a:r>
          </a:p>
        </p:txBody>
      </p:sp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Equations of Linear Graphs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468509"/>
              </p:ext>
            </p:extLst>
          </p:nvPr>
        </p:nvGraphicFramePr>
        <p:xfrm>
          <a:off x="173362" y="2907224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–5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gradient between the two points is (-6 -4)/(2- 0) = -10/2 = -5 and the y intercept is 4. This makes the equation of the line y = -5x + 4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5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4 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the signs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10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worked out the difference in x and the difference in 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–10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divided by 2 when finding the gradient.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7436" y="1067251"/>
            <a:ext cx="10893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equation of the line that passes through the points (0,4) and (2,-6)?</a:t>
            </a:r>
          </a:p>
        </p:txBody>
      </p:sp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Equations of Linear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30" t="23021" r="14891" b="59761"/>
          <a:stretch/>
        </p:blipFill>
        <p:spPr>
          <a:xfrm>
            <a:off x="817519" y="1558455"/>
            <a:ext cx="10556961" cy="194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Equations of Linear Graphs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265730"/>
              </p:ext>
            </p:extLst>
          </p:nvPr>
        </p:nvGraphicFramePr>
        <p:xfrm>
          <a:off x="233719" y="2923126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4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</a:rPr>
                        <a:t>m = 4 so 𝑦 = 4𝑥 + c, when you substitute in 𝑦 = 7 and 𝑥 = 1, c =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7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The student has put the gradient as the 𝑦 intercept and the 𝑦 coordinate as the gradient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4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used the 𝑦 coordinate as the 𝑦 intercept and ignored the 𝑥=1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4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subtracted the 𝑥 coordinate from the 𝑦 coordinate to try to get the 𝑦 intercept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5130" t="23021" r="14891" b="59761"/>
          <a:stretch/>
        </p:blipFill>
        <p:spPr>
          <a:xfrm>
            <a:off x="817519" y="768784"/>
            <a:ext cx="10556961" cy="194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Question 1 – Simultaneous Equations by Eliminations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705" t="29021" r="36939" b="55330"/>
          <a:stretch/>
        </p:blipFill>
        <p:spPr>
          <a:xfrm>
            <a:off x="3689683" y="2754679"/>
            <a:ext cx="4170949" cy="20098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2696" y="1133061"/>
            <a:ext cx="9402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solutions for the simultaneous equations? </a:t>
            </a:r>
          </a:p>
        </p:txBody>
      </p:sp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Equations of Linear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130" t="20761" r="10130" b="56630"/>
          <a:stretch/>
        </p:blipFill>
        <p:spPr>
          <a:xfrm>
            <a:off x="265494" y="1216550"/>
            <a:ext cx="11661012" cy="244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Equations of Linear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6279644"/>
                  </p:ext>
                </p:extLst>
              </p:nvPr>
            </p:nvGraphicFramePr>
            <p:xfrm>
              <a:off x="173362" y="2787958"/>
              <a:ext cx="11845276" cy="393614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Rearranging the equation gives 3y = 4x + 3, and then y = 4/3 x + 1. The gradient is the coefficient of x, which is 4/3.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coefficient of x before rearranging.</a:t>
                          </a:r>
                        </a:p>
                        <a:p>
                          <a:pPr fontAlgn="ctr"/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6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num>
                                    <m:den>
                                      <m:r>
                                        <a:rPr lang="en-GB" sz="36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The student has given the wrong sign.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The student may have divided the wrong way around.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6279644"/>
                  </p:ext>
                </p:extLst>
              </p:nvPr>
            </p:nvGraphicFramePr>
            <p:xfrm>
              <a:off x="173362" y="2787958"/>
              <a:ext cx="11845276" cy="393614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609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Rearranging the equation gives 3y = 4x + 3, and then y = 4/3 x + 1. The gradient is the coefficient of x, which is 4/3.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given the coefficient of x before rearranging.</a:t>
                          </a:r>
                        </a:p>
                        <a:p>
                          <a:pPr fontAlgn="ctr"/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397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8525" r="-315812" b="-96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The student has given the wrong sign.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61207" r="-315812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The student may have divided the wrong way around.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9130" t="22448" r="10130" b="61769"/>
          <a:stretch/>
        </p:blipFill>
        <p:spPr>
          <a:xfrm>
            <a:off x="384763" y="867670"/>
            <a:ext cx="11160530" cy="163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Graphing Inequalities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87" t="13629" r="36153" b="11413"/>
          <a:stretch/>
        </p:blipFill>
        <p:spPr>
          <a:xfrm>
            <a:off x="874644" y="958218"/>
            <a:ext cx="5605669" cy="53630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35972" y="2695492"/>
            <a:ext cx="5359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inequality represent the shaded green region?</a:t>
            </a:r>
          </a:p>
        </p:txBody>
      </p:sp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Graphing Inequalities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189654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&gt;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All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co-ordinates in the green region have an </a:t>
                      </a:r>
                      <a:r>
                        <a:rPr lang="en-US" sz="24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value greater than 1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≥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student did not notice that the line was dotted and therefore is not included.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&lt;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described the unshaded (white)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region of the graph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&gt;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described the wrong line. They used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instead of </a:t>
                      </a:r>
                      <a:r>
                        <a:rPr lang="en-US" sz="20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87" t="13629" r="36153" b="11413"/>
          <a:stretch/>
        </p:blipFill>
        <p:spPr>
          <a:xfrm>
            <a:off x="1789044" y="838873"/>
            <a:ext cx="2274071" cy="21756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9951" y="1190958"/>
            <a:ext cx="5359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inequality represent the shaded green region?</a:t>
            </a:r>
          </a:p>
        </p:txBody>
      </p:sp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Graphing Inequalities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30" t="14764" r="37028" b="12972"/>
          <a:stretch/>
        </p:blipFill>
        <p:spPr>
          <a:xfrm>
            <a:off x="900024" y="1020778"/>
            <a:ext cx="5740260" cy="51729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35972" y="2695492"/>
            <a:ext cx="5359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inequality represent the shaded green region?</a:t>
            </a:r>
          </a:p>
        </p:txBody>
      </p:sp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Graphing Inequalities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406630"/>
              </p:ext>
            </p:extLst>
          </p:nvPr>
        </p:nvGraphicFramePr>
        <p:xfrm>
          <a:off x="186011" y="3029944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&gt;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As we have y &gt; 1, we need a dashed, horizontal line where the region above is shaded.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&lt;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mistaken this for the line x =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&lt;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symbol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&gt;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mistaken this for the line x =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30" t="14764" r="37028" b="12972"/>
          <a:stretch/>
        </p:blipFill>
        <p:spPr>
          <a:xfrm>
            <a:off x="1572884" y="863170"/>
            <a:ext cx="2296249" cy="20693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50977" y="1357828"/>
            <a:ext cx="5359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inequality represent the shaded green region?</a:t>
            </a:r>
          </a:p>
        </p:txBody>
      </p:sp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Graphing Inequalities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999" r="37138" b="9738"/>
          <a:stretch/>
        </p:blipFill>
        <p:spPr>
          <a:xfrm>
            <a:off x="1094874" y="1034716"/>
            <a:ext cx="5558589" cy="53229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29267" y="2599964"/>
            <a:ext cx="4569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inequalities represent the unshaded region?</a:t>
            </a:r>
          </a:p>
        </p:txBody>
      </p:sp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Graphing Inequalities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992002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&gt; -x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dotted line is y = -x and the shading is above the line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&gt; 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done the linear line with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a positive gradient instead of a negative. 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&lt; 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done the linear line with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a positive gradient instead of a negative plus they have descried the unshaded region. 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&gt; -x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describe the unshaded region.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999" r="37138" b="9738"/>
          <a:stretch/>
        </p:blipFill>
        <p:spPr>
          <a:xfrm>
            <a:off x="1852865" y="771274"/>
            <a:ext cx="2322094" cy="22236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95141" y="923330"/>
            <a:ext cx="4569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inequalities represent the unshaded region?</a:t>
            </a:r>
          </a:p>
        </p:txBody>
      </p:sp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Graphing Inequalities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599" t="9606" r="17599" b="35131"/>
          <a:stretch/>
        </p:blipFill>
        <p:spPr>
          <a:xfrm>
            <a:off x="633664" y="1058779"/>
            <a:ext cx="5462336" cy="5053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8635" y="2732311"/>
            <a:ext cx="4569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inequalities represent the unshaded region?</a:t>
            </a:r>
          </a:p>
        </p:txBody>
      </p:sp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/>
              <a:t>Answer 14 </a:t>
            </a:r>
            <a:r>
              <a:rPr lang="en-GB" sz="5400" b="1" dirty="0"/>
              <a:t>– Graphing Inequalities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3551"/>
              </p:ext>
            </p:extLst>
          </p:nvPr>
        </p:nvGraphicFramePr>
        <p:xfrm>
          <a:off x="186011" y="2801336"/>
          <a:ext cx="11845276" cy="39807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&gt; -</a:t>
                      </a:r>
                      <a:r>
                        <a:rPr lang="en-GB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algn="ctr" fontAlgn="ctr"/>
                      <a:r>
                        <a:rPr lang="en-GB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&lt;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The blue section represents y &gt; 3, as everything above y = 3 is shaded. The red section represents y &lt; -x, as the left hand side of the line y = -x is shaded. The unshaded region is then y &lt; 3 and y &gt;-x.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 &gt; -</a:t>
                      </a: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 &lt;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inequalities for the shaded region.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 &gt; -</a:t>
                      </a: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 &lt;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given the wrong direction on the first inequality.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 &gt; -</a:t>
                      </a: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 &lt;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wrong direction on the second inequality.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599" t="9606" r="17599" b="35131"/>
          <a:stretch/>
        </p:blipFill>
        <p:spPr>
          <a:xfrm>
            <a:off x="2606844" y="774202"/>
            <a:ext cx="2097504" cy="1940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31421" y="960299"/>
            <a:ext cx="4569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inequalities represent the unshaded region?</a:t>
            </a:r>
          </a:p>
        </p:txBody>
      </p:sp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837023"/>
              </p:ext>
            </p:extLst>
          </p:nvPr>
        </p:nvGraphicFramePr>
        <p:xfrm>
          <a:off x="186011" y="2849474"/>
          <a:ext cx="11845276" cy="38283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-1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We multiply the second equation by 3 to get 12x + 3y = -3. Subtracting the equations then gives 2x - 12x = 7 - -3 which becomes -10x = 10. This gives x =-1, and we can substitute this into the second equation to get 4(-1) + y = -1. This rearranges to gives y = -1 + 4 =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-0.8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2.2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multiply the -1 by 3 as well as the y and 4x.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multiply the 4x by 3 as well as the y and -1.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-4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multiply the 4x and 7 by 3 as well as the 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1 – Simultaneous Equations by Eliminations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7473" t="29021" r="37141" b="55921"/>
          <a:stretch/>
        </p:blipFill>
        <p:spPr>
          <a:xfrm>
            <a:off x="6803846" y="729443"/>
            <a:ext cx="4347316" cy="19340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4157" y="1096280"/>
            <a:ext cx="5849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are the solutions for the simultaneous equations? </a:t>
            </a:r>
          </a:p>
        </p:txBody>
      </p:sp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Question 2 – Simultaneous Equations by Eliminations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632" t="20571" r="10395" b="49780"/>
          <a:stretch/>
        </p:blipFill>
        <p:spPr>
          <a:xfrm>
            <a:off x="256675" y="1122947"/>
            <a:ext cx="11354392" cy="308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2 – Simultaneous Equations by Eliminations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004253"/>
              </p:ext>
            </p:extLst>
          </p:nvPr>
        </p:nvGraphicFramePr>
        <p:xfrm>
          <a:off x="173362" y="2954102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Adding the equations together gives 7x = 21, and then we have x = 3. Solving 4x + y = 13 for x = 3 gives 4(3) + y = 13 and then y = 13 - 12 =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solutions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x correctly, but then used x rather than 4x in the first equation to solve for 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the equations, rather than adding, to find 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632" t="23437" r="10395" b="54361"/>
          <a:stretch/>
        </p:blipFill>
        <p:spPr>
          <a:xfrm>
            <a:off x="1478188" y="782356"/>
            <a:ext cx="8946866" cy="181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Question 3 – Simultaneous Equations by Eliminations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639" t="15588" r="7562" b="63936"/>
          <a:stretch/>
        </p:blipFill>
        <p:spPr>
          <a:xfrm>
            <a:off x="409075" y="1552073"/>
            <a:ext cx="11091564" cy="19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3 – Simultaneous Equations by Eliminations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589253"/>
              </p:ext>
            </p:extLst>
          </p:nvPr>
        </p:nvGraphicFramePr>
        <p:xfrm>
          <a:off x="173362" y="2296020"/>
          <a:ext cx="11845276" cy="44379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Tea</a:t>
                      </a:r>
                      <a:r>
                        <a:rPr lang="en-GB" sz="20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50p</a:t>
                      </a:r>
                    </a:p>
                    <a:p>
                      <a:pPr algn="ctr" fontAlgn="ctr"/>
                      <a:r>
                        <a:rPr lang="en-GB" sz="20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Coffee = 60p</a:t>
                      </a:r>
                      <a:endParaRPr lang="en-GB" sz="20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is correct. It is likely that the student will have set up two simultaneous equations 5t + 2c = 370 and 2t + 5c = 400 and solved them 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Tea</a:t>
                      </a:r>
                      <a:r>
                        <a:rPr lang="en-GB" sz="20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0.5 </a:t>
                      </a:r>
                    </a:p>
                    <a:p>
                      <a:pPr algn="ctr" fontAlgn="ctr"/>
                      <a:r>
                        <a:rPr lang="en-GB" sz="20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Coffee = 0.6</a:t>
                      </a:r>
                      <a:endParaRPr lang="en-GB" sz="20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is incorrect. Two simultaneous equations need to be set up and solved. These are 5t + 2c = 370 and 2t + 5c = 400. Solving these by multiplying the first equation by 2 and the second by 5 and subtracting them would give the correct solution of t = 50 and c = 60.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Tea = 30p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Coffee = £1.10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This is incorrect. Two simultaneous equations need to be set up and solved. These are 5t + 2c = 370 and 2t + 5c = 400. Solving these by multiplying the first equation by 2 and the second by 5 and subtracting them would give the correct solution of t = 50 and c = 60.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Tea = 60p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bold"/>
                          <a:ea typeface="+mn-ea"/>
                          <a:cs typeface="+mn-cs"/>
                        </a:rPr>
                        <a:t>Coffee = 50p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This is incorrect. Two simultaneous equations need to be set up and solved. These are 5t + 2c = 370 and 2t + 5c = 400. Solving these by multiplying the first equation by 2 and the second by 5 and subtracting them would give the correct solution of t = 50 and c = 60.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639" t="15588" r="7562" b="63936"/>
          <a:stretch/>
        </p:blipFill>
        <p:spPr>
          <a:xfrm>
            <a:off x="1503949" y="700308"/>
            <a:ext cx="8482262" cy="151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Question 4 – Simultaneous Equations by Substitution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4558" y="1455822"/>
            <a:ext cx="1024288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Solve the following simultaneous equations </a:t>
            </a:r>
          </a:p>
          <a:p>
            <a:pPr algn="ctr"/>
            <a:endParaRPr lang="en-GB" sz="1100" dirty="0"/>
          </a:p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7200" dirty="0"/>
              <a:t>= 3 –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7200" dirty="0"/>
              <a:t>2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+ 7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= -4</a:t>
            </a:r>
          </a:p>
        </p:txBody>
      </p:sp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4 – Simultaneous Equations by Substitution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922789"/>
              </p:ext>
            </p:extLst>
          </p:nvPr>
        </p:nvGraphicFramePr>
        <p:xfrm>
          <a:off x="227847" y="3299280"/>
          <a:ext cx="11845276" cy="3357910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= 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2x + 7(3 – x) = -4 hence 2x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+ 21 – 7x = -4 therefore –5x = –25 </a:t>
                      </a:r>
                    </a:p>
                    <a:p>
                      <a:pPr fontAlgn="ctr"/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If x = 5 then y = 3 – 5 = -2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= -5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thought -5x = -25 becomes x = 5.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Negative divided by a negative makes a positive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= 25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-22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only multiplied the 3 by 7 and did not multiply the –x by 7 as well.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2x + 7(3 – x) = -4 hence 2x + 21 – x = -4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76127" y="838060"/>
            <a:ext cx="69487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Solve the following simultaneous equations </a:t>
            </a:r>
          </a:p>
          <a:p>
            <a:pPr algn="ctr"/>
            <a:endParaRPr lang="en-GB" sz="800" dirty="0"/>
          </a:p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4800" dirty="0"/>
              <a:t>= 3 –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4800" dirty="0"/>
              <a:t>2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+ 7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</a:t>
            </a:r>
            <a:r>
              <a:rPr lang="en-US" sz="4800" dirty="0"/>
              <a:t>–</a:t>
            </a:r>
            <a:r>
              <a:rPr lang="en-GB" sz="48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2023</Words>
  <Application>Microsoft Office PowerPoint</Application>
  <PresentationFormat>Widescreen</PresentationFormat>
  <Paragraphs>250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51</cp:revision>
  <dcterms:created xsi:type="dcterms:W3CDTF">2020-06-17T17:33:36Z</dcterms:created>
  <dcterms:modified xsi:type="dcterms:W3CDTF">2022-08-22T17:59:24Z</dcterms:modified>
</cp:coreProperties>
</file>